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97" r:id="rId23"/>
    <p:sldId id="298" r:id="rId24"/>
    <p:sldId id="299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300" r:id="rId41"/>
    <p:sldId id="268" r:id="rId42"/>
    <p:sldId id="26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2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6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9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2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emf"/><Relationship Id="rId4" Type="http://schemas.openxmlformats.org/officeDocument/2006/relationships/image" Target="../media/image1.e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3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37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1.jpeg"/><Relationship Id="rId4" Type="http://schemas.openxmlformats.org/officeDocument/2006/relationships/image" Target="../media/image40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4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4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47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4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53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55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5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58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2.e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61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63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6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6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70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71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1891" y="838200"/>
            <a:ext cx="8164415" cy="483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FF0000"/>
                </a:solidFill>
              </a:rPr>
              <a:t>Asymmetric synthesis</a:t>
            </a:r>
          </a:p>
          <a:p>
            <a:pPr algn="ctr"/>
            <a:r>
              <a:rPr lang="en-IN" sz="2800" b="1" dirty="0" smtClean="0">
                <a:solidFill>
                  <a:srgbClr val="0070C0"/>
                </a:solidFill>
              </a:rPr>
              <a:t>For </a:t>
            </a:r>
          </a:p>
          <a:p>
            <a:pPr algn="ctr"/>
            <a:r>
              <a:rPr lang="en-IN" sz="2800" b="1" dirty="0" smtClean="0">
                <a:solidFill>
                  <a:srgbClr val="002060"/>
                </a:solidFill>
              </a:rPr>
              <a:t>Post Graduate Semester-4 </a:t>
            </a:r>
          </a:p>
          <a:p>
            <a:pPr algn="ctr"/>
            <a:endParaRPr lang="en-IN" sz="28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By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Dr. </a:t>
            </a:r>
            <a:r>
              <a:rPr lang="en-US" sz="2800" b="1" dirty="0" err="1" smtClean="0">
                <a:solidFill>
                  <a:srgbClr val="002060"/>
                </a:solidFill>
              </a:rPr>
              <a:t>Chandrakanta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Bandyopadhyay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Department of Chemistry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Ramakrishna Mission Vivekananda Centenary College</a:t>
            </a:r>
          </a:p>
          <a:p>
            <a:pPr algn="ctr"/>
            <a:r>
              <a:rPr lang="en-US" sz="2800" b="1" dirty="0" err="1" smtClean="0">
                <a:solidFill>
                  <a:srgbClr val="C00000"/>
                </a:solidFill>
              </a:rPr>
              <a:t>Rahara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Kolkata -700118</a:t>
            </a:r>
            <a:endParaRPr lang="en-I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3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498565"/>
              </p:ext>
            </p:extLst>
          </p:nvPr>
        </p:nvGraphicFramePr>
        <p:xfrm>
          <a:off x="280270" y="1219200"/>
          <a:ext cx="855893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CS ChemDraw Drawing" r:id="rId3" imgW="5660120" imgH="1158339" progId="ChemDraw.Document.6.0">
                  <p:embed/>
                </p:oleObj>
              </mc:Choice>
              <mc:Fallback>
                <p:oleObj name="CS ChemDraw Drawing" r:id="rId3" imgW="5660120" imgH="115833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270" y="1219200"/>
                        <a:ext cx="8558930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497208"/>
              </p:ext>
            </p:extLst>
          </p:nvPr>
        </p:nvGraphicFramePr>
        <p:xfrm>
          <a:off x="381000" y="4191000"/>
          <a:ext cx="8289509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CS ChemDraw Drawing" r:id="rId5" imgW="5821869" imgH="1284668" progId="ChemDraw.Document.6.0">
                  <p:embed/>
                </p:oleObj>
              </mc:Choice>
              <mc:Fallback>
                <p:oleObj name="CS ChemDraw Drawing" r:id="rId5" imgW="5821869" imgH="128466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4191000"/>
                        <a:ext cx="8289509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065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831549"/>
              </p:ext>
            </p:extLst>
          </p:nvPr>
        </p:nvGraphicFramePr>
        <p:xfrm>
          <a:off x="228600" y="1920875"/>
          <a:ext cx="8720137" cy="318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CS ChemDraw Drawing" r:id="rId3" imgW="6013635" imgH="2195964" progId="ChemDraw.Document.6.0">
                  <p:embed/>
                </p:oleObj>
              </mc:Choice>
              <mc:Fallback>
                <p:oleObj name="CS ChemDraw Drawing" r:id="rId3" imgW="6013635" imgH="2195964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920875"/>
                        <a:ext cx="8720137" cy="318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81000" y="605135"/>
            <a:ext cx="5401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</a:rPr>
              <a:t>CBS (Corey, </a:t>
            </a:r>
            <a:r>
              <a:rPr lang="en-IN" sz="2400" b="1" dirty="0" err="1">
                <a:solidFill>
                  <a:srgbClr val="FF0000"/>
                </a:solidFill>
              </a:rPr>
              <a:t>Bakshi</a:t>
            </a:r>
            <a:r>
              <a:rPr lang="en-IN" sz="2400" b="1" dirty="0">
                <a:solidFill>
                  <a:srgbClr val="FF0000"/>
                </a:solidFill>
              </a:rPr>
              <a:t> and Shibata) Reagent:</a:t>
            </a:r>
          </a:p>
        </p:txBody>
      </p:sp>
    </p:spTree>
    <p:extLst>
      <p:ext uri="{BB962C8B-B14F-4D97-AF65-F5344CB8AC3E}">
        <p14:creationId xmlns:p14="http://schemas.microsoft.com/office/powerpoint/2010/main" val="27120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914400" y="1600200"/>
          <a:ext cx="1968500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2" name="Document" r:id="rId3" imgW="1504950" imgH="1790700" progId="ChemWindow.Document">
                  <p:embed/>
                </p:oleObj>
              </mc:Choice>
              <mc:Fallback>
                <p:oleObj name="Document" r:id="rId3" imgW="1504950" imgH="179070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00200"/>
                        <a:ext cx="1968500" cy="234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3657600" y="1676400"/>
          <a:ext cx="1893888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3" name="Document" r:id="rId5" imgW="809625" imgH="819150" progId="ChemWindow.Document">
                  <p:embed/>
                </p:oleObj>
              </mc:Choice>
              <mc:Fallback>
                <p:oleObj name="Document" r:id="rId5" imgW="809625" imgH="81915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676400"/>
                        <a:ext cx="1893888" cy="191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8"/>
          <p:cNvGraphicFramePr>
            <a:graphicFrameLocks noChangeAspect="1"/>
          </p:cNvGraphicFramePr>
          <p:nvPr/>
        </p:nvGraphicFramePr>
        <p:xfrm>
          <a:off x="685800" y="4343400"/>
          <a:ext cx="7696200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4" name="Document" r:id="rId7" imgW="6000750" imgH="1343025" progId="ChemWindow.Document">
                  <p:embed/>
                </p:oleObj>
              </mc:Choice>
              <mc:Fallback>
                <p:oleObj name="Document" r:id="rId7" imgW="6000750" imgH="1343025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343400"/>
                        <a:ext cx="7696200" cy="172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10"/>
          <p:cNvGraphicFramePr>
            <a:graphicFrameLocks noChangeAspect="1"/>
          </p:cNvGraphicFramePr>
          <p:nvPr/>
        </p:nvGraphicFramePr>
        <p:xfrm>
          <a:off x="5791200" y="990600"/>
          <a:ext cx="28194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5" name="Document" r:id="rId9" imgW="1743075" imgH="190500" progId="ChemWindow.Document">
                  <p:embed/>
                </p:oleObj>
              </mc:Choice>
              <mc:Fallback>
                <p:oleObj name="Document" r:id="rId9" imgW="1743075" imgH="19050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990600"/>
                        <a:ext cx="281940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1"/>
          <p:cNvGraphicFramePr>
            <a:graphicFrameLocks noChangeAspect="1"/>
          </p:cNvGraphicFramePr>
          <p:nvPr/>
        </p:nvGraphicFramePr>
        <p:xfrm>
          <a:off x="685800" y="533400"/>
          <a:ext cx="25908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6" name="Document" r:id="rId11" imgW="1076325" imgH="190500" progId="ChemWindow.Document">
                  <p:embed/>
                </p:oleObj>
              </mc:Choice>
              <mc:Fallback>
                <p:oleObj name="Document" r:id="rId11" imgW="1076325" imgH="19050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3400"/>
                        <a:ext cx="25908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105400" y="3124200"/>
            <a:ext cx="36805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R-BINAP (</a:t>
            </a:r>
            <a:r>
              <a:rPr lang="en-IN" b="1" dirty="0" err="1" smtClean="0">
                <a:solidFill>
                  <a:srgbClr val="FF0000"/>
                </a:solidFill>
              </a:rPr>
              <a:t>Noyori</a:t>
            </a:r>
            <a:r>
              <a:rPr lang="en-IN" b="1" dirty="0" smtClean="0">
                <a:solidFill>
                  <a:srgbClr val="FF0000"/>
                </a:solidFill>
              </a:rPr>
              <a:t>, Nobel 2001)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L-DOPA (used in </a:t>
            </a:r>
            <a:r>
              <a:rPr lang="en-US" b="1" dirty="0" err="1" smtClean="0">
                <a:solidFill>
                  <a:srgbClr val="FF0000"/>
                </a:solidFill>
              </a:rPr>
              <a:t>Perkinson’s</a:t>
            </a:r>
            <a:r>
              <a:rPr lang="en-US" b="1" dirty="0" smtClean="0">
                <a:solidFill>
                  <a:srgbClr val="FF0000"/>
                </a:solidFill>
              </a:rPr>
              <a:t> disease)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was </a:t>
            </a:r>
            <a:r>
              <a:rPr lang="en-US" b="1" dirty="0" err="1" smtClean="0">
                <a:solidFill>
                  <a:srgbClr val="FF0000"/>
                </a:solidFill>
              </a:rPr>
              <a:t>synthesised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9736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396188"/>
              </p:ext>
            </p:extLst>
          </p:nvPr>
        </p:nvGraphicFramePr>
        <p:xfrm>
          <a:off x="533400" y="2286000"/>
          <a:ext cx="7391400" cy="443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" name="Document" r:id="rId3" imgW="6467475" imgH="3876675" progId="ChemWindow.Document">
                  <p:embed/>
                </p:oleObj>
              </mc:Choice>
              <mc:Fallback>
                <p:oleObj name="Document" r:id="rId3" imgW="6467475" imgH="3876675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7391400" cy="443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6"/>
          <p:cNvGraphicFramePr>
            <a:graphicFrameLocks noChangeAspect="1"/>
          </p:cNvGraphicFramePr>
          <p:nvPr/>
        </p:nvGraphicFramePr>
        <p:xfrm>
          <a:off x="3886200" y="152400"/>
          <a:ext cx="4090988" cy="17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" name="Document" r:id="rId5" imgW="3609975" imgH="1581150" progId="ChemWindow.Document">
                  <p:embed/>
                </p:oleObj>
              </mc:Choice>
              <mc:Fallback>
                <p:oleObj name="Document" r:id="rId5" imgW="3609975" imgH="158115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52400"/>
                        <a:ext cx="4090988" cy="179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1"/>
          <p:cNvGraphicFramePr>
            <a:graphicFrameLocks noChangeAspect="1"/>
          </p:cNvGraphicFramePr>
          <p:nvPr/>
        </p:nvGraphicFramePr>
        <p:xfrm>
          <a:off x="14288" y="228600"/>
          <a:ext cx="25908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" name="Document" r:id="rId7" imgW="1076325" imgH="190500" progId="ChemWindow.Document">
                  <p:embed/>
                </p:oleObj>
              </mc:Choice>
              <mc:Fallback>
                <p:oleObj name="Document" r:id="rId7" imgW="1076325" imgH="19050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228600"/>
                        <a:ext cx="25908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29441" y="914400"/>
            <a:ext cx="36805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R,R-DIPAMP (Knowles, Nobel 2001)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L-DOPA (used in </a:t>
            </a:r>
            <a:r>
              <a:rPr lang="en-US" b="1" dirty="0" err="1" smtClean="0">
                <a:solidFill>
                  <a:srgbClr val="FF0000"/>
                </a:solidFill>
              </a:rPr>
              <a:t>Perkinson’s</a:t>
            </a:r>
            <a:r>
              <a:rPr lang="en-US" b="1" dirty="0" smtClean="0">
                <a:solidFill>
                  <a:srgbClr val="FF0000"/>
                </a:solidFill>
              </a:rPr>
              <a:t> disease)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was </a:t>
            </a:r>
            <a:r>
              <a:rPr lang="en-US" b="1" dirty="0" err="1" smtClean="0">
                <a:solidFill>
                  <a:srgbClr val="FF0000"/>
                </a:solidFill>
              </a:rPr>
              <a:t>synthesised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6893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295400" y="762000"/>
          <a:ext cx="6705600" cy="285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Document" r:id="rId3" imgW="3629025" imgH="1543050" progId="ChemWindow.Document">
                  <p:embed/>
                </p:oleObj>
              </mc:Choice>
              <mc:Fallback>
                <p:oleObj name="Document" r:id="rId3" imgW="3629025" imgH="154305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762000"/>
                        <a:ext cx="6705600" cy="285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304800" y="4741863"/>
            <a:ext cx="8610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 b="1"/>
              <a:t>Generally phosphines are used as ligands in hydrogenation catalyst but not the amines-Why?</a:t>
            </a:r>
          </a:p>
        </p:txBody>
      </p:sp>
      <p:graphicFrame>
        <p:nvGraphicFramePr>
          <p:cNvPr id="8196" name="Object 1"/>
          <p:cNvGraphicFramePr>
            <a:graphicFrameLocks noChangeAspect="1"/>
          </p:cNvGraphicFramePr>
          <p:nvPr/>
        </p:nvGraphicFramePr>
        <p:xfrm>
          <a:off x="152400" y="152400"/>
          <a:ext cx="25908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Document" r:id="rId5" imgW="1076325" imgH="190500" progId="ChemWindow.Document">
                  <p:embed/>
                </p:oleObj>
              </mc:Choice>
              <mc:Fallback>
                <p:oleObj name="Document" r:id="rId5" imgW="1076325" imgH="19050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"/>
                        <a:ext cx="25908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532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1676400" y="990600"/>
          <a:ext cx="51816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8" name="Document" r:id="rId3" imgW="2590800" imgH="1143000" progId="ChemWindow.Document">
                  <p:embed/>
                </p:oleObj>
              </mc:Choice>
              <mc:Fallback>
                <p:oleObj name="Document" r:id="rId3" imgW="2590800" imgH="114300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990600"/>
                        <a:ext cx="51816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381000" y="4267200"/>
          <a:ext cx="8491538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9" name="Document" r:id="rId5" imgW="4943475" imgH="781050" progId="ChemWindow.Document">
                  <p:embed/>
                </p:oleObj>
              </mc:Choice>
              <mc:Fallback>
                <p:oleObj name="Document" r:id="rId5" imgW="4943475" imgH="78105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267200"/>
                        <a:ext cx="8491538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1"/>
          <p:cNvGraphicFramePr>
            <a:graphicFrameLocks noChangeAspect="1"/>
          </p:cNvGraphicFramePr>
          <p:nvPr/>
        </p:nvGraphicFramePr>
        <p:xfrm>
          <a:off x="228600" y="227013"/>
          <a:ext cx="259080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0" name="Document" r:id="rId7" imgW="1076325" imgH="190500" progId="ChemWindow.Document">
                  <p:embed/>
                </p:oleObj>
              </mc:Choice>
              <mc:Fallback>
                <p:oleObj name="Document" r:id="rId7" imgW="1076325" imgH="19050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7013"/>
                        <a:ext cx="259080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867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914400" y="1219200"/>
          <a:ext cx="25908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" name="Document" r:id="rId3" imgW="1076325" imgH="190500" progId="ChemWindow.Document">
                  <p:embed/>
                </p:oleObj>
              </mc:Choice>
              <mc:Fallback>
                <p:oleObj name="Document" r:id="rId3" imgW="1076325" imgH="19050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19200"/>
                        <a:ext cx="25908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8"/>
          <p:cNvGraphicFramePr>
            <a:graphicFrameLocks noChangeAspect="1"/>
          </p:cNvGraphicFramePr>
          <p:nvPr/>
        </p:nvGraphicFramePr>
        <p:xfrm>
          <a:off x="914400" y="3048000"/>
          <a:ext cx="7443788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name="Document" r:id="rId5" imgW="5743575" imgH="952500" progId="ChemWindow.Document">
                  <p:embed/>
                </p:oleObj>
              </mc:Choice>
              <mc:Fallback>
                <p:oleObj name="Document" r:id="rId5" imgW="5743575" imgH="95250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48000"/>
                        <a:ext cx="7443788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649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457200" y="457200"/>
          <a:ext cx="3119438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6" name="Document" r:id="rId3" imgW="1362075" imgH="247650" progId="ChemWindow.Document">
                  <p:embed/>
                </p:oleObj>
              </mc:Choice>
              <mc:Fallback>
                <p:oleObj name="Document" r:id="rId3" imgW="1362075" imgH="24765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57200"/>
                        <a:ext cx="3119438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6"/>
          <p:cNvGraphicFramePr>
            <a:graphicFrameLocks noChangeAspect="1"/>
          </p:cNvGraphicFramePr>
          <p:nvPr/>
        </p:nvGraphicFramePr>
        <p:xfrm>
          <a:off x="228600" y="1524000"/>
          <a:ext cx="8610600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7" name="Document" r:id="rId5" imgW="6677025" imgH="1390650" progId="ChemWindow.Document">
                  <p:embed/>
                </p:oleObj>
              </mc:Choice>
              <mc:Fallback>
                <p:oleObj name="Document" r:id="rId5" imgW="6677025" imgH="139065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0"/>
                        <a:ext cx="8610600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7"/>
          <p:cNvGraphicFramePr>
            <a:graphicFrameLocks noChangeAspect="1"/>
          </p:cNvGraphicFramePr>
          <p:nvPr/>
        </p:nvGraphicFramePr>
        <p:xfrm>
          <a:off x="838200" y="3810000"/>
          <a:ext cx="7162800" cy="198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8" name="Document" r:id="rId7" imgW="4324350" imgH="1200150" progId="ChemWindow.Document">
                  <p:embed/>
                </p:oleObj>
              </mc:Choice>
              <mc:Fallback>
                <p:oleObj name="Document" r:id="rId7" imgW="4324350" imgH="120015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810000"/>
                        <a:ext cx="7162800" cy="198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696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381000" y="762000"/>
          <a:ext cx="8534400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0" name="Document" r:id="rId3" imgW="5400675" imgH="866775" progId="ChemWindow.Document">
                  <p:embed/>
                </p:oleObj>
              </mc:Choice>
              <mc:Fallback>
                <p:oleObj name="Document" r:id="rId3" imgW="5400675" imgH="866775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762000"/>
                        <a:ext cx="8534400" cy="137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762000" y="2590800"/>
          <a:ext cx="3790950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1" name="Document" r:id="rId5" imgW="3790950" imgH="3743325" progId="ChemWindow.Document">
                  <p:embed/>
                </p:oleObj>
              </mc:Choice>
              <mc:Fallback>
                <p:oleObj name="Document" r:id="rId5" imgW="3790950" imgH="3743325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590800"/>
                        <a:ext cx="3790950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4724400" y="2149475"/>
            <a:ext cx="4114800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/>
              <a:t>α-cyclodextrin = Cyclohexaamylose</a:t>
            </a:r>
          </a:p>
          <a:p>
            <a:pPr algn="ctr"/>
            <a:endParaRPr lang="en-US" sz="2400"/>
          </a:p>
          <a:p>
            <a:pPr algn="ctr"/>
            <a:endParaRPr lang="en-US" sz="2400"/>
          </a:p>
          <a:p>
            <a:pPr algn="ctr"/>
            <a:r>
              <a:rPr lang="en-US" sz="2400"/>
              <a:t>β -cyclodextrin = Cycloheptaamylose</a:t>
            </a:r>
          </a:p>
          <a:p>
            <a:pPr algn="ctr"/>
            <a:endParaRPr lang="en-US" sz="2400"/>
          </a:p>
          <a:p>
            <a:pPr algn="ctr"/>
            <a:endParaRPr lang="en-US" sz="2400"/>
          </a:p>
          <a:p>
            <a:pPr algn="ctr"/>
            <a:r>
              <a:rPr lang="en-US" sz="2400">
                <a:sym typeface="Symbol" pitchFamily="18" charset="2"/>
              </a:rPr>
              <a:t></a:t>
            </a:r>
            <a:r>
              <a:rPr lang="en-US" sz="2400"/>
              <a:t>-cyclodextrin = Cyclooctaamylose</a:t>
            </a:r>
            <a:endParaRPr lang="en-US" sz="2400">
              <a:sym typeface="Symbol" pitchFamily="18" charset="2"/>
            </a:endParaRPr>
          </a:p>
          <a:p>
            <a:pPr algn="ctr" eaLnBrk="0" hangingPunct="0"/>
            <a:endParaRPr lang="en-US" sz="26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2293" name="Object 1"/>
          <p:cNvGraphicFramePr>
            <a:graphicFrameLocks noChangeAspect="1"/>
          </p:cNvGraphicFramePr>
          <p:nvPr/>
        </p:nvGraphicFramePr>
        <p:xfrm>
          <a:off x="228600" y="28575"/>
          <a:ext cx="3119438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2" name="Document" r:id="rId7" imgW="1362075" imgH="247650" progId="ChemWindow.Document">
                  <p:embed/>
                </p:oleObj>
              </mc:Choice>
              <mc:Fallback>
                <p:oleObj name="Document" r:id="rId7" imgW="1362075" imgH="24765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8575"/>
                        <a:ext cx="3119438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851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1371600" y="304800"/>
          <a:ext cx="647223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6" name="Document" r:id="rId3" imgW="3800475" imgH="247650" progId="ChemWindow.Document">
                  <p:embed/>
                </p:oleObj>
              </mc:Choice>
              <mc:Fallback>
                <p:oleObj name="Document" r:id="rId3" imgW="3800475" imgH="24765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04800"/>
                        <a:ext cx="6472238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5"/>
          <p:cNvGraphicFramePr>
            <a:graphicFrameLocks noChangeAspect="1"/>
          </p:cNvGraphicFramePr>
          <p:nvPr/>
        </p:nvGraphicFramePr>
        <p:xfrm>
          <a:off x="609600" y="1295400"/>
          <a:ext cx="767715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7" name="Document" r:id="rId5" imgW="6515100" imgH="1143000" progId="ChemWindow.Document">
                  <p:embed/>
                </p:oleObj>
              </mc:Choice>
              <mc:Fallback>
                <p:oleObj name="Document" r:id="rId5" imgW="6515100" imgH="114300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95400"/>
                        <a:ext cx="767715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457200" y="838200"/>
            <a:ext cx="172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/>
              <a:t>Prelog’s rule</a:t>
            </a: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228600" y="3124200"/>
            <a:ext cx="3309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 dirty="0"/>
              <a:t>Criteria of chiral auxiliary:</a:t>
            </a: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3502025"/>
            <a:ext cx="84851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>
            <a:spAutoFit/>
          </a:bodyPr>
          <a:lstStyle/>
          <a:p>
            <a:pPr marL="342900" indent="-342900"/>
            <a:endParaRPr lang="en-US" sz="2000"/>
          </a:p>
          <a:p>
            <a:pPr marL="342900" indent="-342900">
              <a:buFontTx/>
              <a:buAutoNum type="arabicPeriod"/>
            </a:pPr>
            <a:r>
              <a:rPr lang="en-US" sz="2000" b="1"/>
              <a:t>An enantiomerically pure compound </a:t>
            </a:r>
          </a:p>
          <a:p>
            <a:pPr marL="342900" indent="-342900"/>
            <a:r>
              <a:rPr lang="en-US" sz="2000" b="1"/>
              <a:t>    (usually natural product like aminoacid).</a:t>
            </a:r>
          </a:p>
          <a:p>
            <a:pPr marL="342900" indent="-342900"/>
            <a:r>
              <a:rPr lang="en-US" sz="2000" b="1"/>
              <a:t>2. It should be available as both enantiomers.</a:t>
            </a:r>
          </a:p>
          <a:p>
            <a:pPr marL="342900" indent="-342900"/>
            <a:r>
              <a:rPr lang="en-US" sz="2000" b="1"/>
              <a:t>3. It should be readily removable by simple operation like hydrolysis.</a:t>
            </a:r>
          </a:p>
          <a:p>
            <a:pPr marL="342900" indent="-342900"/>
            <a:r>
              <a:rPr lang="en-US" sz="2000" b="1"/>
              <a:t>4. It should not racemise during hydrolysis.</a:t>
            </a:r>
          </a:p>
          <a:p>
            <a:pPr marL="342900" indent="-342900"/>
            <a:r>
              <a:rPr lang="en-US" sz="2000" b="1"/>
              <a:t>5. It needs to be recycled.</a:t>
            </a:r>
          </a:p>
          <a:p>
            <a:pPr marL="342900" indent="-342900"/>
            <a:r>
              <a:rPr lang="en-US" sz="2000" b="1"/>
              <a:t>6. Stoichiometric amount is required.</a:t>
            </a:r>
          </a:p>
          <a:p>
            <a:pPr marL="342900" indent="-342900"/>
            <a:r>
              <a:rPr lang="en-US" sz="2000" b="1"/>
              <a:t>7. Reactions are diastereoselective reactions, </a:t>
            </a:r>
          </a:p>
          <a:p>
            <a:pPr marL="342900" indent="-342900"/>
            <a:r>
              <a:rPr lang="en-US" sz="2000" b="1"/>
              <a:t>    but finally turns to be an enantioselective reaction</a:t>
            </a:r>
            <a:r>
              <a:rPr lang="en-US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420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071367"/>
              </p:ext>
            </p:extLst>
          </p:nvPr>
        </p:nvGraphicFramePr>
        <p:xfrm>
          <a:off x="685800" y="304800"/>
          <a:ext cx="7620000" cy="201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" name="CS ChemDraw Drawing" r:id="rId3" imgW="5265575" imgH="1389834" progId="ChemDraw.Document.6.0">
                  <p:embed/>
                </p:oleObj>
              </mc:Choice>
              <mc:Fallback>
                <p:oleObj name="CS ChemDraw Drawing" r:id="rId3" imgW="5265575" imgH="138983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304800"/>
                        <a:ext cx="7620000" cy="201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879441"/>
              </p:ext>
            </p:extLst>
          </p:nvPr>
        </p:nvGraphicFramePr>
        <p:xfrm>
          <a:off x="239602" y="2590800"/>
          <a:ext cx="8751998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name="CS ChemDraw Drawing" r:id="rId5" imgW="5288250" imgH="592990" progId="ChemDraw.Document.6.0">
                  <p:embed/>
                </p:oleObj>
              </mc:Choice>
              <mc:Fallback>
                <p:oleObj name="CS ChemDraw Drawing" r:id="rId5" imgW="5288250" imgH="5929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602" y="2590800"/>
                        <a:ext cx="8751998" cy="982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393768"/>
              </p:ext>
            </p:extLst>
          </p:nvPr>
        </p:nvGraphicFramePr>
        <p:xfrm>
          <a:off x="76200" y="3657600"/>
          <a:ext cx="8991600" cy="1127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CS ChemDraw Drawing" r:id="rId7" imgW="6000030" imgH="752791" progId="ChemDraw.Document.6.0">
                  <p:embed/>
                </p:oleObj>
              </mc:Choice>
              <mc:Fallback>
                <p:oleObj name="CS ChemDraw Drawing" r:id="rId7" imgW="6000030" imgH="75279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200" y="3657600"/>
                        <a:ext cx="8991600" cy="11275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183104"/>
              </p:ext>
            </p:extLst>
          </p:nvPr>
        </p:nvGraphicFramePr>
        <p:xfrm>
          <a:off x="228600" y="5029200"/>
          <a:ext cx="3931059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CS ChemDraw Drawing" r:id="rId9" imgW="2244828" imgH="957076" progId="ChemDraw.Document.6.0">
                  <p:embed/>
                </p:oleObj>
              </mc:Choice>
              <mc:Fallback>
                <p:oleObj name="CS ChemDraw Drawing" r:id="rId9" imgW="2244828" imgH="95707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8600" y="5029200"/>
                        <a:ext cx="3931059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433977"/>
              </p:ext>
            </p:extLst>
          </p:nvPr>
        </p:nvGraphicFramePr>
        <p:xfrm>
          <a:off x="4363834" y="5029200"/>
          <a:ext cx="4696584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CS ChemDraw Drawing" r:id="rId11" imgW="2976476" imgH="917558" progId="ChemDraw.Document.6.0">
                  <p:embed/>
                </p:oleObj>
              </mc:Choice>
              <mc:Fallback>
                <p:oleObj name="CS ChemDraw Drawing" r:id="rId11" imgW="2976476" imgH="91755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63834" y="5029200"/>
                        <a:ext cx="4696584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04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4763" y="685800"/>
          <a:ext cx="91440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2" name="Document" r:id="rId3" imgW="7153275" imgH="2743200" progId="ChemWindow.Document">
                  <p:embed/>
                </p:oleObj>
              </mc:Choice>
              <mc:Fallback>
                <p:oleObj name="Document" r:id="rId3" imgW="7153275" imgH="274320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685800"/>
                        <a:ext cx="91440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676275" y="239713"/>
            <a:ext cx="1868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N" b="1"/>
              <a:t>Chiral Auxiliary</a:t>
            </a:r>
          </a:p>
        </p:txBody>
      </p:sp>
      <p:graphicFrame>
        <p:nvGraphicFramePr>
          <p:cNvPr id="1434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088363"/>
              </p:ext>
            </p:extLst>
          </p:nvPr>
        </p:nvGraphicFramePr>
        <p:xfrm>
          <a:off x="1905000" y="4297362"/>
          <a:ext cx="4654550" cy="233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" name="CS ChemDraw Drawing" r:id="rId5" imgW="2980795" imgH="1493489" progId="ChemDraw.Document.6.0">
                  <p:embed/>
                </p:oleObj>
              </mc:Choice>
              <mc:Fallback>
                <p:oleObj name="CS ChemDraw Drawing" r:id="rId5" imgW="2980795" imgH="149348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297362"/>
                        <a:ext cx="4654550" cy="233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2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7"/>
          <p:cNvGraphicFramePr>
            <a:graphicFrameLocks noChangeAspect="1"/>
          </p:cNvGraphicFramePr>
          <p:nvPr/>
        </p:nvGraphicFramePr>
        <p:xfrm>
          <a:off x="228600" y="685800"/>
          <a:ext cx="86106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4" name="Document" r:id="rId3" imgW="7315200" imgH="1209675" progId="ChemWindow.Document">
                  <p:embed/>
                </p:oleObj>
              </mc:Choice>
              <mc:Fallback>
                <p:oleObj name="Document" r:id="rId3" imgW="7315200" imgH="1209675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85800"/>
                        <a:ext cx="86106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8"/>
          <p:cNvGraphicFramePr>
            <a:graphicFrameLocks noChangeAspect="1"/>
          </p:cNvGraphicFramePr>
          <p:nvPr/>
        </p:nvGraphicFramePr>
        <p:xfrm>
          <a:off x="457200" y="2390775"/>
          <a:ext cx="8305800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5" name="Document" r:id="rId5" imgW="7229475" imgH="3324225" progId="ChemWindow.Document">
                  <p:embed/>
                </p:oleObj>
              </mc:Choice>
              <mc:Fallback>
                <p:oleObj name="Document" r:id="rId5" imgW="7229475" imgH="3324225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90775"/>
                        <a:ext cx="8305800" cy="381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152400" y="152400"/>
            <a:ext cx="1868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N" b="1"/>
              <a:t>Chiral Auxiliary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072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1735"/>
            <a:ext cx="3771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Reactions of chiral </a:t>
            </a:r>
            <a:r>
              <a:rPr lang="en-US" sz="2400" b="1" dirty="0" err="1">
                <a:solidFill>
                  <a:srgbClr val="FF0000"/>
                </a:solidFill>
              </a:rPr>
              <a:t>enolates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4572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Evans asymmetric alkylation of </a:t>
            </a:r>
            <a:r>
              <a:rPr lang="en-US" sz="2400" b="1" dirty="0" err="1">
                <a:solidFill>
                  <a:srgbClr val="7030A0"/>
                </a:solidFill>
              </a:rPr>
              <a:t>oxazolidinone</a:t>
            </a:r>
            <a:r>
              <a:rPr lang="en-US" sz="2400" b="1" dirty="0">
                <a:solidFill>
                  <a:srgbClr val="7030A0"/>
                </a:solidFill>
              </a:rPr>
              <a:t> imides:</a:t>
            </a:r>
            <a:endParaRPr lang="en-IN" sz="2400" b="1" dirty="0">
              <a:solidFill>
                <a:srgbClr val="7030A0"/>
              </a:solidFill>
            </a:endParaRPr>
          </a:p>
        </p:txBody>
      </p:sp>
      <p:pic>
        <p:nvPicPr>
          <p:cNvPr id="4" name="Picture 3" descr="E:\Paper\On-Line Lecture materials\PG-4\Evans oxazolidinone for alkylati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8866"/>
            <a:ext cx="7026910" cy="5830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264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4764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α-Substitution </a:t>
            </a:r>
            <a:r>
              <a:rPr lang="en-US" sz="2400" b="1" dirty="0">
                <a:solidFill>
                  <a:srgbClr val="FF0000"/>
                </a:solidFill>
              </a:rPr>
              <a:t>of </a:t>
            </a:r>
            <a:r>
              <a:rPr lang="en-US" sz="2400" b="1" dirty="0" err="1">
                <a:solidFill>
                  <a:srgbClr val="FF0000"/>
                </a:solidFill>
              </a:rPr>
              <a:t>prochiral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ketones: 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762000"/>
            <a:ext cx="8362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Enders asymmetric alkylation of ketones and aldehydes via chiral hydrazine:</a:t>
            </a:r>
            <a:endParaRPr lang="en-IN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413765"/>
              </p:ext>
            </p:extLst>
          </p:nvPr>
        </p:nvGraphicFramePr>
        <p:xfrm>
          <a:off x="381000" y="1600200"/>
          <a:ext cx="8229600" cy="155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6400"/>
                <a:gridCol w="2743200"/>
              </a:tblGrid>
              <a:tr h="1554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SAMP: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(S)-1-Amino-2-MethoxymethylPyrrolidine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 </a:t>
                      </a:r>
                      <a:endParaRPr lang="en-IN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575747"/>
              </p:ext>
            </p:extLst>
          </p:nvPr>
        </p:nvGraphicFramePr>
        <p:xfrm>
          <a:off x="6324600" y="1828800"/>
          <a:ext cx="1752600" cy="1315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CS ChemDraw Drawing" r:id="rId3" imgW="1124682" imgH="847375" progId="ChemDraw.Document.6.0">
                  <p:embed/>
                </p:oleObj>
              </mc:Choice>
              <mc:Fallback>
                <p:oleObj name="CS ChemDraw Drawing" r:id="rId3" imgW="1124682" imgH="847375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828800"/>
                        <a:ext cx="1752600" cy="13156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E:\Paper\On-Line Lecture materials\PG-4\Preparation of SAMP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" y="3276600"/>
            <a:ext cx="7407910" cy="350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473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8497"/>
            <a:ext cx="8915400" cy="336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7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2819400" y="762000"/>
          <a:ext cx="28194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0" name="Document" r:id="rId3" imgW="1581150" imgH="247650" progId="ChemWindow.Document">
                  <p:embed/>
                </p:oleObj>
              </mc:Choice>
              <mc:Fallback>
                <p:oleObj name="Document" r:id="rId3" imgW="1581150" imgH="24765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762000"/>
                        <a:ext cx="28194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5"/>
          <p:cNvGraphicFramePr>
            <a:graphicFrameLocks noChangeAspect="1"/>
          </p:cNvGraphicFramePr>
          <p:nvPr/>
        </p:nvGraphicFramePr>
        <p:xfrm>
          <a:off x="304800" y="2057400"/>
          <a:ext cx="8686800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1" name="Document" r:id="rId5" imgW="6696075" imgH="1162050" progId="ChemWindow.Document">
                  <p:embed/>
                </p:oleObj>
              </mc:Choice>
              <mc:Fallback>
                <p:oleObj name="Document" r:id="rId5" imgW="6696075" imgH="116205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057400"/>
                        <a:ext cx="8686800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2057400" y="4267200"/>
            <a:ext cx="480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000" b="1"/>
              <a:t>Player ligand and spectator ligand</a:t>
            </a:r>
          </a:p>
        </p:txBody>
      </p:sp>
      <p:graphicFrame>
        <p:nvGraphicFramePr>
          <p:cNvPr id="17413" name="Object 8"/>
          <p:cNvGraphicFramePr>
            <a:graphicFrameLocks noChangeAspect="1"/>
          </p:cNvGraphicFramePr>
          <p:nvPr/>
        </p:nvGraphicFramePr>
        <p:xfrm>
          <a:off x="1828800" y="5181600"/>
          <a:ext cx="5257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2" name="Document" r:id="rId7" imgW="2695575" imgH="247650" progId="ChemWindow.Document">
                  <p:embed/>
                </p:oleObj>
              </mc:Choice>
              <mc:Fallback>
                <p:oleObj name="Document" r:id="rId7" imgW="2695575" imgH="24765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181600"/>
                        <a:ext cx="5257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846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1905000" y="609600"/>
          <a:ext cx="4648200" cy="436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6" name="Document" r:id="rId3" imgW="3648075" imgH="3429000" progId="ChemWindow.Document">
                  <p:embed/>
                </p:oleObj>
              </mc:Choice>
              <mc:Fallback>
                <p:oleObj name="Document" r:id="rId3" imgW="3648075" imgH="342900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609600"/>
                        <a:ext cx="4648200" cy="436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228600" y="5395913"/>
            <a:ext cx="88693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/>
              <a:t>They showed that further synthesis with asymmetric systems proceeds </a:t>
            </a:r>
          </a:p>
          <a:p>
            <a:r>
              <a:rPr lang="en-US" sz="2000" b="1"/>
              <a:t>in an asymmetric manner.</a:t>
            </a:r>
          </a:p>
        </p:txBody>
      </p:sp>
      <p:graphicFrame>
        <p:nvGraphicFramePr>
          <p:cNvPr id="18436" name="Object 1"/>
          <p:cNvGraphicFramePr>
            <a:graphicFrameLocks noChangeAspect="1"/>
          </p:cNvGraphicFramePr>
          <p:nvPr/>
        </p:nvGraphicFramePr>
        <p:xfrm>
          <a:off x="228600" y="76200"/>
          <a:ext cx="28194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7" name="Document" r:id="rId5" imgW="1581150" imgH="247650" progId="ChemWindow.Document">
                  <p:embed/>
                </p:oleObj>
              </mc:Choice>
              <mc:Fallback>
                <p:oleObj name="Document" r:id="rId5" imgW="1581150" imgH="24765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76200"/>
                        <a:ext cx="28194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731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304800" y="762000"/>
          <a:ext cx="8534400" cy="27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0" name="Document" r:id="rId3" imgW="6029325" imgH="1971675" progId="ChemWindow.Document">
                  <p:embed/>
                </p:oleObj>
              </mc:Choice>
              <mc:Fallback>
                <p:oleObj name="Document" r:id="rId3" imgW="6029325" imgH="1971675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762000"/>
                        <a:ext cx="8534400" cy="279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6"/>
          <p:cNvGraphicFramePr>
            <a:graphicFrameLocks noChangeAspect="1"/>
          </p:cNvGraphicFramePr>
          <p:nvPr/>
        </p:nvGraphicFramePr>
        <p:xfrm>
          <a:off x="609600" y="3886200"/>
          <a:ext cx="80772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1" name="Document" r:id="rId5" imgW="5962650" imgH="1771650" progId="ChemWindow.Document">
                  <p:embed/>
                </p:oleObj>
              </mc:Choice>
              <mc:Fallback>
                <p:oleObj name="Document" r:id="rId5" imgW="5962650" imgH="177165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86200"/>
                        <a:ext cx="8077200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304800" y="228600"/>
            <a:ext cx="5237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N" b="1"/>
              <a:t>Rationalisation to predict major diastereomer: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350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457200" y="931863"/>
          <a:ext cx="3352800" cy="295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2" name="Document" r:id="rId3" imgW="2162175" imgH="1905000" progId="ChemWindow.Document">
                  <p:embed/>
                </p:oleObj>
              </mc:Choice>
              <mc:Fallback>
                <p:oleObj name="Document" r:id="rId3" imgW="2162175" imgH="190500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31863"/>
                        <a:ext cx="3352800" cy="295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7"/>
          <p:cNvGraphicFramePr>
            <a:graphicFrameLocks noChangeAspect="1"/>
          </p:cNvGraphicFramePr>
          <p:nvPr/>
        </p:nvGraphicFramePr>
        <p:xfrm>
          <a:off x="4191000" y="1001713"/>
          <a:ext cx="4572000" cy="311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3" name="Document" r:id="rId5" imgW="3076575" imgH="2095500" progId="ChemWindow.Document">
                  <p:embed/>
                </p:oleObj>
              </mc:Choice>
              <mc:Fallback>
                <p:oleObj name="Document" r:id="rId5" imgW="3076575" imgH="209550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001713"/>
                        <a:ext cx="4572000" cy="311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8"/>
          <p:cNvGraphicFramePr>
            <a:graphicFrameLocks noChangeAspect="1"/>
          </p:cNvGraphicFramePr>
          <p:nvPr/>
        </p:nvGraphicFramePr>
        <p:xfrm>
          <a:off x="2743200" y="4114800"/>
          <a:ext cx="1800225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4" name="Document" r:id="rId7" imgW="1257300" imgH="1543050" progId="ChemWindow.Document">
                  <p:embed/>
                </p:oleObj>
              </mc:Choice>
              <mc:Fallback>
                <p:oleObj name="Document" r:id="rId7" imgW="1257300" imgH="154305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114800"/>
                        <a:ext cx="1800225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Rectangle 1"/>
          <p:cNvSpPr>
            <a:spLocks noChangeArrowheads="1"/>
          </p:cNvSpPr>
          <p:nvPr/>
        </p:nvSpPr>
        <p:spPr bwMode="auto">
          <a:xfrm>
            <a:off x="339725" y="219075"/>
            <a:ext cx="708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N" b="1"/>
              <a:t>Rationalisation to predict major diastereomer: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93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228600" y="685800"/>
          <a:ext cx="8686800" cy="548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0" name="Document" r:id="rId3" imgW="6496050" imgH="4105275" progId="ChemWindow.Document">
                  <p:embed/>
                </p:oleObj>
              </mc:Choice>
              <mc:Fallback>
                <p:oleObj name="Document" r:id="rId3" imgW="6496050" imgH="4105275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85800"/>
                        <a:ext cx="8686800" cy="548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304800" y="15875"/>
            <a:ext cx="853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N" b="1"/>
              <a:t>Rationalisation to predict major diastereomer: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788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81000"/>
            <a:ext cx="5981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</a:rPr>
              <a:t>How to get </a:t>
            </a:r>
            <a:r>
              <a:rPr lang="en-IN" sz="2400" b="1" dirty="0" err="1">
                <a:solidFill>
                  <a:srgbClr val="FF0000"/>
                </a:solidFill>
              </a:rPr>
              <a:t>enantiomerically</a:t>
            </a:r>
            <a:r>
              <a:rPr lang="en-IN" sz="2400" b="1" dirty="0">
                <a:solidFill>
                  <a:srgbClr val="FF0000"/>
                </a:solidFill>
              </a:rPr>
              <a:t> pure </a:t>
            </a:r>
            <a:r>
              <a:rPr lang="en-IN" sz="2400" b="1" dirty="0" smtClean="0">
                <a:solidFill>
                  <a:srgbClr val="FF0000"/>
                </a:solidFill>
              </a:rPr>
              <a:t>compound?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1430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en-IN" sz="2400" b="1" dirty="0">
                <a:solidFill>
                  <a:srgbClr val="0070C0"/>
                </a:solidFill>
              </a:rPr>
              <a:t>From </a:t>
            </a:r>
            <a:r>
              <a:rPr lang="en-IN" sz="2400" b="1" dirty="0" smtClean="0">
                <a:solidFill>
                  <a:srgbClr val="0070C0"/>
                </a:solidFill>
              </a:rPr>
              <a:t>Nature: Isolation and </a:t>
            </a:r>
            <a:r>
              <a:rPr lang="en-IN" sz="2400" b="1" dirty="0" err="1" smtClean="0">
                <a:solidFill>
                  <a:srgbClr val="0070C0"/>
                </a:solidFill>
              </a:rPr>
              <a:t>derivatisation</a:t>
            </a:r>
            <a:endParaRPr lang="en-IN" sz="2400" b="1" dirty="0">
              <a:solidFill>
                <a:srgbClr val="0070C0"/>
              </a:solidFill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0070C0"/>
                </a:solidFill>
              </a:rPr>
              <a:t>Resolution: 50% product is lost</a:t>
            </a:r>
            <a:endParaRPr lang="en-IN" sz="2400" b="1" dirty="0">
              <a:solidFill>
                <a:srgbClr val="0070C0"/>
              </a:solidFill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IN" sz="2400" b="1" dirty="0">
                <a:solidFill>
                  <a:srgbClr val="0070C0"/>
                </a:solidFill>
              </a:rPr>
              <a:t>Asymmetric </a:t>
            </a:r>
            <a:r>
              <a:rPr lang="en-IN" sz="2400" b="1" dirty="0" smtClean="0">
                <a:solidFill>
                  <a:srgbClr val="0070C0"/>
                </a:solidFill>
              </a:rPr>
              <a:t>synthesis: </a:t>
            </a:r>
            <a:endParaRPr lang="en-IN" sz="24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9545" y="2667000"/>
            <a:ext cx="450751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</a:rPr>
              <a:t>How </a:t>
            </a:r>
            <a:r>
              <a:rPr lang="en-IN" sz="2400" b="1" dirty="0" smtClean="0">
                <a:solidFill>
                  <a:srgbClr val="FF0000"/>
                </a:solidFill>
              </a:rPr>
              <a:t>to judge? </a:t>
            </a:r>
          </a:p>
          <a:p>
            <a:pPr marL="457200" indent="-457200">
              <a:buAutoNum type="alphaLcParenBoth"/>
            </a:pPr>
            <a:r>
              <a:rPr lang="en-IN" sz="2400" b="1" dirty="0" smtClean="0">
                <a:solidFill>
                  <a:srgbClr val="0070C0"/>
                </a:solidFill>
              </a:rPr>
              <a:t>Amount of materials required </a:t>
            </a:r>
          </a:p>
          <a:p>
            <a:pPr marL="457200" indent="-457200">
              <a:buAutoNum type="alphaLcParenBoth"/>
            </a:pPr>
            <a:r>
              <a:rPr lang="en-US" sz="2400" b="1" dirty="0" smtClean="0">
                <a:solidFill>
                  <a:srgbClr val="0070C0"/>
                </a:solidFill>
              </a:rPr>
              <a:t>Cost of starting materials</a:t>
            </a:r>
          </a:p>
          <a:p>
            <a:pPr marL="457200" indent="-457200">
              <a:buAutoNum type="alphaLcParenBoth"/>
            </a:pPr>
            <a:r>
              <a:rPr lang="en-US" sz="2400" b="1" dirty="0" smtClean="0">
                <a:solidFill>
                  <a:srgbClr val="0070C0"/>
                </a:solidFill>
              </a:rPr>
              <a:t>Length of synthetic plan</a:t>
            </a:r>
            <a:endParaRPr lang="en-IN" sz="2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47244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7030A0"/>
                </a:solidFill>
              </a:rPr>
              <a:t>Cost of the process relative to the value of the product</a:t>
            </a:r>
          </a:p>
        </p:txBody>
      </p:sp>
    </p:spTree>
    <p:extLst>
      <p:ext uri="{BB962C8B-B14F-4D97-AF65-F5344CB8AC3E}">
        <p14:creationId xmlns:p14="http://schemas.microsoft.com/office/powerpoint/2010/main" val="390479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2438400" y="2519363"/>
          <a:ext cx="3462338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2" name="Document" r:id="rId3" imgW="1895475" imgH="247650" progId="ChemWindow.Document">
                  <p:embed/>
                </p:oleObj>
              </mc:Choice>
              <mc:Fallback>
                <p:oleObj name="Document" r:id="rId3" imgW="1895475" imgH="24765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519363"/>
                        <a:ext cx="3462338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5"/>
          <p:cNvGraphicFramePr>
            <a:graphicFrameLocks noChangeAspect="1"/>
          </p:cNvGraphicFramePr>
          <p:nvPr/>
        </p:nvGraphicFramePr>
        <p:xfrm>
          <a:off x="762000" y="3300413"/>
          <a:ext cx="7620000" cy="310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3" name="Document" r:id="rId5" imgW="6553200" imgH="2667000" progId="ChemWindow.Document">
                  <p:embed/>
                </p:oleObj>
              </mc:Choice>
              <mc:Fallback>
                <p:oleObj name="Document" r:id="rId5" imgW="6553200" imgH="266700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300413"/>
                        <a:ext cx="7620000" cy="310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762000" y="1081088"/>
            <a:ext cx="423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/>
              <a:t>Drawbacks of previous assumptions:</a:t>
            </a: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685800" y="1249363"/>
            <a:ext cx="531812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/>
          <a:p>
            <a:endParaRPr lang="en-US"/>
          </a:p>
          <a:p>
            <a:r>
              <a:rPr lang="en-US" sz="2000" b="1"/>
              <a:t>1. Nucleophilic addition to cyclohexanone.</a:t>
            </a:r>
          </a:p>
          <a:p>
            <a:r>
              <a:rPr lang="en-US" sz="2000" b="1"/>
              <a:t>2. Effect of R</a:t>
            </a:r>
            <a:r>
              <a:rPr lang="en-US" sz="2000" b="1" baseline="30000"/>
              <a:t>2</a:t>
            </a:r>
          </a:p>
          <a:p>
            <a:pPr eaLnBrk="0" hangingPunct="0"/>
            <a:endParaRPr lang="en-US" sz="2000" b="1"/>
          </a:p>
        </p:txBody>
      </p:sp>
      <p:sp>
        <p:nvSpPr>
          <p:cNvPr id="22534" name="Rectangle 1"/>
          <p:cNvSpPr>
            <a:spLocks noChangeArrowheads="1"/>
          </p:cNvSpPr>
          <p:nvPr/>
        </p:nvSpPr>
        <p:spPr bwMode="auto">
          <a:xfrm>
            <a:off x="381000" y="315913"/>
            <a:ext cx="6324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N" b="1"/>
              <a:t>Rationalisation to predict major diastereomer: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786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4"/>
          <p:cNvGraphicFramePr>
            <a:graphicFrameLocks noChangeAspect="1"/>
          </p:cNvGraphicFramePr>
          <p:nvPr/>
        </p:nvGraphicFramePr>
        <p:xfrm>
          <a:off x="466725" y="762000"/>
          <a:ext cx="2684463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4" name="Document" r:id="rId3" imgW="1914525" imgH="2228850" progId="ChemWindow.Document">
                  <p:embed/>
                </p:oleObj>
              </mc:Choice>
              <mc:Fallback>
                <p:oleObj name="Document" r:id="rId3" imgW="1914525" imgH="222885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762000"/>
                        <a:ext cx="2684463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5"/>
          <p:cNvGraphicFramePr>
            <a:graphicFrameLocks noChangeAspect="1"/>
          </p:cNvGraphicFramePr>
          <p:nvPr/>
        </p:nvGraphicFramePr>
        <p:xfrm>
          <a:off x="4876800" y="666750"/>
          <a:ext cx="3352800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5" name="Document" r:id="rId5" imgW="2419350" imgH="2047875" progId="ChemWindow.Document">
                  <p:embed/>
                </p:oleObj>
              </mc:Choice>
              <mc:Fallback>
                <p:oleObj name="Document" r:id="rId5" imgW="2419350" imgH="2047875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666750"/>
                        <a:ext cx="3352800" cy="283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6"/>
          <p:cNvGraphicFramePr>
            <a:graphicFrameLocks noChangeAspect="1"/>
          </p:cNvGraphicFramePr>
          <p:nvPr/>
        </p:nvGraphicFramePr>
        <p:xfrm>
          <a:off x="533400" y="3879850"/>
          <a:ext cx="7620000" cy="229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6" name="Document" r:id="rId7" imgW="5353050" imgH="1609725" progId="ChemWindow.Document">
                  <p:embed/>
                </p:oleObj>
              </mc:Choice>
              <mc:Fallback>
                <p:oleObj name="Document" r:id="rId7" imgW="5353050" imgH="1609725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79850"/>
                        <a:ext cx="7620000" cy="229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914400" y="6172200"/>
            <a:ext cx="7210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/>
              <a:t>Interactions between R</a:t>
            </a:r>
            <a:r>
              <a:rPr lang="en-US" sz="2000" b="1" baseline="30000"/>
              <a:t>2</a:t>
            </a:r>
            <a:r>
              <a:rPr lang="en-US" sz="2000" b="1"/>
              <a:t>-S and R</a:t>
            </a:r>
            <a:r>
              <a:rPr lang="en-US" sz="2000" b="1" baseline="30000"/>
              <a:t>2</a:t>
            </a:r>
            <a:r>
              <a:rPr lang="en-US" sz="2000" b="1"/>
              <a:t>-M have been considered</a:t>
            </a:r>
          </a:p>
        </p:txBody>
      </p:sp>
      <p:sp>
        <p:nvSpPr>
          <p:cNvPr id="23558" name="Rectangle 1"/>
          <p:cNvSpPr>
            <a:spLocks noChangeArrowheads="1"/>
          </p:cNvSpPr>
          <p:nvPr/>
        </p:nvSpPr>
        <p:spPr bwMode="auto">
          <a:xfrm>
            <a:off x="152400" y="30163"/>
            <a:ext cx="6324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N" b="1"/>
              <a:t>Rationalisation to predict major diastereomer: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471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4"/>
          <p:cNvGraphicFramePr>
            <a:graphicFrameLocks noChangeAspect="1"/>
          </p:cNvGraphicFramePr>
          <p:nvPr/>
        </p:nvGraphicFramePr>
        <p:xfrm>
          <a:off x="990600" y="555625"/>
          <a:ext cx="6553200" cy="279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8" name="Document" r:id="rId3" imgW="3838575" imgH="1638300" progId="ChemWindow.Document">
                  <p:embed/>
                </p:oleObj>
              </mc:Choice>
              <mc:Fallback>
                <p:oleObj name="Document" r:id="rId3" imgW="3838575" imgH="163830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55625"/>
                        <a:ext cx="6553200" cy="279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5"/>
          <p:cNvGraphicFramePr>
            <a:graphicFrameLocks noChangeAspect="1"/>
          </p:cNvGraphicFramePr>
          <p:nvPr/>
        </p:nvGraphicFramePr>
        <p:xfrm>
          <a:off x="762000" y="3579813"/>
          <a:ext cx="3657600" cy="312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9" name="Document" r:id="rId5" imgW="2162175" imgH="1847850" progId="ChemWindow.Document">
                  <p:embed/>
                </p:oleObj>
              </mc:Choice>
              <mc:Fallback>
                <p:oleObj name="Document" r:id="rId5" imgW="2162175" imgH="184785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579813"/>
                        <a:ext cx="3657600" cy="312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1"/>
          <p:cNvGraphicFramePr>
            <a:graphicFrameLocks noChangeAspect="1"/>
          </p:cNvGraphicFramePr>
          <p:nvPr/>
        </p:nvGraphicFramePr>
        <p:xfrm>
          <a:off x="5410200" y="3773488"/>
          <a:ext cx="2514600" cy="277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0" name="CS ChemDraw Drawing" r:id="rId7" imgW="1113884" imgH="1231329" progId="ChemDraw.Document.6.0">
                  <p:embed/>
                </p:oleObj>
              </mc:Choice>
              <mc:Fallback>
                <p:oleObj name="CS ChemDraw Drawing" r:id="rId7" imgW="1113884" imgH="123132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773488"/>
                        <a:ext cx="2514600" cy="277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Rectangle 1"/>
          <p:cNvSpPr>
            <a:spLocks noChangeArrowheads="1"/>
          </p:cNvSpPr>
          <p:nvPr/>
        </p:nvSpPr>
        <p:spPr bwMode="auto">
          <a:xfrm>
            <a:off x="26988" y="15875"/>
            <a:ext cx="6145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N" b="1"/>
              <a:t>Rationalisation to predict major diastereomer: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82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488" y="990600"/>
            <a:ext cx="7856537" cy="1754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IN" dirty="0" err="1"/>
              <a:t>Ahn</a:t>
            </a:r>
            <a:r>
              <a:rPr lang="en-IN" dirty="0"/>
              <a:t> and </a:t>
            </a:r>
            <a:r>
              <a:rPr lang="en-IN" dirty="0" err="1"/>
              <a:t>Eisentein’s</a:t>
            </a:r>
            <a:r>
              <a:rPr lang="en-IN" dirty="0"/>
              <a:t> proposition regarding  the substituent to act as ‘L’:</a:t>
            </a:r>
          </a:p>
          <a:p>
            <a:pPr algn="just">
              <a:defRPr/>
            </a:pPr>
            <a:r>
              <a:rPr lang="en-IN" dirty="0"/>
              <a:t> </a:t>
            </a:r>
          </a:p>
          <a:p>
            <a:pPr marL="285750" indent="-285750" algn="just">
              <a:buFont typeface="Wingdings" pitchFamily="2" charset="2"/>
              <a:buChar char="v"/>
              <a:defRPr/>
            </a:pPr>
            <a:r>
              <a:rPr lang="en-IN" dirty="0"/>
              <a:t>Group ‘L’ occupies perpendicular to carbonyl group. </a:t>
            </a:r>
          </a:p>
          <a:p>
            <a:pPr marL="285750" indent="-285750" algn="just">
              <a:buFont typeface="Wingdings" pitchFamily="2" charset="2"/>
              <a:buChar char="v"/>
              <a:defRPr/>
            </a:pPr>
            <a:r>
              <a:rPr lang="en-IN" dirty="0"/>
              <a:t>That group will be ‘L’ where C-L bond has low lying </a:t>
            </a:r>
            <a:r>
              <a:rPr lang="en-IN" dirty="0" err="1"/>
              <a:t>antibonding</a:t>
            </a:r>
            <a:r>
              <a:rPr lang="en-IN" dirty="0"/>
              <a:t> orbital, </a:t>
            </a:r>
          </a:p>
          <a:p>
            <a:pPr marL="285750" indent="-285750" algn="just">
              <a:buFont typeface="Wingdings" pitchFamily="2" charset="2"/>
              <a:buChar char="v"/>
              <a:defRPr/>
            </a:pPr>
            <a:r>
              <a:rPr lang="en-IN" dirty="0"/>
              <a:t>The </a:t>
            </a:r>
            <a:r>
              <a:rPr lang="en-IN" dirty="0" err="1"/>
              <a:t>sterically</a:t>
            </a:r>
            <a:r>
              <a:rPr lang="en-IN" dirty="0"/>
              <a:t> bulky group will not necessarily always  act as ‘L’.</a:t>
            </a:r>
          </a:p>
          <a:p>
            <a:pPr marL="285750" indent="-285750" algn="just">
              <a:buFont typeface="Wingdings" pitchFamily="2" charset="2"/>
              <a:buChar char="v"/>
              <a:defRPr/>
            </a:pPr>
            <a:r>
              <a:rPr lang="en-US" dirty="0"/>
              <a:t>Here </a:t>
            </a:r>
            <a:r>
              <a:rPr lang="en-US" dirty="0" err="1"/>
              <a:t>Cl</a:t>
            </a:r>
            <a:r>
              <a:rPr lang="en-US" dirty="0"/>
              <a:t>  acted as ‘L’ in presence of Ph.</a:t>
            </a:r>
            <a:endParaRPr lang="en-IN" dirty="0"/>
          </a:p>
        </p:txBody>
      </p:sp>
      <p:graphicFrame>
        <p:nvGraphicFramePr>
          <p:cNvPr id="25603" name="Object 2"/>
          <p:cNvGraphicFramePr>
            <a:graphicFrameLocks noChangeAspect="1"/>
          </p:cNvGraphicFramePr>
          <p:nvPr/>
        </p:nvGraphicFramePr>
        <p:xfrm>
          <a:off x="1295400" y="2895600"/>
          <a:ext cx="6553200" cy="279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6" name="Document" r:id="rId3" imgW="3838575" imgH="1638300" progId="ChemWindow.Document">
                  <p:embed/>
                </p:oleObj>
              </mc:Choice>
              <mc:Fallback>
                <p:oleObj name="Document" r:id="rId3" imgW="3838575" imgH="163830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95600"/>
                        <a:ext cx="6553200" cy="279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153988" y="152400"/>
            <a:ext cx="6094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N" b="1"/>
              <a:t>Rationalisation to predict major diastereomer: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72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1"/>
          <p:cNvGraphicFramePr>
            <a:graphicFrameLocks noChangeAspect="1"/>
          </p:cNvGraphicFramePr>
          <p:nvPr/>
        </p:nvGraphicFramePr>
        <p:xfrm>
          <a:off x="617538" y="520700"/>
          <a:ext cx="7840662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8" name="CS ChemDraw Drawing" r:id="rId3" imgW="5358434" imgH="3081562" progId="ChemDraw.Document.6.0">
                  <p:embed/>
                </p:oleObj>
              </mc:Choice>
              <mc:Fallback>
                <p:oleObj name="CS ChemDraw Drawing" r:id="rId3" imgW="5358434" imgH="308156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520700"/>
                        <a:ext cx="7840662" cy="450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2"/>
          <p:cNvGraphicFramePr>
            <a:graphicFrameLocks noChangeAspect="1"/>
          </p:cNvGraphicFramePr>
          <p:nvPr/>
        </p:nvGraphicFramePr>
        <p:xfrm>
          <a:off x="1617663" y="5029200"/>
          <a:ext cx="5164137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9" name="CS ChemDraw Drawing" r:id="rId5" imgW="2520816" imgH="827508" progId="ChemDraw.Document.6.0">
                  <p:embed/>
                </p:oleObj>
              </mc:Choice>
              <mc:Fallback>
                <p:oleObj name="CS ChemDraw Drawing" r:id="rId5" imgW="2520816" imgH="82750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5029200"/>
                        <a:ext cx="5164137" cy="169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152400" y="152400"/>
            <a:ext cx="273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N" b="1"/>
              <a:t>Burgi-Dunitz Trajectory</a:t>
            </a:r>
          </a:p>
        </p:txBody>
      </p:sp>
    </p:spTree>
    <p:extLst>
      <p:ext uri="{BB962C8B-B14F-4D97-AF65-F5344CB8AC3E}">
        <p14:creationId xmlns:p14="http://schemas.microsoft.com/office/powerpoint/2010/main" val="354181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247650" y="1600200"/>
            <a:ext cx="3311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N" b="1"/>
              <a:t>Burgi, Lehn and Wipff (1974)</a:t>
            </a:r>
          </a:p>
          <a:p>
            <a:r>
              <a:rPr lang="en-US" b="1"/>
              <a:t>Computational method</a:t>
            </a:r>
            <a:endParaRPr lang="en-IN" b="1"/>
          </a:p>
        </p:txBody>
      </p:sp>
      <p:graphicFrame>
        <p:nvGraphicFramePr>
          <p:cNvPr id="27651" name="Object 2"/>
          <p:cNvGraphicFramePr>
            <a:graphicFrameLocks noChangeAspect="1"/>
          </p:cNvGraphicFramePr>
          <p:nvPr/>
        </p:nvGraphicFramePr>
        <p:xfrm>
          <a:off x="3733800" y="685800"/>
          <a:ext cx="2954338" cy="230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0" name="CS ChemDraw Drawing" r:id="rId3" imgW="1217541" imgH="949518" progId="ChemDraw.Document.6.0">
                  <p:embed/>
                </p:oleObj>
              </mc:Choice>
              <mc:Fallback>
                <p:oleObj name="CS ChemDraw Drawing" r:id="rId3" imgW="1217541" imgH="94951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685800"/>
                        <a:ext cx="2954338" cy="230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3"/>
          <p:cNvGraphicFramePr>
            <a:graphicFrameLocks noChangeAspect="1"/>
          </p:cNvGraphicFramePr>
          <p:nvPr/>
        </p:nvGraphicFramePr>
        <p:xfrm>
          <a:off x="6858000" y="838200"/>
          <a:ext cx="205105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1" name="CS ChemDraw Drawing" r:id="rId5" imgW="848910" imgH="735947" progId="ChemDraw.Document.6.0">
                  <p:embed/>
                </p:oleObj>
              </mc:Choice>
              <mc:Fallback>
                <p:oleObj name="CS ChemDraw Drawing" r:id="rId5" imgW="848910" imgH="73594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838200"/>
                        <a:ext cx="205105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4"/>
          <p:cNvGraphicFramePr>
            <a:graphicFrameLocks noChangeAspect="1"/>
          </p:cNvGraphicFramePr>
          <p:nvPr/>
        </p:nvGraphicFramePr>
        <p:xfrm>
          <a:off x="3200400" y="4724400"/>
          <a:ext cx="344646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2" name="CS ChemDraw Drawing" r:id="rId7" imgW="1740363" imgH="653887" progId="ChemDraw.Document.6.0">
                  <p:embed/>
                </p:oleObj>
              </mc:Choice>
              <mc:Fallback>
                <p:oleObj name="CS ChemDraw Drawing" r:id="rId7" imgW="1740363" imgH="65388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724400"/>
                        <a:ext cx="3446463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449263" y="3200400"/>
            <a:ext cx="2522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N" b="1"/>
              <a:t>Ahn’s analysis (1977)</a:t>
            </a:r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419100" y="3733800"/>
            <a:ext cx="8420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N"/>
              <a:t>Hydride nucleophile is set at a distance of 1.5 A</a:t>
            </a:r>
            <a:r>
              <a:rPr lang="en-IN" baseline="30000"/>
              <a:t>o</a:t>
            </a:r>
            <a:r>
              <a:rPr lang="en-IN"/>
              <a:t> from C-1 </a:t>
            </a:r>
            <a:r>
              <a:rPr lang="en-US"/>
              <a:t>making an angle 90</a:t>
            </a:r>
            <a:r>
              <a:rPr lang="en-US" baseline="30000"/>
              <a:t>o</a:t>
            </a:r>
            <a:r>
              <a:rPr lang="en-US"/>
              <a:t> with H-C=O. Energy calculated by making a rotation around C</a:t>
            </a:r>
            <a:r>
              <a:rPr lang="en-US" baseline="-25000"/>
              <a:t>1</a:t>
            </a:r>
            <a:r>
              <a:rPr lang="en-US"/>
              <a:t>-C</a:t>
            </a:r>
            <a:r>
              <a:rPr lang="en-US" baseline="-25000"/>
              <a:t>2</a:t>
            </a:r>
            <a:r>
              <a:rPr lang="en-US"/>
              <a:t> bond.</a:t>
            </a:r>
            <a:endParaRPr lang="en-IN"/>
          </a:p>
        </p:txBody>
      </p:sp>
      <p:sp>
        <p:nvSpPr>
          <p:cNvPr id="27656" name="Rectangle 1"/>
          <p:cNvSpPr>
            <a:spLocks noChangeArrowheads="1"/>
          </p:cNvSpPr>
          <p:nvPr/>
        </p:nvSpPr>
        <p:spPr bwMode="auto">
          <a:xfrm>
            <a:off x="57150" y="15875"/>
            <a:ext cx="6267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N" b="1"/>
              <a:t>Rationalisation to predict major diastereomer: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914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304800" y="1131888"/>
            <a:ext cx="2916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N" b="1"/>
              <a:t>Felkin-Ahn model (1977) </a:t>
            </a: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3657600" y="608013"/>
          <a:ext cx="4171950" cy="236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4" name="CS ChemDraw Drawing" r:id="rId3" imgW="2095605" imgH="1187060" progId="ChemDraw.Document.6.0">
                  <p:embed/>
                </p:oleObj>
              </mc:Choice>
              <mc:Fallback>
                <p:oleObj name="CS ChemDraw Drawing" r:id="rId3" imgW="2095605" imgH="11870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608013"/>
                        <a:ext cx="4171950" cy="236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152400" y="3048000"/>
            <a:ext cx="340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N" b="1"/>
              <a:t>Heathcock Refinement (1983)</a:t>
            </a:r>
            <a:endParaRPr lang="en-IN"/>
          </a:p>
        </p:txBody>
      </p:sp>
      <p:graphicFrame>
        <p:nvGraphicFramePr>
          <p:cNvPr id="28677" name="Object 2"/>
          <p:cNvGraphicFramePr>
            <a:graphicFrameLocks noChangeAspect="1"/>
          </p:cNvGraphicFramePr>
          <p:nvPr/>
        </p:nvGraphicFramePr>
        <p:xfrm>
          <a:off x="76200" y="4800600"/>
          <a:ext cx="5783263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5" name="CS ChemDraw Drawing" r:id="rId5" imgW="3465393" imgH="1141495" progId="ChemDraw.Document.6.0">
                  <p:embed/>
                </p:oleObj>
              </mc:Choice>
              <mc:Fallback>
                <p:oleObj name="CS ChemDraw Drawing" r:id="rId5" imgW="3465393" imgH="114149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800600"/>
                        <a:ext cx="5783263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301625" y="3629025"/>
            <a:ext cx="90217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N" b="1"/>
              <a:t>Nu</a:t>
            </a:r>
            <a:r>
              <a:rPr lang="en-IN" b="1" baseline="30000"/>
              <a:t>-</a:t>
            </a:r>
            <a:r>
              <a:rPr lang="en-IN" b="1"/>
              <a:t> approaches the carbonyl carbon not along the normal plane but away </a:t>
            </a:r>
          </a:p>
          <a:p>
            <a:r>
              <a:rPr lang="en-IN" b="1"/>
              <a:t>from the bulkier group (R*) and making an angle with the normal plane, which is </a:t>
            </a:r>
          </a:p>
          <a:p>
            <a:r>
              <a:rPr lang="en-IN" b="1"/>
              <a:t>called Flippin Lodge angle. </a:t>
            </a:r>
            <a:endParaRPr lang="en-IN"/>
          </a:p>
        </p:txBody>
      </p:sp>
      <p:graphicFrame>
        <p:nvGraphicFramePr>
          <p:cNvPr id="28679" name="Object 4"/>
          <p:cNvGraphicFramePr>
            <a:graphicFrameLocks noChangeAspect="1"/>
          </p:cNvGraphicFramePr>
          <p:nvPr/>
        </p:nvGraphicFramePr>
        <p:xfrm>
          <a:off x="6364288" y="5257800"/>
          <a:ext cx="14255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6" name="CS ChemDraw Drawing" r:id="rId7" imgW="854957" imgH="731412" progId="ChemDraw.Document.6.0">
                  <p:embed/>
                </p:oleObj>
              </mc:Choice>
              <mc:Fallback>
                <p:oleObj name="CS ChemDraw Drawing" r:id="rId7" imgW="854957" imgH="73141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4288" y="5257800"/>
                        <a:ext cx="14255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Rectangle 5"/>
          <p:cNvSpPr>
            <a:spLocks noChangeArrowheads="1"/>
          </p:cNvSpPr>
          <p:nvPr/>
        </p:nvSpPr>
        <p:spPr bwMode="auto">
          <a:xfrm>
            <a:off x="6248400" y="4724400"/>
            <a:ext cx="2505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N" b="1"/>
              <a:t>Semiempirical study:</a:t>
            </a:r>
            <a:endParaRPr lang="en-IN"/>
          </a:p>
        </p:txBody>
      </p:sp>
      <p:sp>
        <p:nvSpPr>
          <p:cNvPr id="28681" name="Rectangle 6"/>
          <p:cNvSpPr>
            <a:spLocks noChangeArrowheads="1"/>
          </p:cNvSpPr>
          <p:nvPr/>
        </p:nvSpPr>
        <p:spPr bwMode="auto">
          <a:xfrm>
            <a:off x="25400" y="0"/>
            <a:ext cx="622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N" b="1"/>
              <a:t>Rationalisation to predict major diastereomer: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571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277813" y="1371600"/>
            <a:ext cx="88280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N" b="1"/>
              <a:t>Effect of Lewis acid (LA): LA interacts with the less bulkier side LP and pushes</a:t>
            </a:r>
          </a:p>
          <a:p>
            <a:r>
              <a:rPr lang="en-IN" b="1"/>
              <a:t> the small group as well as Nu- towards the normal plane. It causes in </a:t>
            </a:r>
          </a:p>
          <a:p>
            <a:r>
              <a:rPr lang="en-IN" b="1"/>
              <a:t>increase in selectivity as the chiral centre becomes closure to the Nu</a:t>
            </a:r>
            <a:r>
              <a:rPr lang="en-IN" b="1" baseline="30000"/>
              <a:t>-.</a:t>
            </a:r>
            <a:r>
              <a:rPr lang="en-IN" b="1"/>
              <a:t> </a:t>
            </a:r>
            <a:endParaRPr lang="en-IN"/>
          </a:p>
        </p:txBody>
      </p:sp>
      <p:graphicFrame>
        <p:nvGraphicFramePr>
          <p:cNvPr id="29699" name="Object 2"/>
          <p:cNvGraphicFramePr>
            <a:graphicFrameLocks noChangeAspect="1"/>
          </p:cNvGraphicFramePr>
          <p:nvPr/>
        </p:nvGraphicFramePr>
        <p:xfrm>
          <a:off x="3429000" y="3048000"/>
          <a:ext cx="2286000" cy="280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" name="CS ChemDraw Drawing" r:id="rId3" imgW="1111077" imgH="1359386" progId="ChemDraw.Document.6.0">
                  <p:embed/>
                </p:oleObj>
              </mc:Choice>
              <mc:Fallback>
                <p:oleObj name="CS ChemDraw Drawing" r:id="rId3" imgW="1111077" imgH="135938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048000"/>
                        <a:ext cx="2286000" cy="280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381000" y="533400"/>
            <a:ext cx="640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N" b="1"/>
              <a:t>Rationalisation to predict major diastereomer: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149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1"/>
          <p:cNvGraphicFramePr>
            <a:graphicFrameLocks noChangeAspect="1"/>
          </p:cNvGraphicFramePr>
          <p:nvPr/>
        </p:nvGraphicFramePr>
        <p:xfrm>
          <a:off x="1143000" y="685800"/>
          <a:ext cx="661511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6" name="CS ChemDraw Drawing" r:id="rId3" imgW="4486633" imgH="929651" progId="ChemDraw.Document.6.0">
                  <p:embed/>
                </p:oleObj>
              </mc:Choice>
              <mc:Fallback>
                <p:oleObj name="CS ChemDraw Drawing" r:id="rId3" imgW="4486633" imgH="92965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685800"/>
                        <a:ext cx="6615113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685800" y="2187575"/>
            <a:ext cx="7800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N" sz="2000"/>
              <a:t>Yields of diastereomer </a:t>
            </a:r>
            <a:r>
              <a:rPr lang="en-IN" sz="2000" b="1"/>
              <a:t>A </a:t>
            </a:r>
            <a:r>
              <a:rPr lang="en-IN" sz="2000"/>
              <a:t>with varying substituents: Both polar effect and bulkiness of the group (L) are to be considered.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200" y="3200400"/>
          <a:ext cx="7239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863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R=Me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R=Et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R=</a:t>
                      </a:r>
                      <a:r>
                        <a:rPr lang="en-US" baseline="30000" dirty="0" err="1" smtClean="0"/>
                        <a:t>i</a:t>
                      </a:r>
                      <a:r>
                        <a:rPr lang="en-US" dirty="0" err="1" smtClean="0"/>
                        <a:t>Pr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R=</a:t>
                      </a:r>
                      <a:r>
                        <a:rPr lang="en-US" baseline="30000" dirty="0" err="1" smtClean="0"/>
                        <a:t>t</a:t>
                      </a:r>
                      <a:r>
                        <a:rPr lang="en-US" dirty="0" err="1" smtClean="0"/>
                        <a:t>Bu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R=</a:t>
                      </a:r>
                      <a:r>
                        <a:rPr lang="en-US" dirty="0" err="1" smtClean="0"/>
                        <a:t>Ph</a:t>
                      </a:r>
                      <a:endParaRPr lang="en-IN" dirty="0"/>
                    </a:p>
                  </a:txBody>
                  <a:tcPr/>
                </a:tc>
              </a:tr>
              <a:tr h="8636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OMe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</a:t>
                      </a:r>
                      <a:endParaRPr lang="en-IN" dirty="0"/>
                    </a:p>
                  </a:txBody>
                  <a:tcPr/>
                </a:tc>
              </a:tr>
              <a:tr h="8636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54" name="Rectangle 7"/>
          <p:cNvSpPr>
            <a:spLocks noChangeArrowheads="1"/>
          </p:cNvSpPr>
          <p:nvPr/>
        </p:nvSpPr>
        <p:spPr bwMode="auto">
          <a:xfrm>
            <a:off x="152400" y="152400"/>
            <a:ext cx="6705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N" b="1"/>
              <a:t>Rationalisation to predict major diastereomer: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164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752600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b="1" i="1" dirty="0">
                <a:solidFill>
                  <a:srgbClr val="0070C0"/>
                </a:solidFill>
              </a:rPr>
              <a:t>Asymmetric synthesis</a:t>
            </a:r>
            <a:r>
              <a:rPr lang="en-IN" sz="2400" b="1" dirty="0">
                <a:solidFill>
                  <a:srgbClr val="0070C0"/>
                </a:solidFill>
              </a:rPr>
              <a:t>: </a:t>
            </a:r>
            <a:r>
              <a:rPr lang="en-IN" sz="2400" b="1" dirty="0" err="1">
                <a:solidFill>
                  <a:srgbClr val="0070C0"/>
                </a:solidFill>
              </a:rPr>
              <a:t>stereoselective</a:t>
            </a:r>
            <a:r>
              <a:rPr lang="en-IN" sz="2400" b="1" dirty="0">
                <a:solidFill>
                  <a:srgbClr val="0070C0"/>
                </a:solidFill>
              </a:rPr>
              <a:t> and stereospecific reactions; </a:t>
            </a:r>
            <a:r>
              <a:rPr lang="en-IN" sz="2400" b="1" dirty="0" err="1">
                <a:solidFill>
                  <a:srgbClr val="0070C0"/>
                </a:solidFill>
              </a:rPr>
              <a:t>diastereoselectivity</a:t>
            </a:r>
            <a:r>
              <a:rPr lang="en-IN" sz="2400" b="1" dirty="0">
                <a:solidFill>
                  <a:srgbClr val="0070C0"/>
                </a:solidFill>
              </a:rPr>
              <a:t> and </a:t>
            </a:r>
            <a:r>
              <a:rPr lang="en-IN" sz="2400" b="1" dirty="0" err="1">
                <a:solidFill>
                  <a:srgbClr val="0070C0"/>
                </a:solidFill>
              </a:rPr>
              <a:t>enantioselectivity</a:t>
            </a:r>
            <a:r>
              <a:rPr lang="en-IN" sz="2400" b="1" dirty="0">
                <a:solidFill>
                  <a:srgbClr val="0070C0"/>
                </a:solidFill>
              </a:rPr>
              <a:t> (only definition); </a:t>
            </a:r>
            <a:r>
              <a:rPr lang="en-IN" sz="2400" b="1" dirty="0" err="1">
                <a:solidFill>
                  <a:srgbClr val="0070C0"/>
                </a:solidFill>
              </a:rPr>
              <a:t>enantioselectivity</a:t>
            </a:r>
            <a:r>
              <a:rPr lang="en-IN" sz="2400" b="1" dirty="0">
                <a:solidFill>
                  <a:srgbClr val="0070C0"/>
                </a:solidFill>
              </a:rPr>
              <a:t>: kinetically controlled MPV reduction; </a:t>
            </a:r>
            <a:r>
              <a:rPr lang="en-IN" sz="2400" b="1" dirty="0" err="1">
                <a:solidFill>
                  <a:srgbClr val="0070C0"/>
                </a:solidFill>
              </a:rPr>
              <a:t>diastereoselectivity</a:t>
            </a:r>
            <a:r>
              <a:rPr lang="en-IN" sz="2400" b="1" dirty="0">
                <a:solidFill>
                  <a:srgbClr val="0070C0"/>
                </a:solidFill>
              </a:rPr>
              <a:t>: addition of nucleophiles to C=O adjacent to a </a:t>
            </a:r>
            <a:r>
              <a:rPr lang="en-IN" sz="2400" b="1" dirty="0" err="1">
                <a:solidFill>
                  <a:srgbClr val="0070C0"/>
                </a:solidFill>
              </a:rPr>
              <a:t>stereogenic</a:t>
            </a:r>
            <a:r>
              <a:rPr lang="en-IN" sz="2400" b="1" dirty="0">
                <a:solidFill>
                  <a:srgbClr val="0070C0"/>
                </a:solidFill>
              </a:rPr>
              <a:t> centre: </a:t>
            </a:r>
            <a:r>
              <a:rPr lang="en-IN" sz="2400" b="1" dirty="0" err="1">
                <a:solidFill>
                  <a:srgbClr val="0070C0"/>
                </a:solidFill>
              </a:rPr>
              <a:t>Felkin-Anh</a:t>
            </a:r>
            <a:r>
              <a:rPr lang="en-IN" sz="2400" b="1" dirty="0">
                <a:solidFill>
                  <a:srgbClr val="0070C0"/>
                </a:solidFill>
              </a:rPr>
              <a:t> and Zimmermann-</a:t>
            </a:r>
            <a:r>
              <a:rPr lang="en-IN" sz="2400" b="1" dirty="0" err="1">
                <a:solidFill>
                  <a:srgbClr val="0070C0"/>
                </a:solidFill>
              </a:rPr>
              <a:t>Traxler</a:t>
            </a:r>
            <a:r>
              <a:rPr lang="en-IN" sz="2400" b="1" dirty="0">
                <a:solidFill>
                  <a:srgbClr val="0070C0"/>
                </a:solidFill>
              </a:rPr>
              <a:t> models.</a:t>
            </a:r>
          </a:p>
        </p:txBody>
      </p:sp>
    </p:spTree>
    <p:extLst>
      <p:ext uri="{BB962C8B-B14F-4D97-AF65-F5344CB8AC3E}">
        <p14:creationId xmlns:p14="http://schemas.microsoft.com/office/powerpoint/2010/main" val="103620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392" y="152400"/>
            <a:ext cx="3108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</a:rPr>
              <a:t>Asymmetric synthesis: 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5334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b="1" dirty="0" err="1">
                <a:solidFill>
                  <a:srgbClr val="C00000"/>
                </a:solidFill>
              </a:rPr>
              <a:t>Marckwald’s</a:t>
            </a:r>
            <a:r>
              <a:rPr lang="en-IN" sz="2400" b="1" dirty="0">
                <a:solidFill>
                  <a:srgbClr val="C00000"/>
                </a:solidFill>
              </a:rPr>
              <a:t> definition</a:t>
            </a:r>
            <a:r>
              <a:rPr lang="en-IN" sz="2400" b="1" dirty="0">
                <a:solidFill>
                  <a:srgbClr val="0070C0"/>
                </a:solidFill>
              </a:rPr>
              <a:t>: Conversion of achiral substrate into chiral non-racemic one by the action of chiral reagent.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295400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000" b="1" dirty="0">
                <a:solidFill>
                  <a:srgbClr val="7030A0"/>
                </a:solidFill>
              </a:rPr>
              <a:t>It means asymmetric syntheses are those syntheses which produce optically active substrate from symmetrically constituted compounds with the intermediate use of optically active materials but with the avoidance of any </a:t>
            </a:r>
            <a:r>
              <a:rPr lang="en-IN" sz="2000" b="1" dirty="0" smtClean="0">
                <a:solidFill>
                  <a:srgbClr val="7030A0"/>
                </a:solidFill>
              </a:rPr>
              <a:t>resolution.</a:t>
            </a:r>
            <a:endParaRPr lang="en-IN" sz="2000" b="1" dirty="0">
              <a:solidFill>
                <a:srgbClr val="7030A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034981"/>
              </p:ext>
            </p:extLst>
          </p:nvPr>
        </p:nvGraphicFramePr>
        <p:xfrm>
          <a:off x="270164" y="3962400"/>
          <a:ext cx="6631802" cy="1719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CS ChemDraw Drawing" r:id="rId3" imgW="6031991" imgH="1560648" progId="ChemDraw.Document.6.0">
                  <p:embed/>
                </p:oleObj>
              </mc:Choice>
              <mc:Fallback>
                <p:oleObj name="CS ChemDraw Drawing" r:id="rId3" imgW="6031991" imgH="156064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64" y="3962400"/>
                        <a:ext cx="6631802" cy="17194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928085"/>
              </p:ext>
            </p:extLst>
          </p:nvPr>
        </p:nvGraphicFramePr>
        <p:xfrm>
          <a:off x="0" y="5562600"/>
          <a:ext cx="8458200" cy="991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CS ChemDraw Drawing" r:id="rId5" imgW="5457341" imgH="641578" progId="ChemDraw.Document.6.0">
                  <p:embed/>
                </p:oleObj>
              </mc:Choice>
              <mc:Fallback>
                <p:oleObj name="CS ChemDraw Drawing" r:id="rId5" imgW="5457341" imgH="64157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562600"/>
                        <a:ext cx="8458200" cy="9917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458843"/>
              </p:ext>
            </p:extLst>
          </p:nvPr>
        </p:nvGraphicFramePr>
        <p:xfrm>
          <a:off x="4359275" y="2362200"/>
          <a:ext cx="40227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CS ChemDraw Drawing" r:id="rId7" imgW="2703728" imgH="918854" progId="ChemDraw.Document.6.0">
                  <p:embed/>
                </p:oleObj>
              </mc:Choice>
              <mc:Fallback>
                <p:oleObj name="CS ChemDraw Drawing" r:id="rId7" imgW="2703728" imgH="918854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275" y="2362200"/>
                        <a:ext cx="4022725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325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1085850" y="714375"/>
          <a:ext cx="6972300" cy="542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Document" r:id="rId3" imgW="6972300" imgH="5429250" progId="ChemWindow.Document">
                  <p:embed/>
                </p:oleObj>
              </mc:Choice>
              <mc:Fallback>
                <p:oleObj name="Document" r:id="rId3" imgW="6972300" imgH="542925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714375"/>
                        <a:ext cx="6972300" cy="542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152400" y="228600"/>
            <a:ext cx="1868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N" b="1"/>
              <a:t>Chiral Auxiliary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150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54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17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"/>
            <a:ext cx="3465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err="1">
                <a:solidFill>
                  <a:srgbClr val="C00000"/>
                </a:solidFill>
              </a:rPr>
              <a:t>Stereoselective</a:t>
            </a:r>
            <a:r>
              <a:rPr lang="en-IN" sz="2400" b="1" dirty="0">
                <a:solidFill>
                  <a:srgbClr val="C00000"/>
                </a:solidFill>
              </a:rPr>
              <a:t> synthesis:</a:t>
            </a:r>
            <a:endParaRPr lang="en-IN" sz="24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7948" y="685800"/>
            <a:ext cx="81926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b="1" dirty="0">
                <a:solidFill>
                  <a:srgbClr val="C00000"/>
                </a:solidFill>
              </a:rPr>
              <a:t>Morrison and Mosher’s definition: </a:t>
            </a:r>
            <a:r>
              <a:rPr lang="en-IN" sz="2400" b="1" dirty="0">
                <a:solidFill>
                  <a:srgbClr val="0070C0"/>
                </a:solidFill>
              </a:rPr>
              <a:t>An achiral unit having </a:t>
            </a:r>
            <a:r>
              <a:rPr lang="en-IN" sz="2400" b="1" dirty="0" err="1">
                <a:solidFill>
                  <a:srgbClr val="0070C0"/>
                </a:solidFill>
              </a:rPr>
              <a:t>enantiotopic</a:t>
            </a:r>
            <a:r>
              <a:rPr lang="en-IN" sz="2400" b="1" dirty="0">
                <a:solidFill>
                  <a:srgbClr val="0070C0"/>
                </a:solidFill>
              </a:rPr>
              <a:t> or </a:t>
            </a:r>
            <a:r>
              <a:rPr lang="en-IN" sz="2400" b="1" dirty="0" err="1">
                <a:solidFill>
                  <a:srgbClr val="0070C0"/>
                </a:solidFill>
              </a:rPr>
              <a:t>diastereotopic</a:t>
            </a:r>
            <a:r>
              <a:rPr lang="en-IN" sz="2400" b="1" dirty="0">
                <a:solidFill>
                  <a:srgbClr val="0070C0"/>
                </a:solidFill>
              </a:rPr>
              <a:t> atoms or faces is converted into chiral unit in such a manner that unequal amounts of </a:t>
            </a:r>
            <a:r>
              <a:rPr lang="en-IN" sz="2400" b="1" dirty="0" err="1">
                <a:solidFill>
                  <a:srgbClr val="0070C0"/>
                </a:solidFill>
              </a:rPr>
              <a:t>stereomers</a:t>
            </a:r>
            <a:r>
              <a:rPr lang="en-IN" sz="2400" b="1" dirty="0">
                <a:solidFill>
                  <a:srgbClr val="0070C0"/>
                </a:solidFill>
              </a:rPr>
              <a:t> are produced.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17948" y="2286000"/>
            <a:ext cx="5095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err="1">
                <a:solidFill>
                  <a:srgbClr val="FF0000"/>
                </a:solidFill>
              </a:rPr>
              <a:t>Stereoselectivity</a:t>
            </a:r>
            <a:r>
              <a:rPr lang="en-IN" sz="2400" b="1" dirty="0">
                <a:solidFill>
                  <a:srgbClr val="FF0000"/>
                </a:solidFill>
              </a:rPr>
              <a:t> and </a:t>
            </a:r>
            <a:r>
              <a:rPr lang="en-IN" sz="2400" b="1" dirty="0" err="1">
                <a:solidFill>
                  <a:srgbClr val="FF0000"/>
                </a:solidFill>
              </a:rPr>
              <a:t>stereospecificity</a:t>
            </a:r>
            <a:r>
              <a:rPr lang="en-IN" sz="24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399" y="2819400"/>
            <a:ext cx="8077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b="1" dirty="0" err="1">
                <a:solidFill>
                  <a:srgbClr val="FF0000"/>
                </a:solidFill>
              </a:rPr>
              <a:t>Stereoselectivity</a:t>
            </a:r>
            <a:r>
              <a:rPr lang="en-IN" sz="2400" b="1" dirty="0">
                <a:solidFill>
                  <a:srgbClr val="FF0000"/>
                </a:solidFill>
              </a:rPr>
              <a:t>:</a:t>
            </a:r>
            <a:r>
              <a:rPr lang="en-IN" sz="2400" b="1" dirty="0">
                <a:solidFill>
                  <a:srgbClr val="0070C0"/>
                </a:solidFill>
              </a:rPr>
              <a:t> A single substrate with a </a:t>
            </a:r>
            <a:r>
              <a:rPr lang="en-IN" sz="2400" b="1" dirty="0" err="1">
                <a:solidFill>
                  <a:srgbClr val="0070C0"/>
                </a:solidFill>
              </a:rPr>
              <a:t>prostereogenic</a:t>
            </a:r>
            <a:r>
              <a:rPr lang="en-IN" sz="2400" b="1" dirty="0">
                <a:solidFill>
                  <a:srgbClr val="0070C0"/>
                </a:solidFill>
              </a:rPr>
              <a:t> element gives preferentially one of the two or more </a:t>
            </a:r>
            <a:r>
              <a:rPr lang="en-IN" sz="2400" b="1" dirty="0" err="1">
                <a:solidFill>
                  <a:srgbClr val="0070C0"/>
                </a:solidFill>
              </a:rPr>
              <a:t>stereomers</a:t>
            </a:r>
            <a:r>
              <a:rPr lang="en-IN" sz="2400" b="1" dirty="0">
                <a:solidFill>
                  <a:srgbClr val="0070C0"/>
                </a:solidFill>
              </a:rPr>
              <a:t>. It is also called </a:t>
            </a:r>
            <a:r>
              <a:rPr lang="en-IN" sz="2400" b="1" dirty="0">
                <a:solidFill>
                  <a:srgbClr val="C00000"/>
                </a:solidFill>
              </a:rPr>
              <a:t>product </a:t>
            </a:r>
            <a:r>
              <a:rPr lang="en-IN" sz="2400" b="1" dirty="0" err="1">
                <a:solidFill>
                  <a:srgbClr val="C00000"/>
                </a:solidFill>
              </a:rPr>
              <a:t>stereoselectivity</a:t>
            </a:r>
            <a:r>
              <a:rPr lang="en-IN" sz="2400" b="1" dirty="0">
                <a:solidFill>
                  <a:srgbClr val="0070C0"/>
                </a:solidFill>
              </a:rPr>
              <a:t>.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819030"/>
              </p:ext>
            </p:extLst>
          </p:nvPr>
        </p:nvGraphicFramePr>
        <p:xfrm>
          <a:off x="547254" y="4099560"/>
          <a:ext cx="8229600" cy="2682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IN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IN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IN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IN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IN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IN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IN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IN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IN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IN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IN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dirty="0" err="1" smtClean="0">
                          <a:effectLst/>
                        </a:rPr>
                        <a:t>Diastereoslective</a:t>
                      </a:r>
                      <a:r>
                        <a:rPr lang="en-IN" sz="2000" dirty="0" smtClean="0">
                          <a:effectLst/>
                        </a:rPr>
                        <a:t> synthesis</a:t>
                      </a:r>
                      <a:endParaRPr lang="en-IN" sz="2000" dirty="0">
                        <a:effectLst/>
                        <a:latin typeface="Times New Roman"/>
                        <a:ea typeface="Batang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IN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IN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IN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IN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IN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IN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IN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IN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IN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dirty="0" err="1" smtClean="0">
                          <a:effectLst/>
                        </a:rPr>
                        <a:t>Enantioslective</a:t>
                      </a:r>
                      <a:r>
                        <a:rPr lang="en-IN" sz="2000" dirty="0" smtClean="0">
                          <a:effectLst/>
                        </a:rPr>
                        <a:t> </a:t>
                      </a:r>
                      <a:r>
                        <a:rPr lang="en-IN" sz="2000" dirty="0">
                          <a:effectLst/>
                        </a:rPr>
                        <a:t>synthesis</a:t>
                      </a:r>
                      <a:endParaRPr lang="en-IN" sz="2000" dirty="0">
                        <a:effectLst/>
                        <a:latin typeface="Times New Roman"/>
                        <a:ea typeface="Batang"/>
                        <a:cs typeface="Vrind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901586"/>
              </p:ext>
            </p:extLst>
          </p:nvPr>
        </p:nvGraphicFramePr>
        <p:xfrm>
          <a:off x="602834" y="4419600"/>
          <a:ext cx="402104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CS ChemDraw Drawing" r:id="rId3" imgW="3046661" imgH="1498023" progId="ChemDraw.Document.6.0">
                  <p:embed/>
                </p:oleObj>
              </mc:Choice>
              <mc:Fallback>
                <p:oleObj name="CS ChemDraw Drawing" r:id="rId3" imgW="3046661" imgH="149802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834" y="4419600"/>
                        <a:ext cx="4021040" cy="198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055626"/>
              </p:ext>
            </p:extLst>
          </p:nvPr>
        </p:nvGraphicFramePr>
        <p:xfrm>
          <a:off x="4740267" y="4648200"/>
          <a:ext cx="402273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CS ChemDraw Drawing" r:id="rId5" imgW="2703728" imgH="918854" progId="ChemDraw.Document.6.0">
                  <p:embed/>
                </p:oleObj>
              </mc:Choice>
              <mc:Fallback>
                <p:oleObj name="CS ChemDraw Drawing" r:id="rId5" imgW="2703728" imgH="91885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267" y="4648200"/>
                        <a:ext cx="4022733" cy="1371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687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09008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b="1" dirty="0" err="1">
                <a:solidFill>
                  <a:srgbClr val="FF0000"/>
                </a:solidFill>
              </a:rPr>
              <a:t>Stereospecificity</a:t>
            </a:r>
            <a:r>
              <a:rPr lang="en-IN" sz="2400" b="1" dirty="0">
                <a:solidFill>
                  <a:srgbClr val="FF0000"/>
                </a:solidFill>
              </a:rPr>
              <a:t>: </a:t>
            </a:r>
            <a:r>
              <a:rPr lang="en-IN" sz="2400" b="1" dirty="0">
                <a:solidFill>
                  <a:srgbClr val="0070C0"/>
                </a:solidFill>
              </a:rPr>
              <a:t>Two </a:t>
            </a:r>
            <a:r>
              <a:rPr lang="en-IN" sz="2400" b="1" dirty="0" err="1">
                <a:solidFill>
                  <a:srgbClr val="0070C0"/>
                </a:solidFill>
              </a:rPr>
              <a:t>stereochemically</a:t>
            </a:r>
            <a:r>
              <a:rPr lang="en-IN" sz="2400" b="1" dirty="0">
                <a:solidFill>
                  <a:srgbClr val="0070C0"/>
                </a:solidFill>
              </a:rPr>
              <a:t> different substrate (</a:t>
            </a:r>
            <a:r>
              <a:rPr lang="en-IN" sz="2400" b="1" dirty="0" err="1">
                <a:solidFill>
                  <a:srgbClr val="0070C0"/>
                </a:solidFill>
              </a:rPr>
              <a:t>diastereomers</a:t>
            </a:r>
            <a:r>
              <a:rPr lang="en-IN" sz="2400" b="1" dirty="0">
                <a:solidFill>
                  <a:srgbClr val="0070C0"/>
                </a:solidFill>
              </a:rPr>
              <a:t> or enantiomers) react usually under identical conditions at different rates to give </a:t>
            </a:r>
            <a:r>
              <a:rPr lang="en-IN" sz="2400" b="1" dirty="0" err="1">
                <a:solidFill>
                  <a:srgbClr val="0070C0"/>
                </a:solidFill>
              </a:rPr>
              <a:t>stereochemically</a:t>
            </a:r>
            <a:r>
              <a:rPr lang="en-IN" sz="2400" b="1" dirty="0">
                <a:solidFill>
                  <a:srgbClr val="0070C0"/>
                </a:solidFill>
              </a:rPr>
              <a:t> (or even constitutionally) different products</a:t>
            </a:r>
            <a:r>
              <a:rPr lang="en-IN" sz="2400" b="1" dirty="0" smtClean="0">
                <a:solidFill>
                  <a:srgbClr val="0070C0"/>
                </a:solidFill>
              </a:rPr>
              <a:t>. It is also called </a:t>
            </a:r>
            <a:r>
              <a:rPr lang="en-IN" sz="2400" b="1" dirty="0" smtClean="0">
                <a:solidFill>
                  <a:srgbClr val="C00000"/>
                </a:solidFill>
              </a:rPr>
              <a:t>substrate </a:t>
            </a:r>
            <a:r>
              <a:rPr lang="en-IN" sz="2400" b="1" dirty="0" err="1" smtClean="0">
                <a:solidFill>
                  <a:srgbClr val="C00000"/>
                </a:solidFill>
              </a:rPr>
              <a:t>stereoselectivity</a:t>
            </a:r>
            <a:r>
              <a:rPr lang="en-IN" sz="2400" b="1" dirty="0" smtClean="0">
                <a:solidFill>
                  <a:srgbClr val="0070C0"/>
                </a:solidFill>
              </a:rPr>
              <a:t>.</a:t>
            </a:r>
            <a:endParaRPr lang="en-IN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987498"/>
              </p:ext>
            </p:extLst>
          </p:nvPr>
        </p:nvGraphicFramePr>
        <p:xfrm>
          <a:off x="200025" y="4110037"/>
          <a:ext cx="8791575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CS ChemDraw Drawing" r:id="rId3" imgW="5900907" imgH="697940" progId="ChemDraw.Document.6.0">
                  <p:embed/>
                </p:oleObj>
              </mc:Choice>
              <mc:Fallback>
                <p:oleObj name="CS ChemDraw Drawing" r:id="rId3" imgW="5900907" imgH="69794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4110037"/>
                        <a:ext cx="8791575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98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614988"/>
              </p:ext>
            </p:extLst>
          </p:nvPr>
        </p:nvGraphicFramePr>
        <p:xfrm>
          <a:off x="228600" y="3529012"/>
          <a:ext cx="8751888" cy="165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CS ChemDraw Drawing" r:id="rId3" imgW="5533788" imgH="1043887" progId="ChemDraw.Document.6.0">
                  <p:embed/>
                </p:oleObj>
              </mc:Choice>
              <mc:Fallback>
                <p:oleObj name="CS ChemDraw Drawing" r:id="rId3" imgW="5533788" imgH="104388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29012"/>
                        <a:ext cx="8751888" cy="165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381000" y="381000"/>
            <a:ext cx="51026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C00000"/>
                </a:solidFill>
              </a:rPr>
              <a:t>Principles of </a:t>
            </a:r>
            <a:r>
              <a:rPr lang="en-IN" sz="2400" b="1" dirty="0" err="1">
                <a:solidFill>
                  <a:srgbClr val="C00000"/>
                </a:solidFill>
              </a:rPr>
              <a:t>Stereoselective</a:t>
            </a:r>
            <a:r>
              <a:rPr lang="en-IN" sz="2400" b="1" dirty="0">
                <a:solidFill>
                  <a:srgbClr val="C00000"/>
                </a:solidFill>
              </a:rPr>
              <a:t> </a:t>
            </a:r>
            <a:r>
              <a:rPr lang="en-IN" sz="2400" b="1" dirty="0" smtClean="0">
                <a:solidFill>
                  <a:srgbClr val="C00000"/>
                </a:solidFill>
              </a:rPr>
              <a:t>synthesis:</a:t>
            </a:r>
            <a:endParaRPr lang="en-IN" sz="2400" b="1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185208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en-IN" sz="2400" b="1" dirty="0">
                <a:solidFill>
                  <a:srgbClr val="0070C0"/>
                </a:solidFill>
              </a:rPr>
              <a:t>Substrate must have pro-</a:t>
            </a:r>
            <a:r>
              <a:rPr lang="en-IN" sz="2400" b="1" dirty="0" err="1">
                <a:solidFill>
                  <a:srgbClr val="0070C0"/>
                </a:solidFill>
              </a:rPr>
              <a:t>stereogenic</a:t>
            </a:r>
            <a:r>
              <a:rPr lang="en-IN" sz="2400" b="1" dirty="0">
                <a:solidFill>
                  <a:srgbClr val="0070C0"/>
                </a:solidFill>
              </a:rPr>
              <a:t> elements (centre/axis/plane)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n-IN" sz="2400" b="1" dirty="0">
                <a:solidFill>
                  <a:srgbClr val="0070C0"/>
                </a:solidFill>
              </a:rPr>
              <a:t>Only </a:t>
            </a:r>
            <a:r>
              <a:rPr lang="en-IN" sz="2400" b="1" dirty="0" err="1">
                <a:solidFill>
                  <a:srgbClr val="0070C0"/>
                </a:solidFill>
              </a:rPr>
              <a:t>stereoheterotopic</a:t>
            </a:r>
            <a:r>
              <a:rPr lang="en-IN" sz="2400" b="1" dirty="0">
                <a:solidFill>
                  <a:srgbClr val="0070C0"/>
                </a:solidFill>
              </a:rPr>
              <a:t> (</a:t>
            </a:r>
            <a:r>
              <a:rPr lang="en-IN" sz="2400" b="1" dirty="0" err="1">
                <a:solidFill>
                  <a:srgbClr val="0070C0"/>
                </a:solidFill>
              </a:rPr>
              <a:t>enantiotopic</a:t>
            </a:r>
            <a:r>
              <a:rPr lang="en-IN" sz="2400" b="1" dirty="0">
                <a:solidFill>
                  <a:srgbClr val="0070C0"/>
                </a:solidFill>
              </a:rPr>
              <a:t>/</a:t>
            </a:r>
            <a:r>
              <a:rPr lang="en-IN" sz="2400" b="1" dirty="0" err="1">
                <a:solidFill>
                  <a:srgbClr val="0070C0"/>
                </a:solidFill>
              </a:rPr>
              <a:t>diasterotopic</a:t>
            </a:r>
            <a:r>
              <a:rPr lang="en-IN" sz="2400" b="1" dirty="0">
                <a:solidFill>
                  <a:srgbClr val="0070C0"/>
                </a:solidFill>
              </a:rPr>
              <a:t>) groups or faces on appropriate modification give rise to </a:t>
            </a:r>
            <a:r>
              <a:rPr lang="en-IN" sz="2400" b="1" dirty="0" err="1">
                <a:solidFill>
                  <a:srgbClr val="0070C0"/>
                </a:solidFill>
              </a:rPr>
              <a:t>stereomers</a:t>
            </a:r>
            <a:r>
              <a:rPr lang="en-IN" sz="2400" b="1" dirty="0">
                <a:solidFill>
                  <a:srgbClr val="0070C0"/>
                </a:solidFill>
              </a:rPr>
              <a:t> (enantiomers or </a:t>
            </a:r>
            <a:r>
              <a:rPr lang="en-IN" sz="2400" b="1" dirty="0" err="1">
                <a:solidFill>
                  <a:srgbClr val="0070C0"/>
                </a:solidFill>
              </a:rPr>
              <a:t>diastereomers</a:t>
            </a:r>
            <a:r>
              <a:rPr lang="en-IN" sz="2400" b="1" dirty="0">
                <a:solidFill>
                  <a:srgbClr val="0070C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444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5691" y="762000"/>
            <a:ext cx="8153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en-IN" sz="2400" b="1" dirty="0">
                <a:solidFill>
                  <a:srgbClr val="0070C0"/>
                </a:solidFill>
              </a:rPr>
              <a:t>The principle of </a:t>
            </a:r>
            <a:r>
              <a:rPr lang="en-IN" sz="2400" b="1" dirty="0" err="1">
                <a:solidFill>
                  <a:srgbClr val="0070C0"/>
                </a:solidFill>
              </a:rPr>
              <a:t>stereoselectivity</a:t>
            </a:r>
            <a:r>
              <a:rPr lang="en-IN" sz="2400" b="1" dirty="0">
                <a:solidFill>
                  <a:srgbClr val="0070C0"/>
                </a:solidFill>
              </a:rPr>
              <a:t> whether it refers to </a:t>
            </a:r>
            <a:r>
              <a:rPr lang="en-IN" sz="2400" b="1" dirty="0" err="1">
                <a:solidFill>
                  <a:srgbClr val="0070C0"/>
                </a:solidFill>
              </a:rPr>
              <a:t>diastereoselectivity</a:t>
            </a:r>
            <a:r>
              <a:rPr lang="en-IN" sz="2400" b="1" dirty="0">
                <a:solidFill>
                  <a:srgbClr val="0070C0"/>
                </a:solidFill>
              </a:rPr>
              <a:t> or </a:t>
            </a:r>
            <a:r>
              <a:rPr lang="en-IN" sz="2400" b="1" dirty="0" err="1">
                <a:solidFill>
                  <a:srgbClr val="0070C0"/>
                </a:solidFill>
              </a:rPr>
              <a:t>enantioselectivity</a:t>
            </a:r>
            <a:r>
              <a:rPr lang="en-IN" sz="2400" b="1" dirty="0">
                <a:solidFill>
                  <a:srgbClr val="0070C0"/>
                </a:solidFill>
              </a:rPr>
              <a:t> in a kinetically controlled reaction is the same. Two </a:t>
            </a:r>
            <a:r>
              <a:rPr lang="en-IN" sz="2400" b="1" dirty="0" err="1">
                <a:solidFill>
                  <a:srgbClr val="0070C0"/>
                </a:solidFill>
              </a:rPr>
              <a:t>stereomers</a:t>
            </a:r>
            <a:r>
              <a:rPr lang="en-IN" sz="2400" b="1" dirty="0">
                <a:solidFill>
                  <a:srgbClr val="0070C0"/>
                </a:solidFill>
              </a:rPr>
              <a:t> must be formed through two </a:t>
            </a:r>
            <a:r>
              <a:rPr lang="en-IN" sz="2400" b="1" dirty="0" err="1">
                <a:solidFill>
                  <a:srgbClr val="0070C0"/>
                </a:solidFill>
              </a:rPr>
              <a:t>diastereomeric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en-IN" sz="2400" b="1">
                <a:solidFill>
                  <a:srgbClr val="0070C0"/>
                </a:solidFill>
              </a:rPr>
              <a:t>transition </a:t>
            </a:r>
            <a:r>
              <a:rPr lang="en-IN" sz="2400" b="1" smtClean="0">
                <a:solidFill>
                  <a:srgbClr val="0070C0"/>
                </a:solidFill>
              </a:rPr>
              <a:t>state.</a:t>
            </a:r>
            <a:endParaRPr lang="en-IN" sz="2400" b="1" dirty="0" smtClean="0">
              <a:solidFill>
                <a:srgbClr val="0070C0"/>
              </a:solidFill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endParaRPr lang="en-IN" sz="2400" b="1" dirty="0" smtClean="0">
              <a:solidFill>
                <a:srgbClr val="0070C0"/>
              </a:solidFill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endParaRPr lang="en-IN" sz="2400" b="1" dirty="0">
              <a:solidFill>
                <a:srgbClr val="0070C0"/>
              </a:solidFill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n-IN" sz="2400" b="1" dirty="0">
                <a:solidFill>
                  <a:srgbClr val="0070C0"/>
                </a:solidFill>
              </a:rPr>
              <a:t>Greater the difference between the energies of the transition states higher will be the </a:t>
            </a:r>
            <a:r>
              <a:rPr lang="en-IN" sz="2400" b="1" dirty="0" err="1">
                <a:solidFill>
                  <a:srgbClr val="0070C0"/>
                </a:solidFill>
              </a:rPr>
              <a:t>stereoselection</a:t>
            </a:r>
            <a:r>
              <a:rPr lang="en-IN" sz="2400" b="1" dirty="0">
                <a:solidFill>
                  <a:srgbClr val="0070C0"/>
                </a:solidFill>
              </a:rPr>
              <a:t>. It is </a:t>
            </a:r>
            <a:r>
              <a:rPr lang="en-IN" sz="2400" b="1" dirty="0" smtClean="0">
                <a:solidFill>
                  <a:srgbClr val="0070C0"/>
                </a:solidFill>
              </a:rPr>
              <a:t>also considered as asymmetric </a:t>
            </a:r>
            <a:r>
              <a:rPr lang="en-IN" sz="2400" b="1" dirty="0">
                <a:solidFill>
                  <a:srgbClr val="0070C0"/>
                </a:solidFill>
              </a:rPr>
              <a:t>induction</a:t>
            </a:r>
            <a:r>
              <a:rPr lang="en-IN" sz="2400" b="1" dirty="0" smtClean="0">
                <a:solidFill>
                  <a:srgbClr val="0070C0"/>
                </a:solidFill>
              </a:rPr>
              <a:t>.</a:t>
            </a:r>
          </a:p>
          <a:p>
            <a:pPr marL="285750" lvl="0" indent="-285750" algn="just">
              <a:buFont typeface="Wingdings" pitchFamily="2" charset="2"/>
              <a:buChar char="Ø"/>
            </a:pPr>
            <a:endParaRPr lang="en-IN" sz="2400" b="1" dirty="0" smtClean="0">
              <a:solidFill>
                <a:srgbClr val="0070C0"/>
              </a:solidFill>
            </a:endParaRPr>
          </a:p>
          <a:p>
            <a:pPr lvl="0" algn="just"/>
            <a:endParaRPr lang="en-IN" sz="2400" b="1" dirty="0">
              <a:solidFill>
                <a:srgbClr val="0070C0"/>
              </a:solidFill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n-IN" sz="2400" b="1" dirty="0">
                <a:solidFill>
                  <a:srgbClr val="0070C0"/>
                </a:solidFill>
              </a:rPr>
              <a:t>The </a:t>
            </a:r>
            <a:r>
              <a:rPr lang="en-IN" sz="2400" b="1" dirty="0" err="1">
                <a:solidFill>
                  <a:srgbClr val="0070C0"/>
                </a:solidFill>
              </a:rPr>
              <a:t>stereoelectronic</a:t>
            </a:r>
            <a:r>
              <a:rPr lang="en-IN" sz="2400" b="1" dirty="0">
                <a:solidFill>
                  <a:srgbClr val="0070C0"/>
                </a:solidFill>
              </a:rPr>
              <a:t> factors, steric factor, other electronic effects (including chelation and H-bonds) are all to be considered in designing high </a:t>
            </a:r>
            <a:r>
              <a:rPr lang="en-IN" sz="2400" b="1" dirty="0" err="1">
                <a:solidFill>
                  <a:srgbClr val="0070C0"/>
                </a:solidFill>
              </a:rPr>
              <a:t>stereoselective</a:t>
            </a:r>
            <a:r>
              <a:rPr lang="en-IN" sz="2400" b="1" dirty="0">
                <a:solidFill>
                  <a:srgbClr val="0070C0"/>
                </a:solidFill>
              </a:rPr>
              <a:t> reactions.</a:t>
            </a:r>
          </a:p>
        </p:txBody>
      </p:sp>
    </p:spTree>
    <p:extLst>
      <p:ext uri="{BB962C8B-B14F-4D97-AF65-F5344CB8AC3E}">
        <p14:creationId xmlns:p14="http://schemas.microsoft.com/office/powerpoint/2010/main" val="135471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0070C0"/>
                </a:solidFill>
              </a:rPr>
              <a:t>A few examples of asymmetric synthesis </a:t>
            </a:r>
            <a:r>
              <a:rPr lang="en-IN" sz="2400" b="1" dirty="0" smtClean="0">
                <a:solidFill>
                  <a:srgbClr val="0070C0"/>
                </a:solidFill>
              </a:rPr>
              <a:t>using:</a:t>
            </a:r>
          </a:p>
          <a:p>
            <a:pPr marL="342900" indent="-342900">
              <a:buAutoNum type="alphaLcParenBoth"/>
            </a:pPr>
            <a:r>
              <a:rPr lang="en-IN" sz="2400" b="1" dirty="0" smtClean="0">
                <a:solidFill>
                  <a:srgbClr val="0070C0"/>
                </a:solidFill>
              </a:rPr>
              <a:t>chiral </a:t>
            </a:r>
            <a:r>
              <a:rPr lang="en-IN" sz="2400" b="1" dirty="0">
                <a:solidFill>
                  <a:srgbClr val="0070C0"/>
                </a:solidFill>
              </a:rPr>
              <a:t>reagents; </a:t>
            </a:r>
            <a:endParaRPr lang="en-IN" sz="2400" b="1" dirty="0" smtClean="0">
              <a:solidFill>
                <a:srgbClr val="0070C0"/>
              </a:solidFill>
            </a:endParaRPr>
          </a:p>
          <a:p>
            <a:r>
              <a:rPr lang="en-IN" sz="2400" b="1" dirty="0" smtClean="0">
                <a:solidFill>
                  <a:srgbClr val="0070C0"/>
                </a:solidFill>
              </a:rPr>
              <a:t>(</a:t>
            </a:r>
            <a:r>
              <a:rPr lang="en-IN" sz="2400" b="1" dirty="0">
                <a:solidFill>
                  <a:srgbClr val="0070C0"/>
                </a:solidFill>
              </a:rPr>
              <a:t>b) chiral catalyst; </a:t>
            </a:r>
            <a:endParaRPr lang="en-IN" sz="2400" b="1" dirty="0" smtClean="0">
              <a:solidFill>
                <a:srgbClr val="0070C0"/>
              </a:solidFill>
            </a:endParaRPr>
          </a:p>
          <a:p>
            <a:r>
              <a:rPr lang="en-IN" sz="2400" b="1" dirty="0" smtClean="0">
                <a:solidFill>
                  <a:srgbClr val="0070C0"/>
                </a:solidFill>
              </a:rPr>
              <a:t>(</a:t>
            </a:r>
            <a:r>
              <a:rPr lang="en-IN" sz="2400" b="1" dirty="0">
                <a:solidFill>
                  <a:srgbClr val="0070C0"/>
                </a:solidFill>
              </a:rPr>
              <a:t>c) chiral solvent; </a:t>
            </a:r>
            <a:endParaRPr lang="en-IN" sz="2400" b="1" dirty="0" smtClean="0">
              <a:solidFill>
                <a:srgbClr val="0070C0"/>
              </a:solidFill>
            </a:endParaRPr>
          </a:p>
          <a:p>
            <a:r>
              <a:rPr lang="en-IN" sz="2400" b="1" dirty="0" smtClean="0">
                <a:solidFill>
                  <a:srgbClr val="0070C0"/>
                </a:solidFill>
              </a:rPr>
              <a:t>(</a:t>
            </a:r>
            <a:r>
              <a:rPr lang="en-IN" sz="2400" b="1" dirty="0">
                <a:solidFill>
                  <a:srgbClr val="0070C0"/>
                </a:solidFill>
              </a:rPr>
              <a:t>d) chiral auxiliary; </a:t>
            </a:r>
            <a:endParaRPr lang="en-IN" sz="2400" b="1" dirty="0" smtClean="0">
              <a:solidFill>
                <a:srgbClr val="0070C0"/>
              </a:solidFill>
            </a:endParaRPr>
          </a:p>
          <a:p>
            <a:r>
              <a:rPr lang="en-IN" sz="2400" b="1" dirty="0" smtClean="0">
                <a:solidFill>
                  <a:srgbClr val="0070C0"/>
                </a:solidFill>
              </a:rPr>
              <a:t>(</a:t>
            </a:r>
            <a:r>
              <a:rPr lang="en-IN" sz="2400" b="1" dirty="0">
                <a:solidFill>
                  <a:srgbClr val="0070C0"/>
                </a:solidFill>
              </a:rPr>
              <a:t>e) chiral substrate.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2819400"/>
            <a:ext cx="2644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lphaLcParenBoth"/>
            </a:pPr>
            <a:r>
              <a:rPr lang="en-IN" sz="2400" b="1" dirty="0" smtClean="0">
                <a:solidFill>
                  <a:srgbClr val="C00000"/>
                </a:solidFill>
              </a:rPr>
              <a:t> Chiral reagents:</a:t>
            </a:r>
            <a:r>
              <a:rPr lang="en-IN" b="1" dirty="0" smtClean="0">
                <a:solidFill>
                  <a:srgbClr val="0070C0"/>
                </a:solidFill>
              </a:rPr>
              <a:t> </a:t>
            </a:r>
            <a:endParaRPr lang="en-IN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061008"/>
              </p:ext>
            </p:extLst>
          </p:nvPr>
        </p:nvGraphicFramePr>
        <p:xfrm>
          <a:off x="194108" y="3276600"/>
          <a:ext cx="8555037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CS ChemDraw Drawing" r:id="rId3" imgW="5425200" imgH="970560" progId="ChemDraw.Document.6.0">
                  <p:embed/>
                </p:oleObj>
              </mc:Choice>
              <mc:Fallback>
                <p:oleObj name="CS ChemDraw Drawing" r:id="rId3" imgW="5425200" imgH="97056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08" y="3276600"/>
                        <a:ext cx="8555037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148155"/>
              </p:ext>
            </p:extLst>
          </p:nvPr>
        </p:nvGraphicFramePr>
        <p:xfrm>
          <a:off x="457200" y="5264151"/>
          <a:ext cx="8405813" cy="91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CS ChemDraw Drawing" r:id="rId5" imgW="4550555" imgH="470980" progId="ChemDraw.Document.6.0">
                  <p:embed/>
                </p:oleObj>
              </mc:Choice>
              <mc:Fallback>
                <p:oleObj name="CS ChemDraw Drawing" r:id="rId5" imgW="4550555" imgH="4709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5264151"/>
                        <a:ext cx="8405813" cy="916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053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965</Words>
  <Application>Microsoft Office PowerPoint</Application>
  <PresentationFormat>On-screen Show (4:3)</PresentationFormat>
  <Paragraphs>170</Paragraphs>
  <Slides>42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Office Theme</vt:lpstr>
      <vt:lpstr>CS ChemDraw Drawing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38</cp:revision>
  <dcterms:created xsi:type="dcterms:W3CDTF">2006-08-16T00:00:00Z</dcterms:created>
  <dcterms:modified xsi:type="dcterms:W3CDTF">2022-04-17T06:47:52Z</dcterms:modified>
</cp:coreProperties>
</file>