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ntachandra@rediff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8311" y="914400"/>
            <a:ext cx="381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Asymmetric </a:t>
            </a:r>
            <a:r>
              <a:rPr lang="en-IN" sz="2800" b="1" dirty="0" err="1" smtClean="0">
                <a:solidFill>
                  <a:srgbClr val="C00000"/>
                </a:solidFill>
              </a:rPr>
              <a:t>Epoxidation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84" y="220980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b="1" dirty="0" smtClean="0">
              <a:solidFill>
                <a:srgbClr val="1C04CC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sz="2400" b="1" dirty="0" smtClean="0">
                <a:solidFill>
                  <a:srgbClr val="1C04CC"/>
                </a:solidFill>
                <a:ea typeface="Times New Roman" pitchFamily="18" charset="0"/>
                <a:cs typeface="Times New Roman" pitchFamily="18" charset="0"/>
              </a:rPr>
              <a:t>Dr. Chandrakanta Bandyopadhyay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b="1" dirty="0" smtClean="0">
              <a:solidFill>
                <a:srgbClr val="1C04CC"/>
              </a:solidFill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sz="2400" dirty="0" smtClean="0">
              <a:solidFill>
                <a:srgbClr val="1C04CC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Department of Chemistry,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R. K. Mission Vivekananda Centenary College,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Rahara</a:t>
            </a: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, Kolkata - 700118,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West Bengal, India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dirty="0" smtClean="0">
              <a:solidFill>
                <a:srgbClr val="008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endParaRPr lang="en-US" dirty="0" smtClean="0">
              <a:solidFill>
                <a:srgbClr val="008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09850" algn="l"/>
              </a:tabLst>
            </a:pP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kantachandra@rediffmail.com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210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Catalytic Cycle:</a:t>
            </a:r>
            <a:endParaRPr lang="en-IN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21396"/>
              </p:ext>
            </p:extLst>
          </p:nvPr>
        </p:nvGraphicFramePr>
        <p:xfrm>
          <a:off x="762000" y="1006936"/>
          <a:ext cx="7843967" cy="554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S ChemDraw Drawing" r:id="rId3" imgW="4779249" imgH="3380216" progId="ChemDraw.Document.6.0">
                  <p:embed/>
                </p:oleObj>
              </mc:Choice>
              <mc:Fallback>
                <p:oleObj name="CS ChemDraw Drawing" r:id="rId3" imgW="4779249" imgH="33802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06936"/>
                        <a:ext cx="7843967" cy="554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23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263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Approach of olefin:</a:t>
            </a:r>
            <a:endParaRPr lang="en-IN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551784"/>
              </p:ext>
            </p:extLst>
          </p:nvPr>
        </p:nvGraphicFramePr>
        <p:xfrm>
          <a:off x="887149" y="914400"/>
          <a:ext cx="7494851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S ChemDraw Drawing" r:id="rId3" imgW="3950207" imgH="1766229" progId="ChemDraw.Document.6.0">
                  <p:embed/>
                </p:oleObj>
              </mc:Choice>
              <mc:Fallback>
                <p:oleObj name="CS ChemDraw Drawing" r:id="rId3" imgW="3950207" imgH="17662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149" y="914400"/>
                        <a:ext cx="7494851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5091454"/>
            <a:ext cx="1538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Drawback: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628946" y="5606259"/>
            <a:ext cx="6497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Baeyer </a:t>
            </a:r>
            <a:r>
              <a:rPr lang="en-US" sz="2400" b="1" dirty="0" err="1" smtClean="0">
                <a:solidFill>
                  <a:srgbClr val="0070C0"/>
                </a:solidFill>
              </a:rPr>
              <a:t>Villiger</a:t>
            </a:r>
            <a:r>
              <a:rPr lang="en-US" sz="2400" b="1" dirty="0" smtClean="0">
                <a:solidFill>
                  <a:srgbClr val="0070C0"/>
                </a:solidFill>
              </a:rPr>
              <a:t> Reaction is  a side reaction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Poor selectivity with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cis</a:t>
            </a:r>
            <a:r>
              <a:rPr lang="en-US" sz="2400" b="1" dirty="0" smtClean="0">
                <a:solidFill>
                  <a:srgbClr val="0070C0"/>
                </a:solidFill>
              </a:rPr>
              <a:t>- and terminal </a:t>
            </a:r>
            <a:r>
              <a:rPr lang="en-US" sz="2400" b="1" dirty="0" err="1" smtClean="0">
                <a:solidFill>
                  <a:srgbClr val="0070C0"/>
                </a:solidFill>
              </a:rPr>
              <a:t>olefines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2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3409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Modification of catalysts:</a:t>
            </a:r>
            <a:endParaRPr lang="en-I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5798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Modified catalyst for </a:t>
            </a:r>
          </a:p>
          <a:p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cis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-disubstituted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olefins and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styrenes</a:t>
            </a:r>
            <a:endParaRPr lang="en-IN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53504"/>
              </p:ext>
            </p:extLst>
          </p:nvPr>
        </p:nvGraphicFramePr>
        <p:xfrm>
          <a:off x="228600" y="609600"/>
          <a:ext cx="198053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S ChemDraw Drawing" r:id="rId3" imgW="1389872" imgH="1444900" progId="ChemDraw.Document.6.0">
                  <p:embed/>
                </p:oleObj>
              </mc:Choice>
              <mc:Fallback>
                <p:oleObj name="CS ChemDraw Drawing" r:id="rId3" imgW="1389872" imgH="1444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609600"/>
                        <a:ext cx="1980531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48627"/>
              </p:ext>
            </p:extLst>
          </p:nvPr>
        </p:nvGraphicFramePr>
        <p:xfrm>
          <a:off x="304800" y="2590800"/>
          <a:ext cx="2165637" cy="212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S ChemDraw Drawing" r:id="rId5" imgW="1502599" imgH="1476861" progId="ChemDraw.Document.6.0">
                  <p:embed/>
                </p:oleObj>
              </mc:Choice>
              <mc:Fallback>
                <p:oleObj name="CS ChemDraw Drawing" r:id="rId5" imgW="1502599" imgH="14768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590800"/>
                        <a:ext cx="2165637" cy="212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971800" y="2521803"/>
            <a:ext cx="5163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Baeyer-</a:t>
            </a:r>
            <a:r>
              <a:rPr lang="en-US" sz="2400" b="1" dirty="0" err="1" smtClean="0">
                <a:solidFill>
                  <a:srgbClr val="00B050"/>
                </a:solidFill>
              </a:rPr>
              <a:t>Villiger</a:t>
            </a:r>
            <a:r>
              <a:rPr lang="en-US" sz="2400" b="1" dirty="0" smtClean="0">
                <a:solidFill>
                  <a:srgbClr val="00B050"/>
                </a:solidFill>
              </a:rPr>
              <a:t> Oxidation is retarded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Reacts with e-deficient olefins</a:t>
            </a:r>
            <a:endParaRPr lang="en-IN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33904"/>
              </p:ext>
            </p:extLst>
          </p:nvPr>
        </p:nvGraphicFramePr>
        <p:xfrm>
          <a:off x="3162699" y="3505200"/>
          <a:ext cx="4781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CS ChemDraw Drawing" r:id="rId7" imgW="2445880" imgH="350482" progId="ChemDraw.Document.6.0">
                  <p:embed/>
                </p:oleObj>
              </mc:Choice>
              <mc:Fallback>
                <p:oleObj name="CS ChemDraw Drawing" r:id="rId7" imgW="2445880" imgH="3504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2699" y="3505200"/>
                        <a:ext cx="47819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02275"/>
              </p:ext>
            </p:extLst>
          </p:nvPr>
        </p:nvGraphicFramePr>
        <p:xfrm>
          <a:off x="2668267" y="4343400"/>
          <a:ext cx="5770851" cy="234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S ChemDraw Drawing" r:id="rId9" imgW="3899890" imgH="1584834" progId="ChemDraw.Document.6.0">
                  <p:embed/>
                </p:oleObj>
              </mc:Choice>
              <mc:Fallback>
                <p:oleObj name="CS ChemDraw Drawing" r:id="rId9" imgW="3899890" imgH="1584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8267" y="4343400"/>
                        <a:ext cx="5770851" cy="2344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60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3480137"/>
            <a:ext cx="586739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60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6896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420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Diastereoselective</a:t>
            </a:r>
            <a:r>
              <a:rPr lang="en-IN" sz="2400" b="1" dirty="0" smtClean="0">
                <a:solidFill>
                  <a:srgbClr val="C00000"/>
                </a:solidFill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</a:rPr>
              <a:t>Epoxidation</a:t>
            </a:r>
            <a:r>
              <a:rPr lang="en-IN" sz="2400" b="1" dirty="0" smtClean="0">
                <a:solidFill>
                  <a:srgbClr val="C00000"/>
                </a:solidFill>
              </a:rPr>
              <a:t>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398992"/>
              </p:ext>
            </p:extLst>
          </p:nvPr>
        </p:nvGraphicFramePr>
        <p:xfrm>
          <a:off x="1981199" y="1143000"/>
          <a:ext cx="4648201" cy="459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S ChemDraw Drawing" r:id="rId3" imgW="2058893" imgH="2036163" progId="ChemDraw.Document.6.0">
                  <p:embed/>
                </p:oleObj>
              </mc:Choice>
              <mc:Fallback>
                <p:oleObj name="CS ChemDraw Drawing" r:id="rId3" imgW="2058893" imgH="2036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199" y="1143000"/>
                        <a:ext cx="4648201" cy="459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6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10481"/>
              </p:ext>
            </p:extLst>
          </p:nvPr>
        </p:nvGraphicFramePr>
        <p:xfrm>
          <a:off x="286287" y="2819400"/>
          <a:ext cx="8476713" cy="320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S ChemDraw Drawing" r:id="rId3" imgW="4642119" imgH="1754136" progId="ChemDraw.Document.6.0">
                  <p:embed/>
                </p:oleObj>
              </mc:Choice>
              <mc:Fallback>
                <p:oleObj name="CS ChemDraw Drawing" r:id="rId3" imgW="4642119" imgH="17541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287" y="2819400"/>
                        <a:ext cx="8476713" cy="320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76200"/>
            <a:ext cx="7159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Sharpless</a:t>
            </a:r>
            <a:r>
              <a:rPr lang="en-IN" sz="2400" b="1" dirty="0" smtClean="0">
                <a:solidFill>
                  <a:srgbClr val="C00000"/>
                </a:solidFill>
              </a:rPr>
              <a:t> Asymmetric  </a:t>
            </a:r>
            <a:r>
              <a:rPr lang="en-IN" sz="2400" b="1" dirty="0" err="1" smtClean="0">
                <a:solidFill>
                  <a:srgbClr val="C00000"/>
                </a:solidFill>
              </a:rPr>
              <a:t>Epoxidation</a:t>
            </a:r>
            <a:r>
              <a:rPr lang="en-IN" sz="2400" b="1" dirty="0" smtClean="0">
                <a:solidFill>
                  <a:srgbClr val="C00000"/>
                </a:solidFill>
              </a:rPr>
              <a:t> (On </a:t>
            </a:r>
            <a:r>
              <a:rPr lang="en-IN" sz="2400" b="1" dirty="0" err="1" smtClean="0">
                <a:solidFill>
                  <a:srgbClr val="C00000"/>
                </a:solidFill>
              </a:rPr>
              <a:t>allylic</a:t>
            </a:r>
            <a:r>
              <a:rPr lang="en-IN" sz="2400" b="1" dirty="0" smtClean="0">
                <a:solidFill>
                  <a:srgbClr val="C00000"/>
                </a:solidFill>
              </a:rPr>
              <a:t> alcohol):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53513"/>
              </p:ext>
            </p:extLst>
          </p:nvPr>
        </p:nvGraphicFramePr>
        <p:xfrm>
          <a:off x="246063" y="1096962"/>
          <a:ext cx="851693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S ChemDraw Drawing" r:id="rId5" imgW="5739375" imgH="851910" progId="ChemDraw.Document.6.0">
                  <p:embed/>
                </p:oleObj>
              </mc:Choice>
              <mc:Fallback>
                <p:oleObj name="CS ChemDraw Drawing" r:id="rId5" imgW="5739375" imgH="85191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096962"/>
                        <a:ext cx="8516937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08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4135"/>
            <a:ext cx="7159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C00000"/>
                </a:solidFill>
              </a:rPr>
              <a:t>Sharpless</a:t>
            </a:r>
            <a:r>
              <a:rPr lang="en-IN" sz="2400" b="1" dirty="0" smtClean="0">
                <a:solidFill>
                  <a:srgbClr val="C00000"/>
                </a:solidFill>
              </a:rPr>
              <a:t> Asymmetric  </a:t>
            </a:r>
            <a:r>
              <a:rPr lang="en-IN" sz="2400" b="1" dirty="0" err="1" smtClean="0">
                <a:solidFill>
                  <a:srgbClr val="C00000"/>
                </a:solidFill>
              </a:rPr>
              <a:t>Epoxidation</a:t>
            </a:r>
            <a:r>
              <a:rPr lang="en-IN" sz="2400" b="1" dirty="0" smtClean="0">
                <a:solidFill>
                  <a:srgbClr val="C00000"/>
                </a:solidFill>
              </a:rPr>
              <a:t> (On </a:t>
            </a:r>
            <a:r>
              <a:rPr lang="en-IN" sz="2400" b="1" dirty="0" err="1" smtClean="0">
                <a:solidFill>
                  <a:srgbClr val="C00000"/>
                </a:solidFill>
              </a:rPr>
              <a:t>allylic</a:t>
            </a:r>
            <a:r>
              <a:rPr lang="en-IN" sz="2400" b="1" dirty="0" smtClean="0">
                <a:solidFill>
                  <a:srgbClr val="C00000"/>
                </a:solidFill>
              </a:rPr>
              <a:t> alcohol):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98829"/>
              </p:ext>
            </p:extLst>
          </p:nvPr>
        </p:nvGraphicFramePr>
        <p:xfrm>
          <a:off x="381000" y="1066800"/>
          <a:ext cx="8249011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CS ChemDraw Drawing" r:id="rId3" imgW="5507658" imgH="3409153" progId="ChemDraw.Document.6.0">
                  <p:embed/>
                </p:oleObj>
              </mc:Choice>
              <mc:Fallback>
                <p:oleObj name="CS ChemDraw Drawing" r:id="rId3" imgW="5507658" imgH="34091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66800"/>
                        <a:ext cx="8249011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3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Jacobsen-</a:t>
            </a:r>
            <a:r>
              <a:rPr lang="en-IN" sz="2400" b="1" dirty="0" err="1" smtClean="0">
                <a:solidFill>
                  <a:srgbClr val="C00000"/>
                </a:solidFill>
              </a:rPr>
              <a:t>Katsuki</a:t>
            </a:r>
            <a:r>
              <a:rPr lang="en-IN" sz="2400" b="1" dirty="0" smtClean="0">
                <a:solidFill>
                  <a:srgbClr val="C00000"/>
                </a:solidFill>
              </a:rPr>
              <a:t>  </a:t>
            </a:r>
            <a:r>
              <a:rPr lang="en-IN" sz="2400" b="1" dirty="0">
                <a:solidFill>
                  <a:srgbClr val="C00000"/>
                </a:solidFill>
              </a:rPr>
              <a:t>Asymmetric  </a:t>
            </a:r>
            <a:r>
              <a:rPr lang="en-IN" sz="2400" b="1" dirty="0" err="1">
                <a:solidFill>
                  <a:srgbClr val="C00000"/>
                </a:solidFill>
              </a:rPr>
              <a:t>Epoxidation</a:t>
            </a:r>
            <a:r>
              <a:rPr lang="en-IN" sz="2400" b="1" dirty="0">
                <a:solidFill>
                  <a:srgbClr val="C00000"/>
                </a:solidFill>
              </a:rPr>
              <a:t> </a:t>
            </a:r>
            <a:r>
              <a:rPr lang="en-IN" sz="2400" b="1" dirty="0" smtClean="0">
                <a:solidFill>
                  <a:srgbClr val="C00000"/>
                </a:solidFill>
              </a:rPr>
              <a:t>(</a:t>
            </a:r>
            <a:r>
              <a:rPr lang="en-IN" sz="2400" b="1" dirty="0">
                <a:solidFill>
                  <a:srgbClr val="C00000"/>
                </a:solidFill>
              </a:rPr>
              <a:t>On Olefins</a:t>
            </a:r>
            <a:r>
              <a:rPr lang="en-IN" sz="2400" b="1" dirty="0" smtClean="0">
                <a:solidFill>
                  <a:srgbClr val="C00000"/>
                </a:solidFill>
              </a:rPr>
              <a:t>):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41300"/>
            <a:ext cx="902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</a:rPr>
              <a:t>It is not restricted to </a:t>
            </a:r>
            <a:r>
              <a:rPr lang="en-IN" sz="2400" b="1" dirty="0" err="1" smtClean="0">
                <a:solidFill>
                  <a:srgbClr val="00B050"/>
                </a:solidFill>
              </a:rPr>
              <a:t>allylic</a:t>
            </a:r>
            <a:r>
              <a:rPr lang="en-IN" sz="2400" b="1" dirty="0" smtClean="0">
                <a:solidFill>
                  <a:srgbClr val="00B050"/>
                </a:solidFill>
              </a:rPr>
              <a:t> alcohols only but also for simple olefins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Cationic </a:t>
            </a:r>
            <a:r>
              <a:rPr lang="en-US" sz="2400" b="1" dirty="0" err="1" smtClean="0">
                <a:solidFill>
                  <a:srgbClr val="00B050"/>
                </a:solidFill>
              </a:rPr>
              <a:t>Mn</a:t>
            </a:r>
            <a:r>
              <a:rPr lang="en-US" sz="2400" b="1" dirty="0" smtClean="0">
                <a:solidFill>
                  <a:srgbClr val="00B050"/>
                </a:solidFill>
              </a:rPr>
              <a:t>(III)-</a:t>
            </a:r>
            <a:r>
              <a:rPr lang="en-US" sz="2400" b="1" dirty="0" err="1" smtClean="0">
                <a:solidFill>
                  <a:srgbClr val="00B050"/>
                </a:solidFill>
              </a:rPr>
              <a:t>salen</a:t>
            </a:r>
            <a:r>
              <a:rPr lang="en-US" sz="2400" b="1" dirty="0" smtClean="0">
                <a:solidFill>
                  <a:srgbClr val="00B050"/>
                </a:solidFill>
              </a:rPr>
              <a:t> chiral complexes are used.</a:t>
            </a:r>
            <a:endParaRPr lang="en-IN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9026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(Jacobsen, JACS, 1990, 112, 2801 and </a:t>
            </a:r>
            <a:r>
              <a:rPr lang="en-IN" b="1" dirty="0" err="1" smtClean="0">
                <a:solidFill>
                  <a:srgbClr val="002060"/>
                </a:solidFill>
              </a:rPr>
              <a:t>Katsuki</a:t>
            </a:r>
            <a:r>
              <a:rPr lang="en-IN" b="1" dirty="0" smtClean="0">
                <a:solidFill>
                  <a:srgbClr val="002060"/>
                </a:solidFill>
              </a:rPr>
              <a:t>, TL, 1991, 32, 1055)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05081"/>
            <a:ext cx="408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Structure of Chiral complexes:</a:t>
            </a:r>
            <a:endParaRPr lang="en-IN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01489"/>
              </p:ext>
            </p:extLst>
          </p:nvPr>
        </p:nvGraphicFramePr>
        <p:xfrm>
          <a:off x="522142" y="3657600"/>
          <a:ext cx="8207733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S ChemDraw Drawing" r:id="rId3" imgW="5167964" imgH="1751113" progId="ChemDraw.Document.6.0">
                  <p:embed/>
                </p:oleObj>
              </mc:Choice>
              <mc:Fallback>
                <p:oleObj name="CS ChemDraw Drawing" r:id="rId3" imgW="5167964" imgH="17511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142" y="3657600"/>
                        <a:ext cx="8207733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409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Synthesis </a:t>
            </a:r>
            <a:r>
              <a:rPr lang="en-IN" sz="2400" b="1" dirty="0">
                <a:solidFill>
                  <a:srgbClr val="C00000"/>
                </a:solidFill>
              </a:rPr>
              <a:t>of Chiral complexes</a:t>
            </a:r>
            <a:r>
              <a:rPr lang="en-IN" sz="2400" b="1" dirty="0" smtClean="0">
                <a:solidFill>
                  <a:srgbClr val="C00000"/>
                </a:solidFill>
              </a:rPr>
              <a:t>:</a:t>
            </a:r>
            <a:endParaRPr lang="en-IN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52352"/>
              </p:ext>
            </p:extLst>
          </p:nvPr>
        </p:nvGraphicFramePr>
        <p:xfrm>
          <a:off x="247306" y="609600"/>
          <a:ext cx="859189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CS ChemDraw Drawing" r:id="rId3" imgW="6329142" imgH="1403655" progId="ChemDraw.Document.6.0">
                  <p:embed/>
                </p:oleObj>
              </mc:Choice>
              <mc:Fallback>
                <p:oleObj name="CS ChemDraw Drawing" r:id="rId3" imgW="6329142" imgH="14036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06" y="609600"/>
                        <a:ext cx="8591894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66058"/>
              </p:ext>
            </p:extLst>
          </p:nvPr>
        </p:nvGraphicFramePr>
        <p:xfrm>
          <a:off x="381000" y="2474065"/>
          <a:ext cx="8153400" cy="331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S ChemDraw Drawing" r:id="rId5" imgW="5291273" imgH="2153206" progId="ChemDraw.Document.6.0">
                  <p:embed/>
                </p:oleObj>
              </mc:Choice>
              <mc:Fallback>
                <p:oleObj name="CS ChemDraw Drawing" r:id="rId5" imgW="5291273" imgH="21532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474065"/>
                        <a:ext cx="8153400" cy="3317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76200" y="6059269"/>
            <a:ext cx="9321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Other oxidants: </a:t>
            </a:r>
            <a:r>
              <a:rPr lang="en-IN" b="1" i="1" dirty="0" err="1" smtClean="0">
                <a:solidFill>
                  <a:srgbClr val="00B050"/>
                </a:solidFill>
              </a:rPr>
              <a:t>m</a:t>
            </a:r>
            <a:r>
              <a:rPr lang="en-IN" b="1" dirty="0" err="1" smtClean="0">
                <a:solidFill>
                  <a:srgbClr val="00B050"/>
                </a:solidFill>
              </a:rPr>
              <a:t>CPBA</a:t>
            </a:r>
            <a:r>
              <a:rPr lang="en-IN" b="1" dirty="0" smtClean="0">
                <a:solidFill>
                  <a:srgbClr val="00B050"/>
                </a:solidFill>
              </a:rPr>
              <a:t> (-78 </a:t>
            </a:r>
            <a:r>
              <a:rPr lang="en-IN" b="1" baseline="30000" dirty="0" err="1" smtClean="0">
                <a:solidFill>
                  <a:srgbClr val="00B050"/>
                </a:solidFill>
              </a:rPr>
              <a:t>o</a:t>
            </a:r>
            <a:r>
              <a:rPr lang="en-IN" b="1" dirty="0" err="1" smtClean="0">
                <a:solidFill>
                  <a:srgbClr val="00B050"/>
                </a:solidFill>
              </a:rPr>
              <a:t>C</a:t>
            </a:r>
            <a:r>
              <a:rPr lang="en-IN" b="1" dirty="0" smtClean="0">
                <a:solidFill>
                  <a:srgbClr val="00B050"/>
                </a:solidFill>
              </a:rPr>
              <a:t>), </a:t>
            </a:r>
            <a:r>
              <a:rPr lang="en-IN" b="1" dirty="0" err="1" smtClean="0">
                <a:solidFill>
                  <a:srgbClr val="00B050"/>
                </a:solidFill>
              </a:rPr>
              <a:t>hydroperoxides</a:t>
            </a:r>
            <a:r>
              <a:rPr lang="en-IN" b="1" dirty="0" smtClean="0">
                <a:solidFill>
                  <a:srgbClr val="00B050"/>
                </a:solidFill>
              </a:rPr>
              <a:t>, </a:t>
            </a:r>
            <a:r>
              <a:rPr lang="en-IN" b="1" dirty="0" err="1" smtClean="0">
                <a:solidFill>
                  <a:srgbClr val="00B050"/>
                </a:solidFill>
              </a:rPr>
              <a:t>oxone</a:t>
            </a:r>
            <a:r>
              <a:rPr lang="en-IN" b="1" dirty="0" smtClean="0">
                <a:solidFill>
                  <a:srgbClr val="00B050"/>
                </a:solidFill>
              </a:rPr>
              <a:t>. H</a:t>
            </a:r>
            <a:r>
              <a:rPr lang="en-IN" b="1" baseline="-25000" dirty="0" smtClean="0">
                <a:solidFill>
                  <a:srgbClr val="00B050"/>
                </a:solidFill>
              </a:rPr>
              <a:t>2</a:t>
            </a:r>
            <a:r>
              <a:rPr lang="en-IN" b="1" dirty="0" smtClean="0">
                <a:solidFill>
                  <a:srgbClr val="00B050"/>
                </a:solidFill>
              </a:rPr>
              <a:t>O</a:t>
            </a:r>
            <a:r>
              <a:rPr lang="en-IN" b="1" baseline="-25000" dirty="0" smtClean="0">
                <a:solidFill>
                  <a:srgbClr val="00B050"/>
                </a:solidFill>
              </a:rPr>
              <a:t>2</a:t>
            </a:r>
            <a:r>
              <a:rPr lang="en-IN" b="1" dirty="0" smtClean="0">
                <a:solidFill>
                  <a:srgbClr val="00B050"/>
                </a:solidFill>
              </a:rPr>
              <a:t>,  amine oxide etc.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Additives: </a:t>
            </a:r>
            <a:r>
              <a:rPr lang="en-US" b="1" dirty="0" smtClean="0">
                <a:solidFill>
                  <a:srgbClr val="00B050"/>
                </a:solidFill>
              </a:rPr>
              <a:t>Lewis base (Pyridine, imidazole), 4-phenylpyridine-N-oxide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(Increases, Cat TOR&amp;TON)</a:t>
            </a: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9544"/>
            <a:ext cx="2944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Mode of </a:t>
            </a:r>
            <a:r>
              <a:rPr lang="en-IN" sz="2400" b="1" dirty="0" err="1" smtClean="0">
                <a:solidFill>
                  <a:srgbClr val="C00000"/>
                </a:solidFill>
              </a:rPr>
              <a:t>Epoxidation</a:t>
            </a:r>
            <a:r>
              <a:rPr lang="en-IN" sz="2400" b="1" dirty="0" smtClean="0">
                <a:solidFill>
                  <a:srgbClr val="C00000"/>
                </a:solidFill>
              </a:rPr>
              <a:t>:</a:t>
            </a:r>
            <a:endParaRPr lang="en-IN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608474"/>
              </p:ext>
            </p:extLst>
          </p:nvPr>
        </p:nvGraphicFramePr>
        <p:xfrm>
          <a:off x="1295400" y="609600"/>
          <a:ext cx="6096000" cy="59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S ChemDraw Drawing" r:id="rId3" imgW="2996344" imgH="2935150" progId="ChemDraw.Document.6.0">
                  <p:embed/>
                </p:oleObj>
              </mc:Choice>
              <mc:Fallback>
                <p:oleObj name="CS ChemDraw Drawing" r:id="rId3" imgW="2996344" imgH="2935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609600"/>
                        <a:ext cx="6096000" cy="59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Shi </a:t>
            </a:r>
            <a:r>
              <a:rPr lang="en-IN" sz="2400" b="1" dirty="0">
                <a:solidFill>
                  <a:srgbClr val="C00000"/>
                </a:solidFill>
              </a:rPr>
              <a:t>Asymmetric  </a:t>
            </a:r>
            <a:r>
              <a:rPr lang="en-IN" sz="2400" b="1" dirty="0" err="1">
                <a:solidFill>
                  <a:srgbClr val="C00000"/>
                </a:solidFill>
              </a:rPr>
              <a:t>Epoxidation</a:t>
            </a:r>
            <a:r>
              <a:rPr lang="en-IN" sz="2400" b="1" dirty="0">
                <a:solidFill>
                  <a:srgbClr val="C00000"/>
                </a:solidFill>
              </a:rPr>
              <a:t> </a:t>
            </a:r>
            <a:r>
              <a:rPr lang="en-IN" sz="2400" b="1" dirty="0" smtClean="0">
                <a:solidFill>
                  <a:srgbClr val="C00000"/>
                </a:solidFill>
              </a:rPr>
              <a:t>(</a:t>
            </a:r>
            <a:r>
              <a:rPr lang="en-IN" sz="2400" b="1" dirty="0" err="1" smtClean="0">
                <a:solidFill>
                  <a:srgbClr val="C00000"/>
                </a:solidFill>
              </a:rPr>
              <a:t>Organo</a:t>
            </a:r>
            <a:r>
              <a:rPr lang="en-IN" sz="2400" b="1" dirty="0" smtClean="0">
                <a:solidFill>
                  <a:srgbClr val="C00000"/>
                </a:solidFill>
              </a:rPr>
              <a:t>-catalysed  </a:t>
            </a:r>
            <a:r>
              <a:rPr lang="en-IN" sz="2400" b="1" dirty="0" err="1" smtClean="0">
                <a:solidFill>
                  <a:srgbClr val="C00000"/>
                </a:solidFill>
              </a:rPr>
              <a:t>epoxidation</a:t>
            </a:r>
            <a:r>
              <a:rPr lang="en-IN" sz="2400" b="1" dirty="0" smtClean="0">
                <a:solidFill>
                  <a:srgbClr val="C00000"/>
                </a:solidFill>
              </a:rPr>
              <a:t>):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2538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B050"/>
                </a:solidFill>
              </a:rPr>
              <a:t>General approach:</a:t>
            </a:r>
            <a:endParaRPr lang="en-IN" sz="2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95600"/>
            <a:ext cx="4651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FF0000"/>
                </a:solidFill>
              </a:rPr>
              <a:t>Oxone</a:t>
            </a:r>
            <a:r>
              <a:rPr lang="en-IN" sz="2400" b="1" dirty="0" smtClean="0">
                <a:solidFill>
                  <a:srgbClr val="FF0000"/>
                </a:solidFill>
              </a:rPr>
              <a:t>: KHSO</a:t>
            </a:r>
            <a:r>
              <a:rPr lang="en-IN" sz="2400" b="1" baseline="-25000" dirty="0" smtClean="0">
                <a:solidFill>
                  <a:srgbClr val="FF0000"/>
                </a:solidFill>
              </a:rPr>
              <a:t>5</a:t>
            </a:r>
            <a:r>
              <a:rPr lang="en-IN" sz="2400" b="1" dirty="0" smtClean="0">
                <a:solidFill>
                  <a:srgbClr val="FF0000"/>
                </a:solidFill>
              </a:rPr>
              <a:t>:KHSO</a:t>
            </a:r>
            <a:r>
              <a:rPr lang="en-IN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IN" sz="2400" b="1" dirty="0" smtClean="0">
                <a:solidFill>
                  <a:srgbClr val="FF0000"/>
                </a:solidFill>
              </a:rPr>
              <a:t>:K</a:t>
            </a:r>
            <a:r>
              <a:rPr lang="en-IN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IN" sz="2400" b="1" dirty="0" smtClean="0">
                <a:solidFill>
                  <a:srgbClr val="FF0000"/>
                </a:solidFill>
              </a:rPr>
              <a:t>SO</a:t>
            </a:r>
            <a:r>
              <a:rPr lang="en-IN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IN" sz="2400" b="1" dirty="0" smtClean="0">
                <a:solidFill>
                  <a:srgbClr val="FF0000"/>
                </a:solidFill>
              </a:rPr>
              <a:t> :: 2:1:1</a:t>
            </a:r>
            <a:endParaRPr lang="en-IN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123494"/>
              </p:ext>
            </p:extLst>
          </p:nvPr>
        </p:nvGraphicFramePr>
        <p:xfrm>
          <a:off x="900419" y="1600200"/>
          <a:ext cx="7024381" cy="116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CS ChemDraw Drawing" r:id="rId3" imgW="4160545" imgH="691894" progId="ChemDraw.Document.6.0">
                  <p:embed/>
                </p:oleObj>
              </mc:Choice>
              <mc:Fallback>
                <p:oleObj name="CS ChemDraw Drawing" r:id="rId3" imgW="4160545" imgH="6918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419" y="1600200"/>
                        <a:ext cx="7024381" cy="1168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14600" y="838200"/>
            <a:ext cx="279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(Shi, JACS, 1996, 118, 9806)</a:t>
            </a:r>
            <a:endParaRPr lang="en-IN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25873"/>
              </p:ext>
            </p:extLst>
          </p:nvPr>
        </p:nvGraphicFramePr>
        <p:xfrm>
          <a:off x="2627600" y="4271666"/>
          <a:ext cx="4992400" cy="244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CS ChemDraw Drawing" r:id="rId5" imgW="2831572" imgH="1388538" progId="ChemDraw.Document.6.0">
                  <p:embed/>
                </p:oleObj>
              </mc:Choice>
              <mc:Fallback>
                <p:oleObj name="CS ChemDraw Drawing" r:id="rId5" imgW="2831572" imgH="13885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600" y="4271666"/>
                        <a:ext cx="4992400" cy="2448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88179" y="3810000"/>
            <a:ext cx="4724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B050"/>
                </a:solidFill>
              </a:rPr>
              <a:t>Structure of Chiral catalyst (Ketone)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892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393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B050"/>
                </a:solidFill>
              </a:rPr>
              <a:t>Preparation of  Chiral ketone:</a:t>
            </a:r>
            <a:endParaRPr lang="en-IN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26928"/>
              </p:ext>
            </p:extLst>
          </p:nvPr>
        </p:nvGraphicFramePr>
        <p:xfrm>
          <a:off x="206039" y="914400"/>
          <a:ext cx="8709361" cy="201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S ChemDraw Drawing" r:id="rId3" imgW="5884279" imgH="1361113" progId="ChemDraw.Document.6.0">
                  <p:embed/>
                </p:oleObj>
              </mc:Choice>
              <mc:Fallback>
                <p:oleObj name="CS ChemDraw Drawing" r:id="rId3" imgW="5884279" imgH="13611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39" y="914400"/>
                        <a:ext cx="8709361" cy="201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543800" y="2743200"/>
            <a:ext cx="147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Shi’s Catalyst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473" y="3173013"/>
            <a:ext cx="151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Reactions:</a:t>
            </a:r>
            <a:endParaRPr lang="en-IN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04168"/>
              </p:ext>
            </p:extLst>
          </p:nvPr>
        </p:nvGraphicFramePr>
        <p:xfrm>
          <a:off x="1752600" y="3465496"/>
          <a:ext cx="6172200" cy="308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S ChemDraw Drawing" r:id="rId5" imgW="3052707" imgH="1526960" progId="ChemDraw.Document.6.0">
                  <p:embed/>
                </p:oleObj>
              </mc:Choice>
              <mc:Fallback>
                <p:oleObj name="CS ChemDraw Drawing" r:id="rId5" imgW="3052707" imgH="1526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3465496"/>
                        <a:ext cx="6172200" cy="3087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01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236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2006-08-16T00:00:00Z</dcterms:created>
  <dcterms:modified xsi:type="dcterms:W3CDTF">2020-08-27T13:10:39Z</dcterms:modified>
</cp:coreProperties>
</file>