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62" r:id="rId5"/>
    <p:sldId id="258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43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antachandra@rediffmail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18311" y="914400"/>
            <a:ext cx="4408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>
                <a:solidFill>
                  <a:srgbClr val="C00000"/>
                </a:solidFill>
              </a:rPr>
              <a:t>Asymmetric </a:t>
            </a:r>
            <a:r>
              <a:rPr lang="en-IN" sz="2800" b="1" dirty="0" err="1" smtClean="0">
                <a:solidFill>
                  <a:srgbClr val="C00000"/>
                </a:solidFill>
              </a:rPr>
              <a:t>Dihydroxylation</a:t>
            </a:r>
            <a:endParaRPr lang="en-IN" sz="28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5984" y="2209800"/>
            <a:ext cx="4572000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</a:pPr>
            <a:endParaRPr lang="en-US" sz="2400" b="1" dirty="0" smtClean="0">
              <a:solidFill>
                <a:srgbClr val="1C04CC"/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</a:pPr>
            <a:r>
              <a:rPr lang="en-US" sz="2400" b="1" dirty="0" smtClean="0">
                <a:solidFill>
                  <a:srgbClr val="1C04CC"/>
                </a:solidFill>
                <a:ea typeface="Times New Roman" pitchFamily="18" charset="0"/>
                <a:cs typeface="Times New Roman" pitchFamily="18" charset="0"/>
              </a:rPr>
              <a:t>Dr. Chandrakanta Bandyopadhyay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</a:pPr>
            <a:endParaRPr lang="en-US" sz="2400" b="1" dirty="0" smtClean="0">
              <a:solidFill>
                <a:srgbClr val="1C04CC"/>
              </a:solidFill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</a:pPr>
            <a:endParaRPr lang="en-US" sz="2400" dirty="0" smtClean="0">
              <a:solidFill>
                <a:srgbClr val="1C04CC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</a:pPr>
            <a:r>
              <a:rPr lang="en-US" i="1" dirty="0" smtClean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Department of Chemistry,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</a:pPr>
            <a:r>
              <a:rPr lang="en-US" i="1" dirty="0" smtClean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R. K. Mission Vivekananda Centenary College,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</a:pPr>
            <a:r>
              <a:rPr lang="en-US" i="1" dirty="0" err="1" smtClean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Rahara</a:t>
            </a:r>
            <a:r>
              <a:rPr lang="en-US" i="1" dirty="0" smtClean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, Kolkata - 700118,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</a:pPr>
            <a:r>
              <a:rPr lang="en-US" i="1" dirty="0" smtClean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West Bengal, India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</a:pPr>
            <a:endParaRPr lang="en-US" dirty="0" smtClean="0">
              <a:solidFill>
                <a:srgbClr val="008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</a:pPr>
            <a:endParaRPr lang="en-US" dirty="0" smtClean="0">
              <a:solidFill>
                <a:srgbClr val="008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</a:pPr>
            <a:r>
              <a:rPr lang="en-US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e-mail: </a:t>
            </a:r>
            <a:r>
              <a:rPr lang="en-US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kantachandra@rediffmail.com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40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108841"/>
              </p:ext>
            </p:extLst>
          </p:nvPr>
        </p:nvGraphicFramePr>
        <p:xfrm>
          <a:off x="457200" y="398463"/>
          <a:ext cx="8131754" cy="325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CS ChemDraw Drawing" r:id="rId3" imgW="5616066" imgH="2251030" progId="ChemDraw.Document.6.0">
                  <p:embed/>
                </p:oleObj>
              </mc:Choice>
              <mc:Fallback>
                <p:oleObj name="CS ChemDraw Drawing" r:id="rId3" imgW="5616066" imgH="22510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398463"/>
                        <a:ext cx="8131754" cy="325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76200" y="78662"/>
            <a:ext cx="2294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err="1" smtClean="0">
                <a:solidFill>
                  <a:srgbClr val="C00000"/>
                </a:solidFill>
              </a:rPr>
              <a:t>Dihydroxylation</a:t>
            </a:r>
            <a:r>
              <a:rPr lang="en-IN" sz="2400" b="1" dirty="0" smtClean="0">
                <a:solidFill>
                  <a:srgbClr val="C00000"/>
                </a:solidFill>
              </a:rPr>
              <a:t>:</a:t>
            </a:r>
            <a:endParaRPr lang="en-IN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674" y="3805535"/>
            <a:ext cx="4544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err="1" smtClean="0">
                <a:solidFill>
                  <a:srgbClr val="C00000"/>
                </a:solidFill>
              </a:rPr>
              <a:t>Diastereselective</a:t>
            </a:r>
            <a:r>
              <a:rPr lang="en-IN" sz="2400" b="1" dirty="0" smtClean="0">
                <a:solidFill>
                  <a:srgbClr val="C00000"/>
                </a:solidFill>
              </a:rPr>
              <a:t> </a:t>
            </a:r>
            <a:r>
              <a:rPr lang="en-IN" sz="2400" b="1" dirty="0" err="1" smtClean="0">
                <a:solidFill>
                  <a:srgbClr val="C00000"/>
                </a:solidFill>
              </a:rPr>
              <a:t>Dihydroxylation</a:t>
            </a:r>
            <a:r>
              <a:rPr lang="en-IN" sz="2400" b="1" dirty="0" smtClean="0">
                <a:solidFill>
                  <a:srgbClr val="C00000"/>
                </a:solidFill>
              </a:rPr>
              <a:t>:</a:t>
            </a:r>
            <a:endParaRPr lang="en-IN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316312"/>
              </p:ext>
            </p:extLst>
          </p:nvPr>
        </p:nvGraphicFramePr>
        <p:xfrm>
          <a:off x="965083" y="3733800"/>
          <a:ext cx="7188317" cy="267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CS ChemDraw Drawing" r:id="rId5" imgW="5134275" imgH="1912641" progId="ChemDraw.Document.6.0">
                  <p:embed/>
                </p:oleObj>
              </mc:Choice>
              <mc:Fallback>
                <p:oleObj name="CS ChemDraw Drawing" r:id="rId5" imgW="5134275" imgH="191264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5083" y="3733800"/>
                        <a:ext cx="7188317" cy="2678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009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162" y="706582"/>
            <a:ext cx="8925264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C00000"/>
                </a:solidFill>
              </a:rPr>
              <a:t>Use of Et</a:t>
            </a:r>
            <a:r>
              <a:rPr lang="en-IN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IN" sz="2400" b="1" dirty="0" smtClean="0">
                <a:solidFill>
                  <a:srgbClr val="C00000"/>
                </a:solidFill>
              </a:rPr>
              <a:t>N, DABCO, NMO </a:t>
            </a:r>
            <a:r>
              <a:rPr lang="en-IN" sz="2400" b="1" dirty="0" err="1" smtClean="0">
                <a:solidFill>
                  <a:srgbClr val="C00000"/>
                </a:solidFill>
              </a:rPr>
              <a:t>etc</a:t>
            </a:r>
            <a:r>
              <a:rPr lang="en-IN" sz="2400" b="1" dirty="0" smtClean="0">
                <a:solidFill>
                  <a:srgbClr val="C00000"/>
                </a:solidFill>
              </a:rPr>
              <a:t> N-bases increase the rate of </a:t>
            </a:r>
          </a:p>
          <a:p>
            <a:r>
              <a:rPr lang="en-IN" sz="2400" b="1" dirty="0" smtClean="0">
                <a:solidFill>
                  <a:srgbClr val="C00000"/>
                </a:solidFill>
              </a:rPr>
              <a:t>reaction of </a:t>
            </a:r>
            <a:r>
              <a:rPr lang="en-IN" sz="2400" b="1" dirty="0" err="1" smtClean="0">
                <a:solidFill>
                  <a:srgbClr val="C00000"/>
                </a:solidFill>
              </a:rPr>
              <a:t>Osmylation</a:t>
            </a:r>
            <a:r>
              <a:rPr lang="en-IN" sz="2400" b="1" dirty="0" smtClean="0">
                <a:solidFill>
                  <a:srgbClr val="C00000"/>
                </a:solidFill>
              </a:rPr>
              <a:t>.</a:t>
            </a:r>
          </a:p>
          <a:p>
            <a:endParaRPr lang="en-US" sz="2400" b="1" dirty="0">
              <a:solidFill>
                <a:srgbClr val="C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IN" sz="2400" b="1" dirty="0">
                <a:solidFill>
                  <a:srgbClr val="C00000"/>
                </a:solidFill>
              </a:rPr>
              <a:t>Use of  Chiral bases could induce </a:t>
            </a:r>
            <a:r>
              <a:rPr lang="en-IN" sz="2400" b="1" dirty="0" err="1">
                <a:solidFill>
                  <a:srgbClr val="C00000"/>
                </a:solidFill>
              </a:rPr>
              <a:t>enantioselectivity</a:t>
            </a:r>
            <a:r>
              <a:rPr lang="en-IN" sz="2400" b="1" dirty="0">
                <a:solidFill>
                  <a:srgbClr val="C00000"/>
                </a:solidFill>
              </a:rPr>
              <a:t> on the </a:t>
            </a:r>
          </a:p>
          <a:p>
            <a:r>
              <a:rPr lang="en-IN" sz="2400" b="1" dirty="0" err="1">
                <a:solidFill>
                  <a:srgbClr val="C00000"/>
                </a:solidFill>
              </a:rPr>
              <a:t>enantiotopic</a:t>
            </a:r>
            <a:r>
              <a:rPr lang="en-IN" sz="2400" b="1" dirty="0">
                <a:solidFill>
                  <a:srgbClr val="C00000"/>
                </a:solidFill>
              </a:rPr>
              <a:t> faces of olefins</a:t>
            </a:r>
            <a:r>
              <a:rPr lang="en-IN" sz="2400" b="1" dirty="0" smtClean="0">
                <a:solidFill>
                  <a:srgbClr val="C00000"/>
                </a:solidFill>
              </a:rPr>
              <a:t>.</a:t>
            </a:r>
          </a:p>
          <a:p>
            <a:endParaRPr lang="en-US" sz="2400" b="1" dirty="0">
              <a:solidFill>
                <a:srgbClr val="C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Use of Cinchona alkaloids (</a:t>
            </a:r>
            <a:r>
              <a:rPr lang="en-US" sz="2400" b="1" dirty="0" err="1" smtClean="0">
                <a:solidFill>
                  <a:srgbClr val="C00000"/>
                </a:solidFill>
              </a:rPr>
              <a:t>Dihydroquinine</a:t>
            </a:r>
            <a:r>
              <a:rPr lang="en-US" sz="2400" b="1" dirty="0" smtClean="0">
                <a:solidFill>
                  <a:srgbClr val="C00000"/>
                </a:solidFill>
              </a:rPr>
              <a:t> and </a:t>
            </a:r>
            <a:r>
              <a:rPr lang="en-US" sz="2400" b="1" dirty="0" err="1" smtClean="0">
                <a:solidFill>
                  <a:srgbClr val="C00000"/>
                </a:solidFill>
              </a:rPr>
              <a:t>Dihydroquinidine</a:t>
            </a:r>
            <a:r>
              <a:rPr lang="en-US" sz="2400" b="1" dirty="0" smtClean="0">
                <a:solidFill>
                  <a:srgbClr val="C00000"/>
                </a:solidFill>
              </a:rPr>
              <a:t>) 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as ligands with OsO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 smtClean="0">
                <a:solidFill>
                  <a:srgbClr val="C00000"/>
                </a:solidFill>
              </a:rPr>
              <a:t> shows higher selectivity.</a:t>
            </a:r>
            <a:endParaRPr lang="en-IN" sz="2400" dirty="0"/>
          </a:p>
        </p:txBody>
      </p:sp>
      <p:sp>
        <p:nvSpPr>
          <p:cNvPr id="6" name="Rectangle 5"/>
          <p:cNvSpPr/>
          <p:nvPr/>
        </p:nvSpPr>
        <p:spPr>
          <a:xfrm>
            <a:off x="381000" y="4038600"/>
            <a:ext cx="3256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solidFill>
                  <a:schemeClr val="tx2">
                    <a:lumMod val="50000"/>
                  </a:schemeClr>
                </a:solidFill>
              </a:rPr>
              <a:t>Schematic presentation</a:t>
            </a:r>
            <a:r>
              <a:rPr lang="en-IN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en-IN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759851"/>
              </p:ext>
            </p:extLst>
          </p:nvPr>
        </p:nvGraphicFramePr>
        <p:xfrm>
          <a:off x="485567" y="4876800"/>
          <a:ext cx="820123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CS ChemDraw Drawing" r:id="rId3" imgW="5689058" imgH="528854" progId="ChemDraw.Document.6.0">
                  <p:embed/>
                </p:oleObj>
              </mc:Choice>
              <mc:Fallback>
                <p:oleObj name="CS ChemDraw Drawing" r:id="rId3" imgW="5689058" imgH="52885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5567" y="4876800"/>
                        <a:ext cx="8201233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742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464927"/>
              </p:ext>
            </p:extLst>
          </p:nvPr>
        </p:nvGraphicFramePr>
        <p:xfrm>
          <a:off x="258920" y="1201874"/>
          <a:ext cx="8656479" cy="4741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CS ChemDraw Drawing" r:id="rId3" imgW="6431287" imgH="3523389" progId="ChemDraw.Document.6.0">
                  <p:embed/>
                </p:oleObj>
              </mc:Choice>
              <mc:Fallback>
                <p:oleObj name="CS ChemDraw Drawing" r:id="rId3" imgW="6431287" imgH="352338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920" y="1201874"/>
                        <a:ext cx="8656479" cy="4741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381000"/>
            <a:ext cx="5037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C00000"/>
                </a:solidFill>
              </a:rPr>
              <a:t>Chiral amine-induced Asymmetric </a:t>
            </a:r>
            <a:r>
              <a:rPr lang="en-IN" b="1" dirty="0" err="1" smtClean="0">
                <a:solidFill>
                  <a:srgbClr val="C00000"/>
                </a:solidFill>
              </a:rPr>
              <a:t>Dihydroxylation</a:t>
            </a:r>
            <a:r>
              <a:rPr lang="en-IN" b="1" dirty="0">
                <a:solidFill>
                  <a:srgbClr val="C0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400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5171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err="1" smtClean="0">
                <a:solidFill>
                  <a:srgbClr val="C00000"/>
                </a:solidFill>
              </a:rPr>
              <a:t>Sharpless</a:t>
            </a:r>
            <a:r>
              <a:rPr lang="en-IN" sz="2400" b="1" dirty="0" smtClean="0">
                <a:solidFill>
                  <a:srgbClr val="C00000"/>
                </a:solidFill>
              </a:rPr>
              <a:t> Asymmetric </a:t>
            </a:r>
            <a:r>
              <a:rPr lang="en-IN" sz="2400" b="1" dirty="0" err="1" smtClean="0">
                <a:solidFill>
                  <a:srgbClr val="C00000"/>
                </a:solidFill>
              </a:rPr>
              <a:t>Dihydroxylation</a:t>
            </a:r>
            <a:r>
              <a:rPr lang="en-IN" sz="2400" b="1" dirty="0" smtClean="0">
                <a:solidFill>
                  <a:srgbClr val="C00000"/>
                </a:solidFill>
              </a:rPr>
              <a:t>:</a:t>
            </a:r>
            <a:endParaRPr lang="en-IN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369734"/>
              </p:ext>
            </p:extLst>
          </p:nvPr>
        </p:nvGraphicFramePr>
        <p:xfrm>
          <a:off x="381000" y="914400"/>
          <a:ext cx="8272666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CS ChemDraw Drawing" r:id="rId3" imgW="5909977" imgH="1100249" progId="ChemDraw.Document.6.0">
                  <p:embed/>
                </p:oleObj>
              </mc:Choice>
              <mc:Fallback>
                <p:oleObj name="CS ChemDraw Drawing" r:id="rId3" imgW="5909977" imgH="110024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914400"/>
                        <a:ext cx="8272666" cy="153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303175"/>
              </p:ext>
            </p:extLst>
          </p:nvPr>
        </p:nvGraphicFramePr>
        <p:xfrm>
          <a:off x="1758950" y="2438400"/>
          <a:ext cx="5989638" cy="420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CS ChemDraw Drawing" r:id="rId5" imgW="4492680" imgH="3156279" progId="ChemDraw.Document.6.0">
                  <p:embed/>
                </p:oleObj>
              </mc:Choice>
              <mc:Fallback>
                <p:oleObj name="CS ChemDraw Drawing" r:id="rId5" imgW="4492680" imgH="315627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8950" y="2438400"/>
                        <a:ext cx="5989638" cy="420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753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92622"/>
            <a:ext cx="4385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rgbClr val="C00000"/>
                </a:solidFill>
              </a:rPr>
              <a:t>Direction of </a:t>
            </a:r>
            <a:r>
              <a:rPr lang="en-IN" sz="2800" b="1" dirty="0" err="1" smtClean="0">
                <a:solidFill>
                  <a:srgbClr val="C00000"/>
                </a:solidFill>
              </a:rPr>
              <a:t>Dihydroxylation</a:t>
            </a:r>
            <a:endParaRPr lang="en-IN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491656"/>
              </p:ext>
            </p:extLst>
          </p:nvPr>
        </p:nvGraphicFramePr>
        <p:xfrm>
          <a:off x="240037" y="1371601"/>
          <a:ext cx="8509215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CS ChemDraw Drawing" r:id="rId3" imgW="3822147" imgH="1882193" progId="ChemDraw.Document.6.0">
                  <p:embed/>
                </p:oleObj>
              </mc:Choice>
              <mc:Fallback>
                <p:oleObj name="CS ChemDraw Drawing" r:id="rId3" imgW="3822147" imgH="188219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0037" y="1371601"/>
                        <a:ext cx="8509215" cy="4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04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09" y="838200"/>
            <a:ext cx="775800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21130" y="2297668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C00000"/>
                </a:solidFill>
              </a:rPr>
              <a:t>S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3505200" y="1764268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C00000"/>
                </a:solidFill>
              </a:rPr>
              <a:t>R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3685425" y="990600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C00000"/>
                </a:solidFill>
              </a:rPr>
              <a:t>S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2667000" y="1154668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C00000"/>
                </a:solidFill>
              </a:rPr>
              <a:t>S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2521196" y="3505200"/>
            <a:ext cx="2915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C00000"/>
                </a:solidFill>
              </a:rPr>
              <a:t>Stibene-DHQ-OsO</a:t>
            </a:r>
            <a:r>
              <a:rPr lang="en-IN" b="1" baseline="-25000" dirty="0" smtClean="0">
                <a:solidFill>
                  <a:srgbClr val="C00000"/>
                </a:solidFill>
              </a:rPr>
              <a:t>4 </a:t>
            </a:r>
            <a:r>
              <a:rPr lang="en-IN" b="1" dirty="0" smtClean="0">
                <a:solidFill>
                  <a:srgbClr val="C00000"/>
                </a:solidFill>
              </a:rPr>
              <a:t>-Complex</a:t>
            </a:r>
            <a:endParaRPr lang="en-IN" baseline="-25000" dirty="0"/>
          </a:p>
        </p:txBody>
      </p:sp>
    </p:spTree>
    <p:extLst>
      <p:ext uri="{BB962C8B-B14F-4D97-AF65-F5344CB8AC3E}">
        <p14:creationId xmlns:p14="http://schemas.microsoft.com/office/powerpoint/2010/main" val="97141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00200" y="3480137"/>
            <a:ext cx="5867399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IN" sz="60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80270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109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</cp:revision>
  <dcterms:created xsi:type="dcterms:W3CDTF">2006-08-16T00:00:00Z</dcterms:created>
  <dcterms:modified xsi:type="dcterms:W3CDTF">2022-03-24T06:02:42Z</dcterms:modified>
</cp:coreProperties>
</file>