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838200"/>
            <a:ext cx="8164415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FF0000"/>
                </a:solidFill>
              </a:rPr>
              <a:t>Nitroalkane</a:t>
            </a:r>
            <a:r>
              <a:rPr lang="en-IN" sz="2800" b="1" dirty="0" smtClean="0">
                <a:solidFill>
                  <a:srgbClr val="FF0000"/>
                </a:solidFill>
              </a:rPr>
              <a:t>-alkyl nitrite-</a:t>
            </a:r>
            <a:r>
              <a:rPr lang="en-IN" sz="2800" b="1" dirty="0" err="1" smtClean="0">
                <a:solidFill>
                  <a:srgbClr val="FF0000"/>
                </a:solidFill>
              </a:rPr>
              <a:t>Nitroarenes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2800" b="1" dirty="0" smtClean="0">
                <a:solidFill>
                  <a:srgbClr val="0070C0"/>
                </a:solidFill>
              </a:rPr>
              <a:t>For </a:t>
            </a:r>
          </a:p>
          <a:p>
            <a:pPr algn="ctr"/>
            <a:r>
              <a:rPr lang="en-IN" sz="2800" b="1" dirty="0" smtClean="0">
                <a:solidFill>
                  <a:srgbClr val="002060"/>
                </a:solidFill>
              </a:rPr>
              <a:t>Under Graduate Semester-4 </a:t>
            </a:r>
          </a:p>
          <a:p>
            <a:pPr algn="ctr"/>
            <a:endParaRPr lang="en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Dr. </a:t>
            </a:r>
            <a:r>
              <a:rPr lang="en-US" sz="2800" b="1" dirty="0" err="1" smtClean="0">
                <a:solidFill>
                  <a:srgbClr val="002060"/>
                </a:solidFill>
              </a:rPr>
              <a:t>Chandrakanta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Bandyopadhyay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Department of Chemistry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Ramakrishna Mission Vivekananda Centenary College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Rahara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Kolkata -700118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0486"/>
            <a:ext cx="384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Secondary nitro compounds: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84605"/>
              </p:ext>
            </p:extLst>
          </p:nvPr>
        </p:nvGraphicFramePr>
        <p:xfrm>
          <a:off x="621066" y="2438400"/>
          <a:ext cx="7760934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CS ChemDraw Drawing" r:id="rId3" imgW="5850806" imgH="1034817" progId="ChemDraw.Document.6.0">
                  <p:embed/>
                </p:oleObj>
              </mc:Choice>
              <mc:Fallback>
                <p:oleObj name="CS ChemDraw Drawing" r:id="rId3" imgW="5850806" imgH="103481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66" y="2438400"/>
                        <a:ext cx="7760934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213008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dirty="0">
                <a:solidFill>
                  <a:srgbClr val="0070C0"/>
                </a:solidFill>
              </a:rPr>
              <a:t>On treatment with 50% H</a:t>
            </a:r>
            <a:r>
              <a:rPr lang="en-IN" b="1" baseline="-25000" dirty="0">
                <a:solidFill>
                  <a:srgbClr val="0070C0"/>
                </a:solidFill>
              </a:rPr>
              <a:t>2</a:t>
            </a:r>
            <a:r>
              <a:rPr lang="en-IN" b="1" dirty="0">
                <a:solidFill>
                  <a:srgbClr val="0070C0"/>
                </a:solidFill>
              </a:rPr>
              <a:t>SO</a:t>
            </a:r>
            <a:r>
              <a:rPr lang="en-IN" b="1" baseline="-25000" dirty="0">
                <a:solidFill>
                  <a:srgbClr val="0070C0"/>
                </a:solidFill>
              </a:rPr>
              <a:t>4</a:t>
            </a:r>
            <a:r>
              <a:rPr lang="en-IN" b="1" dirty="0">
                <a:solidFill>
                  <a:srgbClr val="0070C0"/>
                </a:solidFill>
              </a:rPr>
              <a:t>, sodium salt of </a:t>
            </a:r>
            <a:r>
              <a:rPr lang="en-IN" b="1" dirty="0" err="1">
                <a:solidFill>
                  <a:srgbClr val="0070C0"/>
                </a:solidFill>
              </a:rPr>
              <a:t>nitrolic</a:t>
            </a:r>
            <a:r>
              <a:rPr lang="en-IN" b="1" dirty="0">
                <a:solidFill>
                  <a:srgbClr val="0070C0"/>
                </a:solidFill>
              </a:rPr>
              <a:t> acid gives carbonyl compounds. It is known as </a:t>
            </a:r>
            <a:r>
              <a:rPr lang="en-IN" b="1" dirty="0" err="1">
                <a:solidFill>
                  <a:srgbClr val="C00000"/>
                </a:solidFill>
              </a:rPr>
              <a:t>Nef</a:t>
            </a:r>
            <a:r>
              <a:rPr lang="en-IN" b="1" dirty="0">
                <a:solidFill>
                  <a:srgbClr val="C00000"/>
                </a:solidFill>
              </a:rPr>
              <a:t> carbonyl synthesis</a:t>
            </a:r>
            <a:r>
              <a:rPr lang="en-IN" b="1" dirty="0">
                <a:solidFill>
                  <a:srgbClr val="0070C0"/>
                </a:solidFill>
              </a:rPr>
              <a:t>. Sodium salt from 1</a:t>
            </a:r>
            <a:r>
              <a:rPr lang="en-IN" b="1" baseline="30000" dirty="0">
                <a:solidFill>
                  <a:srgbClr val="0070C0"/>
                </a:solidFill>
              </a:rPr>
              <a:t>o</a:t>
            </a:r>
            <a:r>
              <a:rPr lang="en-IN" b="1" dirty="0">
                <a:solidFill>
                  <a:srgbClr val="0070C0"/>
                </a:solidFill>
              </a:rPr>
              <a:t> nitro compound gives aldehyde and salt from 2</a:t>
            </a:r>
            <a:r>
              <a:rPr lang="en-IN" b="1" baseline="30000" dirty="0">
                <a:solidFill>
                  <a:srgbClr val="0070C0"/>
                </a:solidFill>
              </a:rPr>
              <a:t>o</a:t>
            </a:r>
            <a:r>
              <a:rPr lang="en-IN" b="1" dirty="0">
                <a:solidFill>
                  <a:srgbClr val="0070C0"/>
                </a:solidFill>
              </a:rPr>
              <a:t> nitro compound gives ketone.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5720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dirty="0">
                <a:solidFill>
                  <a:srgbClr val="0070C0"/>
                </a:solidFill>
              </a:rPr>
              <a:t>On strong heating 1</a:t>
            </a:r>
            <a:r>
              <a:rPr lang="en-IN" b="1" baseline="30000" dirty="0">
                <a:solidFill>
                  <a:srgbClr val="0070C0"/>
                </a:solidFill>
              </a:rPr>
              <a:t>o</a:t>
            </a:r>
            <a:r>
              <a:rPr lang="en-IN" b="1" dirty="0">
                <a:solidFill>
                  <a:srgbClr val="0070C0"/>
                </a:solidFill>
              </a:rPr>
              <a:t> and 2</a:t>
            </a:r>
            <a:r>
              <a:rPr lang="en-IN" b="1" baseline="30000" dirty="0">
                <a:solidFill>
                  <a:srgbClr val="0070C0"/>
                </a:solidFill>
              </a:rPr>
              <a:t>o</a:t>
            </a:r>
            <a:r>
              <a:rPr lang="en-IN" b="1" dirty="0">
                <a:solidFill>
                  <a:srgbClr val="0070C0"/>
                </a:solidFill>
              </a:rPr>
              <a:t> </a:t>
            </a:r>
            <a:r>
              <a:rPr lang="en-IN" b="1" dirty="0" err="1">
                <a:solidFill>
                  <a:srgbClr val="0070C0"/>
                </a:solidFill>
              </a:rPr>
              <a:t>nitroalkanes</a:t>
            </a:r>
            <a:r>
              <a:rPr lang="en-IN" b="1" dirty="0">
                <a:solidFill>
                  <a:srgbClr val="0070C0"/>
                </a:solidFill>
              </a:rPr>
              <a:t> decompose to alkene and HNO</a:t>
            </a:r>
            <a:r>
              <a:rPr lang="en-IN" b="1" baseline="-25000" dirty="0">
                <a:solidFill>
                  <a:srgbClr val="0070C0"/>
                </a:solidFill>
              </a:rPr>
              <a:t>2</a:t>
            </a:r>
            <a:r>
              <a:rPr lang="en-IN" b="1" dirty="0">
                <a:solidFill>
                  <a:srgbClr val="0070C0"/>
                </a:solidFill>
              </a:rPr>
              <a:t> by </a:t>
            </a:r>
            <a:r>
              <a:rPr lang="en-IN" b="1" dirty="0" err="1">
                <a:solidFill>
                  <a:srgbClr val="0070C0"/>
                </a:solidFill>
              </a:rPr>
              <a:t>pyrolytic</a:t>
            </a:r>
            <a:r>
              <a:rPr lang="en-IN" b="1" dirty="0">
                <a:solidFill>
                  <a:srgbClr val="0070C0"/>
                </a:solidFill>
              </a:rPr>
              <a:t> </a:t>
            </a:r>
            <a:r>
              <a:rPr lang="en-IN" b="1" dirty="0" err="1">
                <a:solidFill>
                  <a:srgbClr val="0070C0"/>
                </a:solidFill>
              </a:rPr>
              <a:t>syn</a:t>
            </a:r>
            <a:r>
              <a:rPr lang="en-IN" b="1" dirty="0">
                <a:solidFill>
                  <a:srgbClr val="0070C0"/>
                </a:solidFill>
              </a:rPr>
              <a:t> elimination reaction.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225640"/>
              </p:ext>
            </p:extLst>
          </p:nvPr>
        </p:nvGraphicFramePr>
        <p:xfrm>
          <a:off x="3276600" y="5257800"/>
          <a:ext cx="35872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CS ChemDraw Drawing" r:id="rId5" imgW="1944654" imgH="703987" progId="ChemDraw.Document.6.0">
                  <p:embed/>
                </p:oleObj>
              </mc:Choice>
              <mc:Fallback>
                <p:oleObj name="CS ChemDraw Drawing" r:id="rId5" imgW="1944654" imgH="703987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3587262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16526" y="3796146"/>
            <a:ext cx="7841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Tertiary nitro compound fails to react with aq. NaNO</a:t>
            </a:r>
            <a:r>
              <a:rPr lang="en-IN" b="1" baseline="-25000" dirty="0">
                <a:solidFill>
                  <a:srgbClr val="0070C0"/>
                </a:solidFill>
              </a:rPr>
              <a:t>2</a:t>
            </a:r>
            <a:r>
              <a:rPr lang="en-IN" b="1" dirty="0">
                <a:solidFill>
                  <a:srgbClr val="0070C0"/>
                </a:solidFill>
              </a:rPr>
              <a:t> and </a:t>
            </a:r>
            <a:r>
              <a:rPr lang="en-IN" b="1" dirty="0" err="1">
                <a:solidFill>
                  <a:srgbClr val="0070C0"/>
                </a:solidFill>
              </a:rPr>
              <a:t>HCl</a:t>
            </a: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980" y="533400"/>
            <a:ext cx="534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Reduction of aromatic nitro compounds: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7254"/>
              </p:ext>
            </p:extLst>
          </p:nvPr>
        </p:nvGraphicFramePr>
        <p:xfrm>
          <a:off x="152400" y="1371600"/>
          <a:ext cx="87566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CS ChemDraw Drawing" r:id="rId3" imgW="4762405" imgH="1319867" progId="ChemDraw.Document.6.0">
                  <p:embed/>
                </p:oleObj>
              </mc:Choice>
              <mc:Fallback>
                <p:oleObj name="CS ChemDraw Drawing" r:id="rId3" imgW="4762405" imgH="131986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71600"/>
                        <a:ext cx="8756650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20637"/>
              </p:ext>
            </p:extLst>
          </p:nvPr>
        </p:nvGraphicFramePr>
        <p:xfrm>
          <a:off x="1676400" y="4191000"/>
          <a:ext cx="547948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CS ChemDraw Drawing" r:id="rId5" imgW="3270388" imgH="1362409" progId="ChemDraw.Document.6.0">
                  <p:embed/>
                </p:oleObj>
              </mc:Choice>
              <mc:Fallback>
                <p:oleObj name="CS ChemDraw Drawing" r:id="rId5" imgW="3270388" imgH="136240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5479480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3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Partial reduction of aromatic </a:t>
            </a:r>
            <a:r>
              <a:rPr lang="en-IN" sz="2400" b="1" dirty="0" err="1">
                <a:solidFill>
                  <a:srgbClr val="C00000"/>
                </a:solidFill>
              </a:rPr>
              <a:t>dinitro</a:t>
            </a:r>
            <a:r>
              <a:rPr lang="en-IN" sz="2400" b="1" dirty="0">
                <a:solidFill>
                  <a:srgbClr val="C00000"/>
                </a:solidFill>
              </a:rPr>
              <a:t> compounds: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55225"/>
              </p:ext>
            </p:extLst>
          </p:nvPr>
        </p:nvGraphicFramePr>
        <p:xfrm>
          <a:off x="990600" y="1066800"/>
          <a:ext cx="661196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CS ChemDraw Drawing" r:id="rId3" imgW="3709419" imgH="1536246" progId="ChemDraw.Document.6.0">
                  <p:embed/>
                </p:oleObj>
              </mc:Choice>
              <mc:Fallback>
                <p:oleObj name="CS ChemDraw Drawing" r:id="rId3" imgW="3709419" imgH="153624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6611960" cy="274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1910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>
                <a:solidFill>
                  <a:srgbClr val="C00000"/>
                </a:solidFill>
              </a:rPr>
              <a:t>Nitroarenes</a:t>
            </a:r>
            <a:r>
              <a:rPr lang="en-IN" sz="2400" b="1" dirty="0">
                <a:solidFill>
                  <a:srgbClr val="C00000"/>
                </a:solidFill>
              </a:rPr>
              <a:t> facilitate aromatic </a:t>
            </a:r>
            <a:r>
              <a:rPr lang="en-IN" sz="2400" b="1" dirty="0" err="1">
                <a:solidFill>
                  <a:srgbClr val="C00000"/>
                </a:solidFill>
              </a:rPr>
              <a:t>nucleophilic</a:t>
            </a:r>
            <a:r>
              <a:rPr lang="en-IN" sz="2400" b="1" dirty="0">
                <a:solidFill>
                  <a:srgbClr val="C00000"/>
                </a:solidFill>
              </a:rPr>
              <a:t> substitution (ArS</a:t>
            </a:r>
            <a:r>
              <a:rPr lang="en-IN" sz="2400" b="1" baseline="-25000" dirty="0">
                <a:solidFill>
                  <a:srgbClr val="C00000"/>
                </a:solidFill>
              </a:rPr>
              <a:t>N</a:t>
            </a:r>
            <a:r>
              <a:rPr lang="en-IN" sz="2400" b="1" baseline="30000" dirty="0">
                <a:solidFill>
                  <a:srgbClr val="C00000"/>
                </a:solidFill>
              </a:rPr>
              <a:t>2</a:t>
            </a:r>
            <a:r>
              <a:rPr lang="en-IN" sz="2400" b="1" dirty="0">
                <a:solidFill>
                  <a:srgbClr val="C00000"/>
                </a:solidFill>
              </a:rPr>
              <a:t>):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967132"/>
              </p:ext>
            </p:extLst>
          </p:nvPr>
        </p:nvGraphicFramePr>
        <p:xfrm>
          <a:off x="838200" y="5029200"/>
          <a:ext cx="729982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CS ChemDraw Drawing" r:id="rId5" imgW="4764132" imgH="946279" progId="ChemDraw.Document.6.0">
                  <p:embed/>
                </p:oleObj>
              </mc:Choice>
              <mc:Fallback>
                <p:oleObj name="CS ChemDraw Drawing" r:id="rId5" imgW="4764132" imgH="946279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7299828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959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Cine substitution: </a:t>
            </a:r>
            <a:r>
              <a:rPr lang="en-IN" sz="2400" b="1" dirty="0">
                <a:solidFill>
                  <a:srgbClr val="0070C0"/>
                </a:solidFill>
              </a:rPr>
              <a:t>When an entering group occupies a position adjacent to the position of a leaving group, such substitution is called </a:t>
            </a:r>
            <a:r>
              <a:rPr lang="en-IN" sz="2400" b="1" dirty="0">
                <a:solidFill>
                  <a:srgbClr val="FF0000"/>
                </a:solidFill>
              </a:rPr>
              <a:t>cine substitution</a:t>
            </a:r>
            <a:r>
              <a:rPr lang="en-IN" sz="2400" b="1" dirty="0">
                <a:solidFill>
                  <a:srgbClr val="0070C0"/>
                </a:solidFill>
              </a:rPr>
              <a:t>. </a:t>
            </a:r>
            <a:r>
              <a:rPr lang="en-IN" sz="2400" b="1" dirty="0" smtClean="0">
                <a:solidFill>
                  <a:srgbClr val="0070C0"/>
                </a:solidFill>
              </a:rPr>
              <a:t>(Reaction through </a:t>
            </a:r>
            <a:r>
              <a:rPr lang="en-IN" sz="2400" b="1" dirty="0" err="1" smtClean="0">
                <a:solidFill>
                  <a:srgbClr val="0070C0"/>
                </a:solidFill>
              </a:rPr>
              <a:t>benzyne</a:t>
            </a:r>
            <a:r>
              <a:rPr lang="en-IN" sz="2400" b="1" dirty="0" smtClean="0">
                <a:solidFill>
                  <a:srgbClr val="0070C0"/>
                </a:solidFill>
              </a:rPr>
              <a:t>)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52008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70C0"/>
                </a:solidFill>
              </a:rPr>
              <a:t>When </a:t>
            </a:r>
            <a:r>
              <a:rPr lang="en-IN" sz="2400" b="1" i="1" dirty="0" smtClean="0">
                <a:solidFill>
                  <a:srgbClr val="0070C0"/>
                </a:solidFill>
              </a:rPr>
              <a:t>p</a:t>
            </a:r>
            <a:r>
              <a:rPr lang="en-IN" sz="2400" b="1" dirty="0" smtClean="0">
                <a:solidFill>
                  <a:srgbClr val="0070C0"/>
                </a:solidFill>
              </a:rPr>
              <a:t>-</a:t>
            </a:r>
            <a:r>
              <a:rPr lang="en-IN" sz="2400" b="1" dirty="0" err="1" smtClean="0">
                <a:solidFill>
                  <a:srgbClr val="0070C0"/>
                </a:solidFill>
              </a:rPr>
              <a:t>bromonitrobenzene</a:t>
            </a:r>
            <a:r>
              <a:rPr lang="en-IN" sz="2400" b="1" dirty="0" smtClean="0">
                <a:solidFill>
                  <a:srgbClr val="0070C0"/>
                </a:solidFill>
              </a:rPr>
              <a:t> </a:t>
            </a:r>
            <a:r>
              <a:rPr lang="en-IN" sz="2400" b="1" dirty="0">
                <a:solidFill>
                  <a:srgbClr val="0070C0"/>
                </a:solidFill>
              </a:rPr>
              <a:t>is heated with KCN at 150 </a:t>
            </a:r>
            <a:r>
              <a:rPr lang="en-IN" sz="2400" b="1" baseline="30000" dirty="0" err="1">
                <a:solidFill>
                  <a:srgbClr val="0070C0"/>
                </a:solidFill>
              </a:rPr>
              <a:t>o</a:t>
            </a:r>
            <a:r>
              <a:rPr lang="en-IN" sz="2400" b="1" dirty="0" err="1">
                <a:solidFill>
                  <a:srgbClr val="0070C0"/>
                </a:solidFill>
              </a:rPr>
              <a:t>C</a:t>
            </a:r>
            <a:r>
              <a:rPr lang="en-IN" sz="2400" b="1" dirty="0">
                <a:solidFill>
                  <a:srgbClr val="0070C0"/>
                </a:solidFill>
              </a:rPr>
              <a:t>, the nitro group is expelled and a </a:t>
            </a:r>
            <a:r>
              <a:rPr lang="en-IN" sz="2400" b="1" dirty="0" err="1">
                <a:solidFill>
                  <a:srgbClr val="0070C0"/>
                </a:solidFill>
              </a:rPr>
              <a:t>cyano</a:t>
            </a:r>
            <a:r>
              <a:rPr lang="en-IN" sz="2400" b="1" dirty="0">
                <a:solidFill>
                  <a:srgbClr val="0070C0"/>
                </a:solidFill>
              </a:rPr>
              <a:t> group enters at a position </a:t>
            </a:r>
            <a:r>
              <a:rPr lang="en-IN" sz="2400" b="1" i="1" dirty="0" err="1">
                <a:solidFill>
                  <a:srgbClr val="0070C0"/>
                </a:solidFill>
              </a:rPr>
              <a:t>ortho</a:t>
            </a:r>
            <a:r>
              <a:rPr lang="en-IN" sz="2400" b="1" dirty="0">
                <a:solidFill>
                  <a:srgbClr val="0070C0"/>
                </a:solidFill>
              </a:rPr>
              <a:t> to the departing nitro group. This reaction is known as </a:t>
            </a:r>
            <a:r>
              <a:rPr lang="en-IN" sz="2400" b="1" dirty="0">
                <a:solidFill>
                  <a:srgbClr val="C00000"/>
                </a:solidFill>
              </a:rPr>
              <a:t>von Richter reaction </a:t>
            </a:r>
            <a:r>
              <a:rPr lang="en-IN" sz="2400" b="1" dirty="0">
                <a:solidFill>
                  <a:srgbClr val="0070C0"/>
                </a:solidFill>
              </a:rPr>
              <a:t>(1871). Use of aqueous ethanol as solvent gives the corresponding carboxylic acid.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77698"/>
              </p:ext>
            </p:extLst>
          </p:nvPr>
        </p:nvGraphicFramePr>
        <p:xfrm>
          <a:off x="927463" y="4572000"/>
          <a:ext cx="728907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S ChemDraw Drawing" r:id="rId3" imgW="3540329" imgH="777409" progId="ChemDraw.Document.6.0">
                  <p:embed/>
                </p:oleObj>
              </mc:Choice>
              <mc:Fallback>
                <p:oleObj name="CS ChemDraw Drawing" r:id="rId3" imgW="3540329" imgH="77740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463" y="4572000"/>
                        <a:ext cx="7289074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69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Mechanism of the </a:t>
            </a:r>
            <a:r>
              <a:rPr lang="en-IN" sz="2400" b="1" dirty="0" smtClean="0">
                <a:solidFill>
                  <a:srgbClr val="C00000"/>
                </a:solidFill>
              </a:rPr>
              <a:t>reaction:</a:t>
            </a:r>
          </a:p>
          <a:p>
            <a:r>
              <a:rPr lang="en-IN" sz="2400" b="1" dirty="0" smtClean="0">
                <a:solidFill>
                  <a:srgbClr val="002060"/>
                </a:solidFill>
              </a:rPr>
              <a:t>First </a:t>
            </a:r>
            <a:r>
              <a:rPr lang="en-IN" sz="2400" b="1" dirty="0">
                <a:solidFill>
                  <a:srgbClr val="002060"/>
                </a:solidFill>
              </a:rPr>
              <a:t>proposed by </a:t>
            </a:r>
            <a:r>
              <a:rPr lang="en-IN" sz="2400" b="1" dirty="0" err="1">
                <a:solidFill>
                  <a:srgbClr val="002060"/>
                </a:solidFill>
              </a:rPr>
              <a:t>Rosenblum</a:t>
            </a:r>
            <a:r>
              <a:rPr lang="en-IN" sz="2400" b="1" dirty="0">
                <a:solidFill>
                  <a:srgbClr val="002060"/>
                </a:solidFill>
              </a:rPr>
              <a:t> (1960)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533329"/>
              </p:ext>
            </p:extLst>
          </p:nvPr>
        </p:nvGraphicFramePr>
        <p:xfrm>
          <a:off x="254652" y="1143000"/>
          <a:ext cx="866074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S ChemDraw Drawing" r:id="rId3" imgW="6205617" imgH="1144518" progId="ChemDraw.Document.6.0">
                  <p:embed/>
                </p:oleObj>
              </mc:Choice>
              <mc:Fallback>
                <p:oleObj name="CS ChemDraw Drawing" r:id="rId3" imgW="6205617" imgH="11445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52" y="1143000"/>
                        <a:ext cx="8660748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743200"/>
            <a:ext cx="2337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A </a:t>
            </a:r>
            <a:r>
              <a:rPr lang="en-IN" sz="2400" b="1" dirty="0">
                <a:solidFill>
                  <a:srgbClr val="C00000"/>
                </a:solidFill>
              </a:rPr>
              <a:t>few </a:t>
            </a:r>
            <a:r>
              <a:rPr lang="en-IN" sz="2400" b="1" dirty="0" smtClean="0">
                <a:solidFill>
                  <a:srgbClr val="C00000"/>
                </a:solidFill>
              </a:rPr>
              <a:t>evidences: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200400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70C0"/>
                </a:solidFill>
              </a:rPr>
              <a:t>Decomposition of </a:t>
            </a:r>
            <a:r>
              <a:rPr lang="en-IN" sz="2000" b="1" dirty="0"/>
              <a:t>F </a:t>
            </a:r>
            <a:r>
              <a:rPr lang="en-IN" sz="2000" b="1" dirty="0">
                <a:solidFill>
                  <a:srgbClr val="0070C0"/>
                </a:solidFill>
              </a:rPr>
              <a:t>to</a:t>
            </a:r>
            <a:r>
              <a:rPr lang="en-IN" sz="2000" b="1" dirty="0"/>
              <a:t> G </a:t>
            </a:r>
            <a:r>
              <a:rPr lang="en-IN" sz="2000" b="1" dirty="0">
                <a:solidFill>
                  <a:srgbClr val="0070C0"/>
                </a:solidFill>
              </a:rPr>
              <a:t>was supported by </a:t>
            </a:r>
            <a:r>
              <a:rPr lang="en-IN" sz="2000" b="1" dirty="0" err="1">
                <a:solidFill>
                  <a:srgbClr val="0070C0"/>
                </a:solidFill>
              </a:rPr>
              <a:t>Ulman</a:t>
            </a:r>
            <a:r>
              <a:rPr lang="en-IN" sz="2000" b="1" dirty="0">
                <a:solidFill>
                  <a:srgbClr val="0070C0"/>
                </a:solidFill>
              </a:rPr>
              <a:t> and </a:t>
            </a:r>
            <a:r>
              <a:rPr lang="en-IN" sz="2000" b="1" dirty="0" err="1">
                <a:solidFill>
                  <a:srgbClr val="0070C0"/>
                </a:solidFill>
              </a:rPr>
              <a:t>Bartkey</a:t>
            </a:r>
            <a:r>
              <a:rPr lang="en-IN" sz="2000" b="1" dirty="0">
                <a:solidFill>
                  <a:srgbClr val="0070C0"/>
                </a:solidFill>
              </a:rPr>
              <a:t> in 1962.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473934"/>
              </p:ext>
            </p:extLst>
          </p:nvPr>
        </p:nvGraphicFramePr>
        <p:xfrm>
          <a:off x="839788" y="3595688"/>
          <a:ext cx="698976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CS ChemDraw Drawing" r:id="rId5" imgW="4258155" imgH="784967" progId="ChemDraw.Document.6.0">
                  <p:embed/>
                </p:oleObj>
              </mc:Choice>
              <mc:Fallback>
                <p:oleObj name="CS ChemDraw Drawing" r:id="rId5" imgW="4258155" imgH="784967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595688"/>
                        <a:ext cx="6989762" cy="129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55978" y="4876800"/>
            <a:ext cx="8178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Formation </a:t>
            </a:r>
            <a:r>
              <a:rPr lang="en-IN" b="1" dirty="0">
                <a:solidFill>
                  <a:srgbClr val="0070C0"/>
                </a:solidFill>
              </a:rPr>
              <a:t>of </a:t>
            </a:r>
            <a:r>
              <a:rPr lang="en-IN" b="1" dirty="0" smtClean="0"/>
              <a:t>E </a:t>
            </a:r>
            <a:r>
              <a:rPr lang="en-IN" b="1" dirty="0">
                <a:solidFill>
                  <a:srgbClr val="0070C0"/>
                </a:solidFill>
              </a:rPr>
              <a:t>to</a:t>
            </a:r>
            <a:r>
              <a:rPr lang="en-IN" b="1" dirty="0"/>
              <a:t> G </a:t>
            </a:r>
            <a:r>
              <a:rPr lang="en-IN" b="1" dirty="0">
                <a:solidFill>
                  <a:srgbClr val="0070C0"/>
                </a:solidFill>
              </a:rPr>
              <a:t>was supported by </a:t>
            </a:r>
            <a:r>
              <a:rPr lang="en-IN" b="1" dirty="0" err="1">
                <a:solidFill>
                  <a:srgbClr val="0070C0"/>
                </a:solidFill>
              </a:rPr>
              <a:t>Ibne</a:t>
            </a:r>
            <a:r>
              <a:rPr lang="en-IN" b="1" dirty="0">
                <a:solidFill>
                  <a:srgbClr val="0070C0"/>
                </a:solidFill>
              </a:rPr>
              <a:t>-Rasa and </a:t>
            </a:r>
            <a:r>
              <a:rPr lang="en-IN" b="1" dirty="0" err="1">
                <a:solidFill>
                  <a:srgbClr val="0070C0"/>
                </a:solidFill>
              </a:rPr>
              <a:t>Konbek</a:t>
            </a:r>
            <a:r>
              <a:rPr lang="en-IN" b="1" dirty="0">
                <a:solidFill>
                  <a:srgbClr val="0070C0"/>
                </a:solidFill>
              </a:rPr>
              <a:t>, 1963</a:t>
            </a:r>
            <a:r>
              <a:rPr lang="en-IN" b="1" dirty="0" smtClean="0">
                <a:solidFill>
                  <a:srgbClr val="0070C0"/>
                </a:solidFill>
              </a:rPr>
              <a:t>.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794611"/>
              </p:ext>
            </p:extLst>
          </p:nvPr>
        </p:nvGraphicFramePr>
        <p:xfrm>
          <a:off x="1143000" y="5169932"/>
          <a:ext cx="6852358" cy="1611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CS ChemDraw Drawing" r:id="rId7" imgW="4247574" imgH="998322" progId="ChemDraw.Document.6.0">
                  <p:embed/>
                </p:oleObj>
              </mc:Choice>
              <mc:Fallback>
                <p:oleObj name="CS ChemDraw Drawing" r:id="rId7" imgW="4247574" imgH="998322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69932"/>
                        <a:ext cx="6852358" cy="1611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46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FF0000"/>
                </a:solidFill>
              </a:rPr>
              <a:t>Tele-substitution</a:t>
            </a:r>
            <a:r>
              <a:rPr lang="en-IN" sz="2400" dirty="0">
                <a:solidFill>
                  <a:srgbClr val="0070C0"/>
                </a:solidFill>
              </a:rPr>
              <a:t> </a:t>
            </a:r>
            <a:r>
              <a:rPr lang="en-IN" sz="2400" b="1" dirty="0">
                <a:solidFill>
                  <a:srgbClr val="0070C0"/>
                </a:solidFill>
              </a:rPr>
              <a:t>occurs when the entering group takes a position more than one atom away from the atom to which the leaving group was attached.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53450"/>
              </p:ext>
            </p:extLst>
          </p:nvPr>
        </p:nvGraphicFramePr>
        <p:xfrm>
          <a:off x="476854" y="1828800"/>
          <a:ext cx="837716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CS ChemDraw Drawing" r:id="rId3" imgW="5160190" imgH="1499535" progId="ChemDraw.Document.6.0">
                  <p:embed/>
                </p:oleObj>
              </mc:Choice>
              <mc:Fallback>
                <p:oleObj name="CS ChemDraw Drawing" r:id="rId3" imgW="5160190" imgH="149953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54" y="1828800"/>
                        <a:ext cx="8377167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55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FF0000"/>
                </a:solidFill>
              </a:rPr>
              <a:t>Vicarious </a:t>
            </a:r>
            <a:r>
              <a:rPr lang="en-IN" sz="2400" b="1" dirty="0" err="1">
                <a:solidFill>
                  <a:srgbClr val="FF0000"/>
                </a:solidFill>
              </a:rPr>
              <a:t>nucleophilic</a:t>
            </a:r>
            <a:r>
              <a:rPr lang="en-IN" sz="2400" b="1" dirty="0">
                <a:solidFill>
                  <a:srgbClr val="FF0000"/>
                </a:solidFill>
              </a:rPr>
              <a:t> substitution:  </a:t>
            </a:r>
            <a:r>
              <a:rPr lang="en-IN" sz="2400" b="1" dirty="0">
                <a:solidFill>
                  <a:srgbClr val="0070C0"/>
                </a:solidFill>
              </a:rPr>
              <a:t>Vicarious means serving instead of someone or something else. A nucleophile is actually participating but at the end of reaction it experiences as an electrophilic substitution has taken place.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768173"/>
              </p:ext>
            </p:extLst>
          </p:nvPr>
        </p:nvGraphicFramePr>
        <p:xfrm>
          <a:off x="671481" y="2255460"/>
          <a:ext cx="7862919" cy="338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CS ChemDraw Drawing" r:id="rId3" imgW="3826682" imgH="1645947" progId="ChemDraw.Document.6.0">
                  <p:embed/>
                </p:oleObj>
              </mc:Choice>
              <mc:Fallback>
                <p:oleObj name="CS ChemDraw Drawing" r:id="rId3" imgW="3826682" imgH="164594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81" y="2255460"/>
                        <a:ext cx="7862919" cy="3383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Distinction between alkyl nitrite (RONO) and </a:t>
            </a:r>
            <a:r>
              <a:rPr lang="en-IN" sz="2000" b="1" dirty="0" err="1">
                <a:solidFill>
                  <a:srgbClr val="FF0000"/>
                </a:solidFill>
              </a:rPr>
              <a:t>nitroalkane</a:t>
            </a:r>
            <a:r>
              <a:rPr lang="en-IN" sz="2000" b="1" dirty="0">
                <a:solidFill>
                  <a:srgbClr val="FF0000"/>
                </a:solidFill>
              </a:rPr>
              <a:t> (RCH</a:t>
            </a:r>
            <a:r>
              <a:rPr lang="en-IN" sz="2000" b="1" baseline="-25000" dirty="0">
                <a:solidFill>
                  <a:srgbClr val="FF0000"/>
                </a:solidFill>
              </a:rPr>
              <a:t>2</a:t>
            </a:r>
            <a:r>
              <a:rPr lang="en-IN" sz="2000" b="1" dirty="0">
                <a:solidFill>
                  <a:srgbClr val="FF0000"/>
                </a:solidFill>
              </a:rPr>
              <a:t>NO</a:t>
            </a:r>
            <a:r>
              <a:rPr lang="en-IN" sz="2000" b="1" baseline="-25000" dirty="0">
                <a:solidFill>
                  <a:srgbClr val="FF0000"/>
                </a:solidFill>
              </a:rPr>
              <a:t>2</a:t>
            </a:r>
            <a:r>
              <a:rPr lang="en-IN" sz="2000" b="1" dirty="0">
                <a:solidFill>
                  <a:srgbClr val="FF0000"/>
                </a:solidFill>
              </a:rPr>
              <a:t>):</a:t>
            </a:r>
            <a:endParaRPr lang="en-IN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54545"/>
              </p:ext>
            </p:extLst>
          </p:nvPr>
        </p:nvGraphicFramePr>
        <p:xfrm>
          <a:off x="609600" y="1524000"/>
          <a:ext cx="82296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1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Type of reaction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R-O-N=O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Alkyl nitrite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RCH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r>
                        <a:rPr lang="en-IN" sz="2400">
                          <a:effectLst/>
                        </a:rPr>
                        <a:t>NO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endParaRPr lang="en-IN" sz="2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Nitroalkane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Reduction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LAH or Cat/H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 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ROH +NH</a:t>
                      </a:r>
                      <a:r>
                        <a:rPr lang="en-IN" sz="2400" baseline="-25000" dirty="0">
                          <a:effectLst/>
                        </a:rPr>
                        <a:t>3</a:t>
                      </a:r>
                      <a:r>
                        <a:rPr lang="en-IN" sz="2400" dirty="0">
                          <a:effectLst/>
                        </a:rPr>
                        <a:t>+H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O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RCH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r>
                        <a:rPr lang="en-IN" sz="2400">
                          <a:effectLst/>
                        </a:rPr>
                        <a:t>NH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Treatment with base(NaOH)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ROH + NaNO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Treatment with acid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ROH+ HNO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RCO</a:t>
                      </a:r>
                      <a:r>
                        <a:rPr lang="en-IN" sz="2400" baseline="-25000" dirty="0">
                          <a:effectLst/>
                        </a:rPr>
                        <a:t>2</a:t>
                      </a:r>
                      <a:r>
                        <a:rPr lang="en-IN" sz="2400" dirty="0">
                          <a:effectLst/>
                        </a:rPr>
                        <a:t>H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Treatment with HNO</a:t>
                      </a:r>
                      <a:r>
                        <a:rPr lang="en-IN" sz="2400" baseline="-25000">
                          <a:effectLst/>
                        </a:rPr>
                        <a:t>2</a:t>
                      </a:r>
                      <a:endParaRPr lang="en-IN" sz="240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No reaction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 </a:t>
                      </a:r>
                      <a:endParaRPr lang="en-IN" sz="2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2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dirty="0" err="1" smtClean="0">
                          <a:effectLst/>
                        </a:rPr>
                        <a:t>Nitrolic</a:t>
                      </a:r>
                      <a:r>
                        <a:rPr lang="en-IN" sz="2400" dirty="0" smtClean="0">
                          <a:effectLst/>
                        </a:rPr>
                        <a:t> </a:t>
                      </a:r>
                      <a:r>
                        <a:rPr lang="en-IN" sz="2400" dirty="0">
                          <a:effectLst/>
                        </a:rPr>
                        <a:t>acid</a:t>
                      </a:r>
                      <a:endParaRPr lang="en-IN" sz="2400" dirty="0">
                        <a:effectLst/>
                        <a:latin typeface="Times New Roman"/>
                        <a:ea typeface="Batang"/>
                        <a:cs typeface="Vrind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93298"/>
              </p:ext>
            </p:extLst>
          </p:nvPr>
        </p:nvGraphicFramePr>
        <p:xfrm>
          <a:off x="6477000" y="3505200"/>
          <a:ext cx="211281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CS ChemDraw Drawing" r:id="rId3" imgW="966388" imgH="416130" progId="ChemDraw.Document.6.0">
                  <p:embed/>
                </p:oleObj>
              </mc:Choice>
              <mc:Fallback>
                <p:oleObj name="CS ChemDraw Drawing" r:id="rId3" imgW="966388" imgH="41613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05200"/>
                        <a:ext cx="2112818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765728"/>
              </p:ext>
            </p:extLst>
          </p:nvPr>
        </p:nvGraphicFramePr>
        <p:xfrm>
          <a:off x="6400800" y="5029200"/>
          <a:ext cx="137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CS ChemDraw Drawing" r:id="rId5" imgW="682842" imgH="454136" progId="ChemDraw.Document.6.0">
                  <p:embed/>
                </p:oleObj>
              </mc:Choice>
              <mc:Fallback>
                <p:oleObj name="CS ChemDraw Drawing" r:id="rId5" imgW="682842" imgH="45413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029200"/>
                        <a:ext cx="13716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8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09800"/>
            <a:ext cx="838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/>
              <a:t>Nitro compounds (aliphatic and aromatic):</a:t>
            </a:r>
            <a:r>
              <a:rPr lang="en-US" sz="2400" b="1" dirty="0"/>
              <a:t> preparation and reaction (with mechanism): reduction under different conditions; </a:t>
            </a:r>
            <a:r>
              <a:rPr lang="en-US" sz="2400" b="1" dirty="0" err="1"/>
              <a:t>Nef</a:t>
            </a:r>
            <a:r>
              <a:rPr lang="en-US" sz="2400" b="1" dirty="0"/>
              <a:t> carbonyl synthesis, Henry reaction and conjugate addition of </a:t>
            </a:r>
            <a:r>
              <a:rPr lang="en-US" sz="2400" b="1" dirty="0" err="1"/>
              <a:t>nitroalkane</a:t>
            </a:r>
            <a:r>
              <a:rPr lang="en-US" sz="2400" b="1" dirty="0"/>
              <a:t> anion, distinction between alkyl nitrite and </a:t>
            </a:r>
            <a:r>
              <a:rPr lang="en-US" sz="2400" b="1" dirty="0" err="1"/>
              <a:t>nitroalkanes</a:t>
            </a:r>
            <a:r>
              <a:rPr lang="en-US" sz="2400" b="1" dirty="0"/>
              <a:t>. </a:t>
            </a:r>
            <a:endParaRPr lang="en-IN" sz="2400" b="1" dirty="0"/>
          </a:p>
          <a:p>
            <a:r>
              <a:rPr lang="en-IN" i="1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2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3969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err="1" smtClean="0">
                <a:solidFill>
                  <a:srgbClr val="C00000"/>
                </a:solidFill>
              </a:rPr>
              <a:t>Nitroalkanes</a:t>
            </a:r>
            <a:r>
              <a:rPr lang="en-IN" sz="2400" b="1" dirty="0" smtClean="0">
                <a:solidFill>
                  <a:srgbClr val="C00000"/>
                </a:solidFill>
              </a:rPr>
              <a:t> and alkyl nitrite: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862733"/>
              </p:ext>
            </p:extLst>
          </p:nvPr>
        </p:nvGraphicFramePr>
        <p:xfrm>
          <a:off x="1661404" y="1219200"/>
          <a:ext cx="5196596" cy="164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S ChemDraw Drawing" r:id="rId3" imgW="3474679" imgH="1097226" progId="ChemDraw.Document.6.0">
                  <p:embed/>
                </p:oleObj>
              </mc:Choice>
              <mc:Fallback>
                <p:oleObj name="CS ChemDraw Drawing" r:id="rId3" imgW="3474679" imgH="109722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404" y="1219200"/>
                        <a:ext cx="5196596" cy="1640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3124200"/>
            <a:ext cx="5839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Preparation of alkyl nitrite and </a:t>
            </a:r>
            <a:r>
              <a:rPr lang="en-IN" sz="2400" b="1" dirty="0" err="1">
                <a:solidFill>
                  <a:srgbClr val="C00000"/>
                </a:solidFill>
              </a:rPr>
              <a:t>nitroalkanes</a:t>
            </a:r>
            <a:r>
              <a:rPr lang="en-IN" sz="2400" b="1" dirty="0">
                <a:solidFill>
                  <a:srgbClr val="C00000"/>
                </a:solidFill>
              </a:rPr>
              <a:t>: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038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70C0"/>
                </a:solidFill>
              </a:rPr>
              <a:t>1. Reaction </a:t>
            </a:r>
            <a:r>
              <a:rPr lang="en-IN" sz="2400" b="1" dirty="0">
                <a:solidFill>
                  <a:srgbClr val="0070C0"/>
                </a:solidFill>
              </a:rPr>
              <a:t>of alkyl halide with metal nitrite gives mixture of alkyl nitrite and </a:t>
            </a:r>
            <a:r>
              <a:rPr lang="en-IN" sz="2400" b="1" dirty="0" err="1" smtClean="0">
                <a:solidFill>
                  <a:srgbClr val="0070C0"/>
                </a:solidFill>
              </a:rPr>
              <a:t>nitroalkanes</a:t>
            </a:r>
            <a:r>
              <a:rPr lang="en-IN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2. </a:t>
            </a:r>
            <a:r>
              <a:rPr lang="en-IN" sz="2400" b="1" dirty="0">
                <a:solidFill>
                  <a:srgbClr val="0070C0"/>
                </a:solidFill>
              </a:rPr>
              <a:t>B</a:t>
            </a:r>
            <a:r>
              <a:rPr lang="en-IN" sz="2400" b="1" dirty="0" smtClean="0">
                <a:solidFill>
                  <a:srgbClr val="0070C0"/>
                </a:solidFill>
              </a:rPr>
              <a:t>y </a:t>
            </a:r>
            <a:r>
              <a:rPr lang="en-IN" sz="2400" b="1" dirty="0">
                <a:solidFill>
                  <a:srgbClr val="0070C0"/>
                </a:solidFill>
              </a:rPr>
              <a:t>the reaction of alcohol and nitrous acid in the presence of mineral acid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8014" y="5809749"/>
            <a:ext cx="3551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ROH + HNO</a:t>
            </a:r>
            <a:r>
              <a:rPr lang="en-IN" sz="2400" b="1" baseline="-25000" dirty="0">
                <a:solidFill>
                  <a:srgbClr val="C00000"/>
                </a:solidFill>
              </a:rPr>
              <a:t>2</a:t>
            </a:r>
            <a:r>
              <a:rPr lang="en-IN" sz="2400" b="1" dirty="0">
                <a:solidFill>
                  <a:srgbClr val="C00000"/>
                </a:solidFill>
              </a:rPr>
              <a:t> + H</a:t>
            </a:r>
            <a:r>
              <a:rPr lang="en-IN" sz="2400" b="1" baseline="30000" dirty="0">
                <a:solidFill>
                  <a:srgbClr val="C00000"/>
                </a:solidFill>
              </a:rPr>
              <a:t>+</a:t>
            </a:r>
            <a:r>
              <a:rPr lang="en-IN" sz="2400" b="1" dirty="0">
                <a:solidFill>
                  <a:srgbClr val="C00000"/>
                </a:solidFill>
              </a:rPr>
              <a:t> → RONO</a:t>
            </a:r>
          </a:p>
        </p:txBody>
      </p:sp>
    </p:spTree>
    <p:extLst>
      <p:ext uri="{BB962C8B-B14F-4D97-AF65-F5344CB8AC3E}">
        <p14:creationId xmlns:p14="http://schemas.microsoft.com/office/powerpoint/2010/main" val="38696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>
                <a:solidFill>
                  <a:srgbClr val="FF0000"/>
                </a:solidFill>
              </a:rPr>
              <a:t>Metal ion</a:t>
            </a:r>
            <a:r>
              <a:rPr lang="en-IN" sz="2000" b="1" dirty="0">
                <a:solidFill>
                  <a:srgbClr val="0070C0"/>
                </a:solidFill>
              </a:rPr>
              <a:t>: Use of silver nitrite (AgNO</a:t>
            </a:r>
            <a:r>
              <a:rPr lang="en-IN" sz="2000" b="1" baseline="-25000" dirty="0">
                <a:solidFill>
                  <a:srgbClr val="0070C0"/>
                </a:solidFill>
              </a:rPr>
              <a:t>2</a:t>
            </a:r>
            <a:r>
              <a:rPr lang="en-IN" sz="2000" b="1" dirty="0">
                <a:solidFill>
                  <a:srgbClr val="0070C0"/>
                </a:solidFill>
              </a:rPr>
              <a:t>) (silver ion) prefers the formation of alkyl nitrite whereas use of sodium nitrite (NaNO</a:t>
            </a:r>
            <a:r>
              <a:rPr lang="en-IN" sz="2000" b="1" baseline="-25000" dirty="0">
                <a:solidFill>
                  <a:srgbClr val="0070C0"/>
                </a:solidFill>
              </a:rPr>
              <a:t>2</a:t>
            </a:r>
            <a:r>
              <a:rPr lang="en-IN" sz="2000" b="1" dirty="0">
                <a:solidFill>
                  <a:srgbClr val="0070C0"/>
                </a:solidFill>
              </a:rPr>
              <a:t>) (sodium ion) gives </a:t>
            </a:r>
            <a:r>
              <a:rPr lang="en-IN" sz="2000" b="1" dirty="0" err="1">
                <a:solidFill>
                  <a:srgbClr val="0070C0"/>
                </a:solidFill>
              </a:rPr>
              <a:t>nitroalkane</a:t>
            </a:r>
            <a:r>
              <a:rPr lang="en-IN" sz="2000" b="1" dirty="0">
                <a:solidFill>
                  <a:srgbClr val="0070C0"/>
                </a:solidFill>
              </a:rPr>
              <a:t> as the major product.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The selectivity of the products depends on the natures of metal ion, alkyl halide and solvent.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26473" y="2514600"/>
            <a:ext cx="8084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>
                <a:solidFill>
                  <a:srgbClr val="FF0000"/>
                </a:solidFill>
              </a:rPr>
              <a:t>Alkyl halides: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 </a:t>
            </a:r>
            <a:r>
              <a:rPr lang="en-IN" sz="2000" b="1" dirty="0">
                <a:solidFill>
                  <a:srgbClr val="00B0F0"/>
                </a:solidFill>
              </a:rPr>
              <a:t>Commonly alkyl bromides and iodides give better yield of </a:t>
            </a:r>
            <a:r>
              <a:rPr lang="en-IN" sz="2000" b="1" dirty="0" err="1" smtClean="0">
                <a:solidFill>
                  <a:srgbClr val="00B0F0"/>
                </a:solidFill>
              </a:rPr>
              <a:t>nitroalkanes</a:t>
            </a:r>
            <a:r>
              <a:rPr lang="en-IN" sz="2000" b="1" dirty="0" smtClean="0">
                <a:solidFill>
                  <a:srgbClr val="00B0F0"/>
                </a:solidFill>
              </a:rPr>
              <a:t> than </a:t>
            </a:r>
            <a:r>
              <a:rPr lang="en-IN" sz="2000" b="1" dirty="0">
                <a:solidFill>
                  <a:srgbClr val="00B0F0"/>
                </a:solidFill>
              </a:rPr>
              <a:t>corresponding </a:t>
            </a:r>
            <a:r>
              <a:rPr lang="en-IN" sz="2000" b="1" dirty="0" smtClean="0">
                <a:solidFill>
                  <a:srgbClr val="00B0F0"/>
                </a:solidFill>
              </a:rPr>
              <a:t>chlorides. Reaction </a:t>
            </a:r>
            <a:r>
              <a:rPr lang="en-IN" sz="2000" b="1" dirty="0">
                <a:solidFill>
                  <a:srgbClr val="00B0F0"/>
                </a:solidFill>
              </a:rPr>
              <a:t>with AgNO</a:t>
            </a:r>
            <a:r>
              <a:rPr lang="en-IN" sz="2000" b="1" baseline="-25000" dirty="0">
                <a:solidFill>
                  <a:srgbClr val="00B0F0"/>
                </a:solidFill>
              </a:rPr>
              <a:t>2</a:t>
            </a:r>
            <a:r>
              <a:rPr lang="en-IN" sz="2000" b="1" dirty="0">
                <a:solidFill>
                  <a:srgbClr val="00B0F0"/>
                </a:solidFill>
              </a:rPr>
              <a:t> which follow the S</a:t>
            </a:r>
            <a:r>
              <a:rPr lang="en-IN" sz="2000" b="1" baseline="-25000" dirty="0">
                <a:solidFill>
                  <a:srgbClr val="00B0F0"/>
                </a:solidFill>
              </a:rPr>
              <a:t>N</a:t>
            </a:r>
            <a:r>
              <a:rPr lang="en-IN" sz="2000" b="1" baseline="30000" dirty="0">
                <a:solidFill>
                  <a:srgbClr val="00B0F0"/>
                </a:solidFill>
              </a:rPr>
              <a:t>1</a:t>
            </a:r>
            <a:r>
              <a:rPr lang="en-IN" sz="2000" b="1" dirty="0">
                <a:solidFill>
                  <a:srgbClr val="00B0F0"/>
                </a:solidFill>
              </a:rPr>
              <a:t> reaction pathway prefers the formation of </a:t>
            </a:r>
            <a:r>
              <a:rPr lang="en-IN" sz="2000" b="1" dirty="0" smtClean="0">
                <a:solidFill>
                  <a:srgbClr val="00B0F0"/>
                </a:solidFill>
              </a:rPr>
              <a:t>alkyl </a:t>
            </a:r>
            <a:r>
              <a:rPr lang="en-IN" sz="2000" b="1" dirty="0">
                <a:solidFill>
                  <a:srgbClr val="00B0F0"/>
                </a:solidFill>
              </a:rPr>
              <a:t>nitrite when tertiary alkyl halides are used; whereas reactions of NaNO</a:t>
            </a:r>
            <a:r>
              <a:rPr lang="en-IN" sz="2000" b="1" baseline="-25000" dirty="0">
                <a:solidFill>
                  <a:srgbClr val="00B0F0"/>
                </a:solidFill>
              </a:rPr>
              <a:t>2</a:t>
            </a:r>
            <a:r>
              <a:rPr lang="en-IN" sz="2000" b="1" dirty="0">
                <a:solidFill>
                  <a:srgbClr val="00B0F0"/>
                </a:solidFill>
              </a:rPr>
              <a:t> with </a:t>
            </a:r>
            <a:r>
              <a:rPr lang="en-IN" sz="2000" b="1" dirty="0" smtClean="0">
                <a:solidFill>
                  <a:srgbClr val="00B0F0"/>
                </a:solidFill>
              </a:rPr>
              <a:t>primary </a:t>
            </a:r>
            <a:r>
              <a:rPr lang="en-IN" sz="2000" b="1" dirty="0">
                <a:solidFill>
                  <a:srgbClr val="00B0F0"/>
                </a:solidFill>
              </a:rPr>
              <a:t>or secondary alkyl bromides or iodides prefer the formation of </a:t>
            </a:r>
            <a:r>
              <a:rPr lang="en-IN" sz="2000" b="1" dirty="0" err="1">
                <a:solidFill>
                  <a:srgbClr val="00B0F0"/>
                </a:solidFill>
              </a:rPr>
              <a:t>nitroalkanes</a:t>
            </a:r>
            <a:r>
              <a:rPr lang="en-IN" sz="2000" b="1" dirty="0">
                <a:solidFill>
                  <a:srgbClr val="00B0F0"/>
                </a:solidFill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</a:rPr>
              <a:t>which </a:t>
            </a:r>
            <a:r>
              <a:rPr lang="en-IN" sz="2000" b="1" dirty="0">
                <a:solidFill>
                  <a:srgbClr val="00B0F0"/>
                </a:solidFill>
              </a:rPr>
              <a:t>follow S</a:t>
            </a:r>
            <a:r>
              <a:rPr lang="en-IN" sz="2000" b="1" baseline="-25000" dirty="0">
                <a:solidFill>
                  <a:srgbClr val="00B0F0"/>
                </a:solidFill>
              </a:rPr>
              <a:t>N</a:t>
            </a:r>
            <a:r>
              <a:rPr lang="en-IN" sz="2000" b="1" baseline="30000" dirty="0">
                <a:solidFill>
                  <a:srgbClr val="00B0F0"/>
                </a:solidFill>
              </a:rPr>
              <a:t>2</a:t>
            </a:r>
            <a:r>
              <a:rPr lang="en-IN" sz="2000" b="1" dirty="0">
                <a:solidFill>
                  <a:srgbClr val="00B0F0"/>
                </a:solidFill>
              </a:rPr>
              <a:t> reaction pathway.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6473" y="4854714"/>
            <a:ext cx="7904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000" b="1" dirty="0">
                <a:solidFill>
                  <a:srgbClr val="FF0000"/>
                </a:solidFill>
              </a:rPr>
              <a:t>Solvent:</a:t>
            </a:r>
            <a:r>
              <a:rPr lang="en-IN" sz="2000" dirty="0"/>
              <a:t> </a:t>
            </a:r>
            <a:r>
              <a:rPr lang="en-IN" sz="2000" b="1" dirty="0">
                <a:solidFill>
                  <a:srgbClr val="0070C0"/>
                </a:solidFill>
              </a:rPr>
              <a:t>Use of DMF or DMSO, which is good solvent for S</a:t>
            </a:r>
            <a:r>
              <a:rPr lang="en-IN" sz="2000" b="1" baseline="-25000" dirty="0">
                <a:solidFill>
                  <a:srgbClr val="0070C0"/>
                </a:solidFill>
              </a:rPr>
              <a:t>N</a:t>
            </a:r>
            <a:r>
              <a:rPr lang="en-IN" sz="2000" b="1" baseline="30000" dirty="0">
                <a:solidFill>
                  <a:srgbClr val="0070C0"/>
                </a:solidFill>
              </a:rPr>
              <a:t>2</a:t>
            </a:r>
            <a:r>
              <a:rPr lang="en-IN" sz="2000" b="1" dirty="0">
                <a:solidFill>
                  <a:srgbClr val="0070C0"/>
                </a:solidFill>
              </a:rPr>
              <a:t> reaction, </a:t>
            </a:r>
            <a:r>
              <a:rPr lang="en-IN" sz="2000" b="1" dirty="0" err="1">
                <a:solidFill>
                  <a:srgbClr val="0070C0"/>
                </a:solidFill>
              </a:rPr>
              <a:t>fovours</a:t>
            </a:r>
            <a:r>
              <a:rPr lang="en-IN" sz="2000" b="1" dirty="0">
                <a:solidFill>
                  <a:srgbClr val="0070C0"/>
                </a:solidFill>
              </a:rPr>
              <a:t> the formation of  </a:t>
            </a:r>
            <a:r>
              <a:rPr lang="en-IN" sz="2000" b="1" dirty="0" err="1">
                <a:solidFill>
                  <a:srgbClr val="0070C0"/>
                </a:solidFill>
              </a:rPr>
              <a:t>nitroalkanes</a:t>
            </a:r>
            <a:r>
              <a:rPr lang="en-IN" sz="20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 smtClean="0">
                <a:solidFill>
                  <a:srgbClr val="0070C0"/>
                </a:solidFill>
              </a:rPr>
              <a:t>3. Boiling </a:t>
            </a:r>
            <a:r>
              <a:rPr lang="en-IN" sz="2000" b="1" dirty="0">
                <a:solidFill>
                  <a:srgbClr val="0070C0"/>
                </a:solidFill>
              </a:rPr>
              <a:t>an aqueous solution of sodium </a:t>
            </a:r>
            <a:r>
              <a:rPr lang="en-IN" sz="2000" b="1" dirty="0" err="1">
                <a:solidFill>
                  <a:srgbClr val="0070C0"/>
                </a:solidFill>
              </a:rPr>
              <a:t>chloroacetate</a:t>
            </a:r>
            <a:r>
              <a:rPr lang="en-IN" sz="2000" b="1" dirty="0">
                <a:solidFill>
                  <a:srgbClr val="0070C0"/>
                </a:solidFill>
              </a:rPr>
              <a:t> with NaNO</a:t>
            </a:r>
            <a:r>
              <a:rPr lang="en-IN" sz="2000" b="1" baseline="-25000" dirty="0">
                <a:solidFill>
                  <a:srgbClr val="0070C0"/>
                </a:solidFill>
              </a:rPr>
              <a:t>2</a:t>
            </a:r>
            <a:r>
              <a:rPr lang="en-IN" sz="2000" b="1" dirty="0">
                <a:solidFill>
                  <a:srgbClr val="0070C0"/>
                </a:solidFill>
              </a:rPr>
              <a:t> gives </a:t>
            </a:r>
            <a:r>
              <a:rPr lang="en-IN" sz="2000" b="1" dirty="0" err="1">
                <a:solidFill>
                  <a:srgbClr val="0070C0"/>
                </a:solidFill>
              </a:rPr>
              <a:t>nitromethane</a:t>
            </a:r>
            <a:r>
              <a:rPr lang="en-IN" sz="2000" b="1" dirty="0">
                <a:solidFill>
                  <a:srgbClr val="0070C0"/>
                </a:solidFill>
              </a:rPr>
              <a:t> via the formation of </a:t>
            </a:r>
            <a:r>
              <a:rPr lang="en-IN" sz="2000" b="1" dirty="0" err="1">
                <a:solidFill>
                  <a:srgbClr val="0070C0"/>
                </a:solidFill>
              </a:rPr>
              <a:t>nitroacetate</a:t>
            </a:r>
            <a:r>
              <a:rPr lang="en-IN" sz="2000" b="1" dirty="0">
                <a:solidFill>
                  <a:srgbClr val="0070C0"/>
                </a:solidFill>
              </a:rPr>
              <a:t> which </a:t>
            </a:r>
            <a:r>
              <a:rPr lang="en-IN" sz="2000" b="1" dirty="0" err="1">
                <a:solidFill>
                  <a:srgbClr val="0070C0"/>
                </a:solidFill>
              </a:rPr>
              <a:t>decarboxylate</a:t>
            </a:r>
            <a:r>
              <a:rPr lang="en-IN" sz="2000" b="1" dirty="0">
                <a:solidFill>
                  <a:srgbClr val="0070C0"/>
                </a:solidFill>
              </a:rPr>
              <a:t> readily and forms </a:t>
            </a:r>
            <a:r>
              <a:rPr lang="en-IN" sz="2000" b="1" dirty="0" err="1">
                <a:solidFill>
                  <a:srgbClr val="0070C0"/>
                </a:solidFill>
              </a:rPr>
              <a:t>nitromethane</a:t>
            </a:r>
            <a:r>
              <a:rPr lang="en-IN" sz="2000" b="1" dirty="0">
                <a:solidFill>
                  <a:srgbClr val="0070C0"/>
                </a:solidFill>
              </a:rPr>
              <a:t> after abstraction of a proton from solvent.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787536"/>
              </p:ext>
            </p:extLst>
          </p:nvPr>
        </p:nvGraphicFramePr>
        <p:xfrm>
          <a:off x="618742" y="1981200"/>
          <a:ext cx="761085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S ChemDraw Drawing" r:id="rId3" imgW="5291273" imgH="1059219" progId="ChemDraw.Document.6.0">
                  <p:embed/>
                </p:oleObj>
              </mc:Choice>
              <mc:Fallback>
                <p:oleObj name="CS ChemDraw Drawing" r:id="rId3" imgW="5291273" imgH="105921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42" y="1981200"/>
                        <a:ext cx="7610858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5052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 smtClean="0">
                <a:solidFill>
                  <a:srgbClr val="0070C0"/>
                </a:solidFill>
              </a:rPr>
              <a:t>4.Nitroalkanes </a:t>
            </a:r>
            <a:r>
              <a:rPr lang="en-IN" sz="2000" b="1" dirty="0">
                <a:solidFill>
                  <a:srgbClr val="0070C0"/>
                </a:solidFill>
              </a:rPr>
              <a:t>can be prepared by oxidation of </a:t>
            </a:r>
            <a:r>
              <a:rPr lang="en-IN" sz="2000" b="1" dirty="0" err="1">
                <a:solidFill>
                  <a:srgbClr val="0070C0"/>
                </a:solidFill>
              </a:rPr>
              <a:t>oximes</a:t>
            </a:r>
            <a:r>
              <a:rPr lang="en-IN" sz="2000" b="1" dirty="0">
                <a:solidFill>
                  <a:srgbClr val="0070C0"/>
                </a:solidFill>
              </a:rPr>
              <a:t> (</a:t>
            </a:r>
            <a:r>
              <a:rPr lang="en-IN" sz="2000" b="1" dirty="0" err="1">
                <a:solidFill>
                  <a:srgbClr val="0070C0"/>
                </a:solidFill>
              </a:rPr>
              <a:t>aldoxime</a:t>
            </a:r>
            <a:r>
              <a:rPr lang="en-IN" sz="2000" b="1" dirty="0">
                <a:solidFill>
                  <a:srgbClr val="0070C0"/>
                </a:solidFill>
              </a:rPr>
              <a:t> to 1</a:t>
            </a:r>
            <a:r>
              <a:rPr lang="en-IN" sz="2000" b="1" baseline="30000" dirty="0">
                <a:solidFill>
                  <a:srgbClr val="0070C0"/>
                </a:solidFill>
              </a:rPr>
              <a:t>o</a:t>
            </a:r>
            <a:r>
              <a:rPr lang="en-IN" sz="2000" b="1" dirty="0">
                <a:solidFill>
                  <a:srgbClr val="0070C0"/>
                </a:solidFill>
              </a:rPr>
              <a:t>-nitroalkane and </a:t>
            </a:r>
            <a:r>
              <a:rPr lang="en-IN" sz="2000" b="1" dirty="0" err="1">
                <a:solidFill>
                  <a:srgbClr val="0070C0"/>
                </a:solidFill>
              </a:rPr>
              <a:t>ketoxime</a:t>
            </a:r>
            <a:r>
              <a:rPr lang="en-IN" sz="2000" b="1" dirty="0">
                <a:solidFill>
                  <a:srgbClr val="0070C0"/>
                </a:solidFill>
              </a:rPr>
              <a:t> to 2</a:t>
            </a:r>
            <a:r>
              <a:rPr lang="en-IN" sz="2000" b="1" baseline="30000" dirty="0">
                <a:solidFill>
                  <a:srgbClr val="0070C0"/>
                </a:solidFill>
              </a:rPr>
              <a:t>o</a:t>
            </a:r>
            <a:r>
              <a:rPr lang="en-IN" sz="2000" b="1" dirty="0">
                <a:solidFill>
                  <a:srgbClr val="0070C0"/>
                </a:solidFill>
              </a:rPr>
              <a:t>-nitroalkane) by </a:t>
            </a:r>
            <a:r>
              <a:rPr lang="en-IN" sz="2000" b="1" dirty="0" err="1">
                <a:solidFill>
                  <a:srgbClr val="0070C0"/>
                </a:solidFill>
              </a:rPr>
              <a:t>trifluoroperacetic</a:t>
            </a:r>
            <a:r>
              <a:rPr lang="en-IN" sz="2000" b="1" dirty="0">
                <a:solidFill>
                  <a:srgbClr val="0070C0"/>
                </a:solidFill>
              </a:rPr>
              <a:t> acid (CF</a:t>
            </a:r>
            <a:r>
              <a:rPr lang="en-IN" sz="2000" b="1" baseline="-25000" dirty="0">
                <a:solidFill>
                  <a:srgbClr val="0070C0"/>
                </a:solidFill>
              </a:rPr>
              <a:t>3</a:t>
            </a:r>
            <a:r>
              <a:rPr lang="en-IN" sz="2000" b="1" dirty="0">
                <a:solidFill>
                  <a:srgbClr val="0070C0"/>
                </a:solidFill>
              </a:rPr>
              <a:t>CO</a:t>
            </a:r>
            <a:r>
              <a:rPr lang="en-IN" sz="2000" b="1" baseline="-25000" dirty="0">
                <a:solidFill>
                  <a:srgbClr val="0070C0"/>
                </a:solidFill>
              </a:rPr>
              <a:t>3</a:t>
            </a:r>
            <a:r>
              <a:rPr lang="en-IN" sz="2000" b="1" dirty="0">
                <a:solidFill>
                  <a:srgbClr val="0070C0"/>
                </a:solidFill>
              </a:rPr>
              <a:t>H).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122560"/>
              </p:ext>
            </p:extLst>
          </p:nvPr>
        </p:nvGraphicFramePr>
        <p:xfrm>
          <a:off x="1188652" y="4495800"/>
          <a:ext cx="627894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CS ChemDraw Drawing" r:id="rId5" imgW="4515571" imgH="1426329" progId="ChemDraw.Document.6.0">
                  <p:embed/>
                </p:oleObj>
              </mc:Choice>
              <mc:Fallback>
                <p:oleObj name="CS ChemDraw Drawing" r:id="rId5" imgW="4515571" imgH="142632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652" y="4495800"/>
                        <a:ext cx="6278948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15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5. Nitration </a:t>
            </a:r>
            <a:r>
              <a:rPr lang="en-IN" b="1" dirty="0">
                <a:solidFill>
                  <a:srgbClr val="0070C0"/>
                </a:solidFill>
              </a:rPr>
              <a:t>of alkanes can also be carried out by HNO</a:t>
            </a:r>
            <a:r>
              <a:rPr lang="en-IN" b="1" baseline="-25000" dirty="0">
                <a:solidFill>
                  <a:srgbClr val="0070C0"/>
                </a:solidFill>
              </a:rPr>
              <a:t>3</a:t>
            </a:r>
            <a:r>
              <a:rPr lang="en-IN" b="1" dirty="0">
                <a:solidFill>
                  <a:srgbClr val="0070C0"/>
                </a:solidFill>
              </a:rPr>
              <a:t> in vapour phase at 400 </a:t>
            </a:r>
            <a:r>
              <a:rPr lang="en-IN" b="1" baseline="30000" dirty="0" err="1">
                <a:solidFill>
                  <a:srgbClr val="0070C0"/>
                </a:solidFill>
              </a:rPr>
              <a:t>o</a:t>
            </a:r>
            <a:r>
              <a:rPr lang="en-IN" b="1" dirty="0" err="1">
                <a:solidFill>
                  <a:srgbClr val="0070C0"/>
                </a:solidFill>
              </a:rPr>
              <a:t>C.</a:t>
            </a:r>
            <a:r>
              <a:rPr lang="en-IN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96221"/>
              </p:ext>
            </p:extLst>
          </p:nvPr>
        </p:nvGraphicFramePr>
        <p:xfrm>
          <a:off x="1371600" y="1219200"/>
          <a:ext cx="621910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CS ChemDraw Drawing" r:id="rId3" imgW="3314658" imgH="487608" progId="ChemDraw.Document.6.0">
                  <p:embed/>
                </p:oleObj>
              </mc:Choice>
              <mc:Fallback>
                <p:oleObj name="CS ChemDraw Drawing" r:id="rId3" imgW="3314658" imgH="48760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621910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133600"/>
            <a:ext cx="2808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Preparation of </a:t>
            </a:r>
            <a:r>
              <a:rPr lang="en-IN" b="1" dirty="0" err="1">
                <a:solidFill>
                  <a:srgbClr val="FF0000"/>
                </a:solidFill>
              </a:rPr>
              <a:t>Nitroarenes</a:t>
            </a:r>
            <a:r>
              <a:rPr lang="en-IN" b="1" dirty="0"/>
              <a:t>:</a:t>
            </a:r>
            <a:endParaRPr lang="en-IN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181606"/>
              </p:ext>
            </p:extLst>
          </p:nvPr>
        </p:nvGraphicFramePr>
        <p:xfrm>
          <a:off x="1600200" y="2743199"/>
          <a:ext cx="5410200" cy="2272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CS ChemDraw Drawing" r:id="rId5" imgW="3851084" imgH="1613987" progId="ChemDraw.Document.6.0">
                  <p:embed/>
                </p:oleObj>
              </mc:Choice>
              <mc:Fallback>
                <p:oleObj name="CS ChemDraw Drawing" r:id="rId5" imgW="3851084" imgH="161398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199"/>
                        <a:ext cx="5410200" cy="22721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257402"/>
              </p:ext>
            </p:extLst>
          </p:nvPr>
        </p:nvGraphicFramePr>
        <p:xfrm>
          <a:off x="2667000" y="5486400"/>
          <a:ext cx="452109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CS ChemDraw Drawing" r:id="rId7" imgW="3103024" imgH="787774" progId="ChemDraw.Document.6.0">
                  <p:embed/>
                </p:oleObj>
              </mc:Choice>
              <mc:Fallback>
                <p:oleObj name="CS ChemDraw Drawing" r:id="rId7" imgW="3103024" imgH="787774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86400"/>
                        <a:ext cx="4521097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1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736041"/>
              </p:ext>
            </p:extLst>
          </p:nvPr>
        </p:nvGraphicFramePr>
        <p:xfrm>
          <a:off x="1295400" y="909127"/>
          <a:ext cx="6835084" cy="259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CS ChemDraw Drawing" r:id="rId3" imgW="4658748" imgH="1764718" progId="ChemDraw.Document.6.0">
                  <p:embed/>
                </p:oleObj>
              </mc:Choice>
              <mc:Fallback>
                <p:oleObj name="CS ChemDraw Drawing" r:id="rId3" imgW="4658748" imgH="17647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09127"/>
                        <a:ext cx="6835084" cy="2596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457200"/>
            <a:ext cx="2129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</a:t>
            </a:r>
            <a:r>
              <a:rPr lang="en-IN" b="1" dirty="0" smtClean="0">
                <a:solidFill>
                  <a:srgbClr val="FF0000"/>
                </a:solidFill>
              </a:rPr>
              <a:t>itration </a:t>
            </a:r>
            <a:r>
              <a:rPr lang="en-IN" b="1" dirty="0">
                <a:solidFill>
                  <a:srgbClr val="FF0000"/>
                </a:solidFill>
              </a:rPr>
              <a:t>of </a:t>
            </a:r>
            <a:r>
              <a:rPr lang="en-IN" b="1" dirty="0" smtClean="0">
                <a:solidFill>
                  <a:srgbClr val="FF0000"/>
                </a:solidFill>
              </a:rPr>
              <a:t>phenol: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0"/>
            <a:ext cx="264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</a:t>
            </a:r>
            <a:r>
              <a:rPr lang="en-IN" b="1" dirty="0" smtClean="0">
                <a:solidFill>
                  <a:srgbClr val="FF0000"/>
                </a:solidFill>
              </a:rPr>
              <a:t>itration </a:t>
            </a:r>
            <a:r>
              <a:rPr lang="en-IN" b="1" dirty="0">
                <a:solidFill>
                  <a:srgbClr val="FF0000"/>
                </a:solidFill>
              </a:rPr>
              <a:t>at </a:t>
            </a:r>
            <a:r>
              <a:rPr lang="en-IN" b="1" i="1" dirty="0" err="1">
                <a:solidFill>
                  <a:srgbClr val="FF0000"/>
                </a:solidFill>
              </a:rPr>
              <a:t>ortho</a:t>
            </a:r>
            <a:r>
              <a:rPr lang="en-IN" b="1" dirty="0">
                <a:solidFill>
                  <a:srgbClr val="FF0000"/>
                </a:solidFill>
              </a:rPr>
              <a:t>-isomer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168228"/>
              </p:ext>
            </p:extLst>
          </p:nvPr>
        </p:nvGraphicFramePr>
        <p:xfrm>
          <a:off x="941303" y="4419600"/>
          <a:ext cx="705969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CS ChemDraw Drawing" r:id="rId5" imgW="4524857" imgH="1077575" progId="ChemDraw.Document.6.0">
                  <p:embed/>
                </p:oleObj>
              </mc:Choice>
              <mc:Fallback>
                <p:oleObj name="CS ChemDraw Drawing" r:id="rId5" imgW="4524857" imgH="107757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03" y="4419600"/>
                        <a:ext cx="7059697" cy="167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22621"/>
              </p:ext>
            </p:extLst>
          </p:nvPr>
        </p:nvGraphicFramePr>
        <p:xfrm>
          <a:off x="1124708" y="685800"/>
          <a:ext cx="68945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CS ChemDraw Drawing" r:id="rId3" imgW="5643276" imgH="999618" progId="ChemDraw.Document.6.0">
                  <p:embed/>
                </p:oleObj>
              </mc:Choice>
              <mc:Fallback>
                <p:oleObj name="CS ChemDraw Drawing" r:id="rId3" imgW="5643276" imgH="9996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708" y="685800"/>
                        <a:ext cx="6894583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087402"/>
              </p:ext>
            </p:extLst>
          </p:nvPr>
        </p:nvGraphicFramePr>
        <p:xfrm>
          <a:off x="942109" y="3352800"/>
          <a:ext cx="657691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CS ChemDraw Drawing" r:id="rId5" imgW="4325101" imgH="598821" progId="ChemDraw.Document.6.0">
                  <p:embed/>
                </p:oleObj>
              </mc:Choice>
              <mc:Fallback>
                <p:oleObj name="CS ChemDraw Drawing" r:id="rId5" imgW="4325101" imgH="59882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109" y="3352800"/>
                        <a:ext cx="6576919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228600"/>
            <a:ext cx="264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</a:t>
            </a:r>
            <a:r>
              <a:rPr lang="en-IN" b="1" dirty="0" smtClean="0">
                <a:solidFill>
                  <a:srgbClr val="FF0000"/>
                </a:solidFill>
              </a:rPr>
              <a:t>itration </a:t>
            </a:r>
            <a:r>
              <a:rPr lang="en-IN" b="1" dirty="0">
                <a:solidFill>
                  <a:srgbClr val="FF0000"/>
                </a:solidFill>
              </a:rPr>
              <a:t>at </a:t>
            </a:r>
            <a:r>
              <a:rPr lang="en-IN" b="1" i="1" dirty="0" err="1">
                <a:solidFill>
                  <a:srgbClr val="FF0000"/>
                </a:solidFill>
              </a:rPr>
              <a:t>ortho</a:t>
            </a:r>
            <a:r>
              <a:rPr lang="en-IN" b="1" dirty="0">
                <a:solidFill>
                  <a:srgbClr val="FF0000"/>
                </a:solidFill>
              </a:rPr>
              <a:t>-isomer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907473" y="2321004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err="1">
                <a:solidFill>
                  <a:srgbClr val="0070C0"/>
                </a:solidFill>
              </a:rPr>
              <a:t>Nitroarenes</a:t>
            </a:r>
            <a:r>
              <a:rPr lang="en-IN" b="1" dirty="0">
                <a:solidFill>
                  <a:srgbClr val="0070C0"/>
                </a:solidFill>
              </a:rPr>
              <a:t> can also be prepared from corresponding amino compounds via the </a:t>
            </a:r>
            <a:r>
              <a:rPr lang="en-IN" b="1" dirty="0" err="1">
                <a:solidFill>
                  <a:srgbClr val="0070C0"/>
                </a:solidFill>
              </a:rPr>
              <a:t>diazonium</a:t>
            </a:r>
            <a:r>
              <a:rPr lang="en-IN" b="1" dirty="0">
                <a:solidFill>
                  <a:srgbClr val="0070C0"/>
                </a:solidFill>
              </a:rPr>
              <a:t> </a:t>
            </a:r>
            <a:r>
              <a:rPr lang="en-IN" b="1" dirty="0" err="1">
                <a:solidFill>
                  <a:srgbClr val="0070C0"/>
                </a:solidFill>
              </a:rPr>
              <a:t>fluoroborates</a:t>
            </a:r>
            <a:r>
              <a:rPr lang="en-IN" b="1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45720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IPSO-</a:t>
            </a:r>
            <a:r>
              <a:rPr lang="en-IN" b="1" dirty="0" err="1">
                <a:solidFill>
                  <a:srgbClr val="FF0000"/>
                </a:solidFill>
              </a:rPr>
              <a:t>substtitution</a:t>
            </a:r>
            <a:r>
              <a:rPr lang="en-IN" b="1" dirty="0">
                <a:solidFill>
                  <a:srgbClr val="FF0000"/>
                </a:solidFill>
              </a:rPr>
              <a:t>: </a:t>
            </a:r>
            <a:r>
              <a:rPr lang="en-IN" b="1" dirty="0">
                <a:solidFill>
                  <a:srgbClr val="0070C0"/>
                </a:solidFill>
              </a:rPr>
              <a:t>Nitro group can be introduced replacing electrophilic group other than proton is called IPSO substitution. </a:t>
            </a:r>
            <a:r>
              <a:rPr lang="en-IN" b="1" dirty="0" err="1">
                <a:solidFill>
                  <a:srgbClr val="0070C0"/>
                </a:solidFill>
              </a:rPr>
              <a:t>Nitrodealkylation</a:t>
            </a:r>
            <a:r>
              <a:rPr lang="en-IN" b="1" dirty="0">
                <a:solidFill>
                  <a:srgbClr val="0070C0"/>
                </a:solidFill>
              </a:rPr>
              <a:t> is one such example shown below.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635816"/>
              </p:ext>
            </p:extLst>
          </p:nvPr>
        </p:nvGraphicFramePr>
        <p:xfrm>
          <a:off x="3616413" y="5257800"/>
          <a:ext cx="5153514" cy="13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CS ChemDraw Drawing" r:id="rId7" imgW="3052491" imgH="804834" progId="ChemDraw.Document.6.0">
                  <p:embed/>
                </p:oleObj>
              </mc:Choice>
              <mc:Fallback>
                <p:oleObj name="CS ChemDraw Drawing" r:id="rId7" imgW="3052491" imgH="804834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413" y="5257800"/>
                        <a:ext cx="5153514" cy="1362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34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4089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</a:rPr>
              <a:t>Reactions of nitro compounds:</a:t>
            </a:r>
          </a:p>
        </p:txBody>
      </p:sp>
      <p:sp>
        <p:nvSpPr>
          <p:cNvPr id="3" name="Rectangle 2"/>
          <p:cNvSpPr/>
          <p:nvPr/>
        </p:nvSpPr>
        <p:spPr>
          <a:xfrm>
            <a:off x="543589" y="962799"/>
            <a:ext cx="3523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Primary nitro compounds: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72875"/>
              </p:ext>
            </p:extLst>
          </p:nvPr>
        </p:nvGraphicFramePr>
        <p:xfrm>
          <a:off x="131939" y="2057400"/>
          <a:ext cx="888012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CS ChemDraw Drawing" r:id="rId3" imgW="5827699" imgH="2200714" progId="ChemDraw.Document.6.0">
                  <p:embed/>
                </p:oleObj>
              </mc:Choice>
              <mc:Fallback>
                <p:oleObj name="CS ChemDraw Drawing" r:id="rId3" imgW="5827699" imgH="220071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39" y="2057400"/>
                        <a:ext cx="8880122" cy="335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5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703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2006-08-16T00:00:00Z</dcterms:created>
  <dcterms:modified xsi:type="dcterms:W3CDTF">2021-04-29T12:44:29Z</dcterms:modified>
</cp:coreProperties>
</file>