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6396" autoAdjust="0"/>
  </p:normalViewPr>
  <p:slideViewPr>
    <p:cSldViewPr>
      <p:cViewPr varScale="1">
        <p:scale>
          <a:sx n="51" d="100"/>
          <a:sy n="51" d="100"/>
        </p:scale>
        <p:origin x="-1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838200"/>
            <a:ext cx="8164415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Cyanide and </a:t>
            </a:r>
            <a:r>
              <a:rPr lang="en-IN" sz="2800" b="1" dirty="0" err="1" smtClean="0">
                <a:solidFill>
                  <a:srgbClr val="FF0000"/>
                </a:solidFill>
              </a:rPr>
              <a:t>Isocyanide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2800" b="1" dirty="0" smtClean="0">
                <a:solidFill>
                  <a:srgbClr val="0070C0"/>
                </a:solidFill>
              </a:rPr>
              <a:t>For </a:t>
            </a:r>
          </a:p>
          <a:p>
            <a:pPr algn="ctr"/>
            <a:r>
              <a:rPr lang="en-IN" sz="2800" b="1" dirty="0" smtClean="0">
                <a:solidFill>
                  <a:srgbClr val="002060"/>
                </a:solidFill>
              </a:rPr>
              <a:t>Under Graduate Semester-4 </a:t>
            </a:r>
          </a:p>
          <a:p>
            <a:pPr algn="ctr"/>
            <a:endParaRPr lang="en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Dr. </a:t>
            </a:r>
            <a:r>
              <a:rPr lang="en-US" sz="2800" b="1" dirty="0" err="1" smtClean="0">
                <a:solidFill>
                  <a:srgbClr val="002060"/>
                </a:solidFill>
              </a:rPr>
              <a:t>Chandrakanta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Bandyopadhyay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Department of Chemistry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Ramakrishna Mission Vivekananda Centenary College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Rahara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Kolkata -700118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3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"/>
            <a:ext cx="2666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(iii) Ritter </a:t>
            </a:r>
            <a:r>
              <a:rPr lang="en-IN" sz="2400" b="1" dirty="0">
                <a:solidFill>
                  <a:srgbClr val="C00000"/>
                </a:solidFill>
              </a:rPr>
              <a:t>reaction</a:t>
            </a:r>
            <a:r>
              <a:rPr lang="en-IN" sz="2400" dirty="0">
                <a:solidFill>
                  <a:srgbClr val="C00000"/>
                </a:solidFill>
              </a:rPr>
              <a:t>: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5826" y="533400"/>
            <a:ext cx="81171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Reaction of tertiary alcohol with </a:t>
            </a:r>
            <a:r>
              <a:rPr lang="en-IN" sz="2400" b="1" dirty="0" err="1">
                <a:solidFill>
                  <a:srgbClr val="0070C0"/>
                </a:solidFill>
              </a:rPr>
              <a:t>NaCN</a:t>
            </a:r>
            <a:r>
              <a:rPr lang="en-IN" sz="2400" b="1" dirty="0">
                <a:solidFill>
                  <a:srgbClr val="0070C0"/>
                </a:solidFill>
              </a:rPr>
              <a:t> in presence of H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SO</a:t>
            </a:r>
            <a:r>
              <a:rPr lang="en-IN" sz="2400" b="1" baseline="-25000" dirty="0">
                <a:solidFill>
                  <a:srgbClr val="0070C0"/>
                </a:solidFill>
              </a:rPr>
              <a:t>4</a:t>
            </a:r>
            <a:r>
              <a:rPr lang="en-IN" sz="2400" b="1" dirty="0">
                <a:solidFill>
                  <a:srgbClr val="0070C0"/>
                </a:solidFill>
              </a:rPr>
              <a:t> proceeds via the formation of carbocation which is then attacked by HCN through nitrogen. Subsequent addition of water produces </a:t>
            </a:r>
            <a:r>
              <a:rPr lang="en-IN" sz="2400" b="1" i="1" dirty="0">
                <a:solidFill>
                  <a:srgbClr val="0070C0"/>
                </a:solidFill>
              </a:rPr>
              <a:t>N</a:t>
            </a:r>
            <a:r>
              <a:rPr lang="en-IN" sz="2400" b="1" dirty="0">
                <a:solidFill>
                  <a:srgbClr val="0070C0"/>
                </a:solidFill>
              </a:rPr>
              <a:t>-</a:t>
            </a:r>
            <a:r>
              <a:rPr lang="en-IN" sz="2400" b="1" dirty="0" err="1">
                <a:solidFill>
                  <a:srgbClr val="0070C0"/>
                </a:solidFill>
              </a:rPr>
              <a:t>alkylformamide</a:t>
            </a:r>
            <a:r>
              <a:rPr lang="en-IN" sz="2400" b="1" dirty="0">
                <a:solidFill>
                  <a:srgbClr val="0070C0"/>
                </a:solidFill>
              </a:rPr>
              <a:t>. This reaction has been modified using alkyl or aryl cyanide to produce </a:t>
            </a:r>
            <a:r>
              <a:rPr lang="en-IN" sz="2400" b="1" i="1" dirty="0">
                <a:solidFill>
                  <a:srgbClr val="0070C0"/>
                </a:solidFill>
              </a:rPr>
              <a:t>N</a:t>
            </a:r>
            <a:r>
              <a:rPr lang="en-IN" sz="2400" b="1" dirty="0">
                <a:solidFill>
                  <a:srgbClr val="0070C0"/>
                </a:solidFill>
              </a:rPr>
              <a:t>-alkyl-</a:t>
            </a:r>
            <a:r>
              <a:rPr lang="en-IN" sz="2400" b="1" dirty="0" err="1">
                <a:solidFill>
                  <a:srgbClr val="0070C0"/>
                </a:solidFill>
              </a:rPr>
              <a:t>alkanamide</a:t>
            </a:r>
            <a:r>
              <a:rPr lang="en-IN" sz="24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906854"/>
              </p:ext>
            </p:extLst>
          </p:nvPr>
        </p:nvGraphicFramePr>
        <p:xfrm>
          <a:off x="785813" y="2897188"/>
          <a:ext cx="7778750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CS ChemDraw Drawing" r:id="rId3" imgW="4253404" imgH="865731" progId="ChemDraw.Document.6.0">
                  <p:embed/>
                </p:oleObj>
              </mc:Choice>
              <mc:Fallback>
                <p:oleObj name="CS ChemDraw Drawing" r:id="rId3" imgW="4253404" imgH="86573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897188"/>
                        <a:ext cx="7778750" cy="159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29020" y="4567535"/>
            <a:ext cx="7881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400" b="1" dirty="0" smtClean="0">
                <a:solidFill>
                  <a:srgbClr val="C00000"/>
                </a:solidFill>
              </a:rPr>
              <a:t>(iv) </a:t>
            </a:r>
            <a:r>
              <a:rPr lang="en-IN" sz="2400" b="1" dirty="0" smtClean="0">
                <a:solidFill>
                  <a:srgbClr val="0070C0"/>
                </a:solidFill>
              </a:rPr>
              <a:t>RCN </a:t>
            </a:r>
            <a:r>
              <a:rPr lang="en-IN" sz="2400" b="1" dirty="0">
                <a:solidFill>
                  <a:srgbClr val="0070C0"/>
                </a:solidFill>
              </a:rPr>
              <a:t>reacts with anhydride (RCO)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O to produce (RCO)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N.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663814"/>
              </p:ext>
            </p:extLst>
          </p:nvPr>
        </p:nvGraphicFramePr>
        <p:xfrm>
          <a:off x="1905000" y="5102773"/>
          <a:ext cx="5517246" cy="167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S ChemDraw Drawing" r:id="rId5" imgW="2825525" imgH="862708" progId="ChemDraw.Document.6.0">
                  <p:embed/>
                </p:oleObj>
              </mc:Choice>
              <mc:Fallback>
                <p:oleObj name="CS ChemDraw Drawing" r:id="rId5" imgW="2825525" imgH="86270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02773"/>
                        <a:ext cx="5517246" cy="1679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06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931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A few more reactions of isocyanides: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846174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Commonly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exhibits its reactivity first as a nucleophile through its C</a:t>
            </a:r>
            <a:r>
              <a:rPr lang="en-IN" sz="2400" b="1" baseline="30000" dirty="0">
                <a:solidFill>
                  <a:srgbClr val="0070C0"/>
                </a:solidFill>
              </a:rPr>
              <a:t>-</a:t>
            </a:r>
            <a:r>
              <a:rPr lang="en-IN" sz="2400" b="1" dirty="0">
                <a:solidFill>
                  <a:srgbClr val="0070C0"/>
                </a:solidFill>
              </a:rPr>
              <a:t> centre and then as an electrophile at the same carbon centre towards an external nucleophile. The overall reaction appears as 1,1-addition reaction.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904832"/>
              </p:ext>
            </p:extLst>
          </p:nvPr>
        </p:nvGraphicFramePr>
        <p:xfrm>
          <a:off x="457200" y="2590800"/>
          <a:ext cx="8072412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S ChemDraw Drawing" r:id="rId3" imgW="3672708" imgH="1767741" progId="ChemDraw.Document.6.0">
                  <p:embed/>
                </p:oleObj>
              </mc:Choice>
              <mc:Fallback>
                <p:oleObj name="CS ChemDraw Drawing" r:id="rId3" imgW="3672708" imgH="176774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8072412" cy="388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45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A few multicomponent reactions involving </a:t>
            </a:r>
            <a:r>
              <a:rPr lang="en-IN" sz="2800" b="1" dirty="0" err="1" smtClean="0">
                <a:solidFill>
                  <a:srgbClr val="FF0000"/>
                </a:solidFill>
              </a:rPr>
              <a:t>isocyanide</a:t>
            </a:r>
            <a:r>
              <a:rPr lang="en-IN" sz="2800" b="1" dirty="0" smtClean="0">
                <a:solidFill>
                  <a:srgbClr val="FF0000"/>
                </a:solidFill>
              </a:rPr>
              <a:t>:</a:t>
            </a:r>
            <a:r>
              <a:rPr lang="en-IN" sz="2800" dirty="0" smtClean="0"/>
              <a:t> </a:t>
            </a:r>
            <a:endParaRPr lang="en-IN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1455003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C00000"/>
                </a:solidFill>
              </a:rPr>
              <a:t>(i) </a:t>
            </a:r>
            <a:r>
              <a:rPr lang="en-IN" sz="2400" b="1" dirty="0" smtClean="0">
                <a:solidFill>
                  <a:srgbClr val="0070C0"/>
                </a:solidFill>
              </a:rPr>
              <a:t>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reacts with </a:t>
            </a:r>
            <a:r>
              <a:rPr lang="en-IN" sz="2400" b="1" dirty="0" err="1">
                <a:solidFill>
                  <a:srgbClr val="0070C0"/>
                </a:solidFill>
              </a:rPr>
              <a:t>dialkyl</a:t>
            </a:r>
            <a:r>
              <a:rPr lang="en-IN" sz="2400" b="1" dirty="0">
                <a:solidFill>
                  <a:srgbClr val="0070C0"/>
                </a:solidFill>
              </a:rPr>
              <a:t> </a:t>
            </a:r>
            <a:r>
              <a:rPr lang="en-IN" sz="2400" b="1" dirty="0" err="1">
                <a:solidFill>
                  <a:srgbClr val="0070C0"/>
                </a:solidFill>
              </a:rPr>
              <a:t>acetylenedicarboxylate</a:t>
            </a:r>
            <a:r>
              <a:rPr lang="en-IN" sz="2400" b="1" dirty="0">
                <a:solidFill>
                  <a:srgbClr val="0070C0"/>
                </a:solidFill>
              </a:rPr>
              <a:t> in the presence of proton source or other </a:t>
            </a:r>
            <a:r>
              <a:rPr lang="en-IN" sz="2400" b="1" dirty="0" err="1">
                <a:solidFill>
                  <a:srgbClr val="0070C0"/>
                </a:solidFill>
              </a:rPr>
              <a:t>elctrophile</a:t>
            </a:r>
            <a:r>
              <a:rPr lang="en-IN" sz="24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940175"/>
              </p:ext>
            </p:extLst>
          </p:nvPr>
        </p:nvGraphicFramePr>
        <p:xfrm>
          <a:off x="152400" y="2829354"/>
          <a:ext cx="8812967" cy="280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S ChemDraw Drawing" r:id="rId3" imgW="4180027" imgH="1337767" progId="ChemDraw.Document.6.0">
                  <p:embed/>
                </p:oleObj>
              </mc:Choice>
              <mc:Fallback>
                <p:oleObj name="CS ChemDraw Drawing" r:id="rId3" imgW="4180027" imgH="133776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29354"/>
                        <a:ext cx="8812967" cy="28094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58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5365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(ii) </a:t>
            </a:r>
            <a:r>
              <a:rPr lang="en-IN" sz="2400" b="1" dirty="0" err="1" smtClean="0">
                <a:solidFill>
                  <a:srgbClr val="C00000"/>
                </a:solidFill>
              </a:rPr>
              <a:t>Passerini</a:t>
            </a:r>
            <a:r>
              <a:rPr lang="en-IN" sz="2400" b="1" dirty="0" smtClean="0">
                <a:solidFill>
                  <a:srgbClr val="C00000"/>
                </a:solidFill>
              </a:rPr>
              <a:t> </a:t>
            </a:r>
            <a:r>
              <a:rPr lang="en-IN" sz="2400" b="1" dirty="0">
                <a:solidFill>
                  <a:srgbClr val="C00000"/>
                </a:solidFill>
              </a:rPr>
              <a:t>three component reaction</a:t>
            </a:r>
            <a:r>
              <a:rPr lang="en-IN" sz="2400" dirty="0" smtClean="0">
                <a:solidFill>
                  <a:srgbClr val="C00000"/>
                </a:solidFill>
              </a:rPr>
              <a:t>:  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During 1920s Mario </a:t>
            </a:r>
            <a:r>
              <a:rPr lang="en-IN" sz="2400" b="1" dirty="0" err="1">
                <a:solidFill>
                  <a:srgbClr val="0070C0"/>
                </a:solidFill>
              </a:rPr>
              <a:t>Passerini</a:t>
            </a:r>
            <a:r>
              <a:rPr lang="en-IN" sz="2400" b="1" dirty="0">
                <a:solidFill>
                  <a:srgbClr val="0070C0"/>
                </a:solidFill>
              </a:rPr>
              <a:t> first introduced an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-induced three component reaction (</a:t>
            </a:r>
            <a:r>
              <a:rPr lang="en-IN" sz="2400" b="1" dirty="0">
                <a:solidFill>
                  <a:srgbClr val="C00000"/>
                </a:solidFill>
              </a:rPr>
              <a:t>Passerini-3CR</a:t>
            </a:r>
            <a:r>
              <a:rPr lang="en-IN" sz="2400" b="1" dirty="0">
                <a:solidFill>
                  <a:srgbClr val="0070C0"/>
                </a:solidFill>
              </a:rPr>
              <a:t>) involving aldehyde or ketone and carboxylic acid as the other two components to produce </a:t>
            </a:r>
            <a:r>
              <a:rPr lang="en-IN" sz="2400" b="1" dirty="0" smtClean="0">
                <a:solidFill>
                  <a:srgbClr val="0070C0"/>
                </a:solidFill>
              </a:rPr>
              <a:t>α-</a:t>
            </a:r>
            <a:r>
              <a:rPr lang="en-IN" sz="2400" b="1" dirty="0" err="1" smtClean="0">
                <a:solidFill>
                  <a:srgbClr val="0070C0"/>
                </a:solidFill>
              </a:rPr>
              <a:t>acyloxycarboxamide</a:t>
            </a:r>
            <a:r>
              <a:rPr lang="en-IN" sz="2400" b="1" dirty="0" smtClean="0">
                <a:solidFill>
                  <a:srgbClr val="0070C0"/>
                </a:solidFill>
              </a:rPr>
              <a:t>. This </a:t>
            </a:r>
            <a:r>
              <a:rPr lang="en-IN" sz="2400" b="1" dirty="0">
                <a:solidFill>
                  <a:srgbClr val="0070C0"/>
                </a:solidFill>
              </a:rPr>
              <a:t>reaction was found to be faster in aprotic solvent than in </a:t>
            </a:r>
            <a:r>
              <a:rPr lang="en-IN" sz="2400" b="1" dirty="0" err="1">
                <a:solidFill>
                  <a:srgbClr val="0070C0"/>
                </a:solidFill>
              </a:rPr>
              <a:t>protic</a:t>
            </a:r>
            <a:r>
              <a:rPr lang="en-IN" sz="2400" b="1" dirty="0">
                <a:solidFill>
                  <a:srgbClr val="0070C0"/>
                </a:solidFill>
              </a:rPr>
              <a:t> solvent and supports a non-ionic </a:t>
            </a:r>
            <a:r>
              <a:rPr lang="en-IN" sz="2400" b="1" dirty="0" smtClean="0">
                <a:solidFill>
                  <a:srgbClr val="0070C0"/>
                </a:solidFill>
              </a:rPr>
              <a:t>mechanism. 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423526"/>
              </p:ext>
            </p:extLst>
          </p:nvPr>
        </p:nvGraphicFramePr>
        <p:xfrm>
          <a:off x="2209800" y="3206485"/>
          <a:ext cx="5257800" cy="358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S ChemDraw Drawing" r:id="rId3" imgW="2945587" imgH="1996135" progId="ChemDraw.Document.6.0">
                  <p:embed/>
                </p:oleObj>
              </mc:Choice>
              <mc:Fallback>
                <p:oleObj name="CS ChemDraw Drawing" r:id="rId3" imgW="2945587" imgH="199613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6485"/>
                        <a:ext cx="5257800" cy="3580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12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4503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(iii) </a:t>
            </a:r>
            <a:r>
              <a:rPr lang="en-IN" sz="2400" b="1" dirty="0" err="1" smtClean="0">
                <a:solidFill>
                  <a:srgbClr val="C00000"/>
                </a:solidFill>
              </a:rPr>
              <a:t>Ugi</a:t>
            </a:r>
            <a:r>
              <a:rPr lang="en-IN" sz="2400" b="1" dirty="0" smtClean="0">
                <a:solidFill>
                  <a:srgbClr val="C00000"/>
                </a:solidFill>
              </a:rPr>
              <a:t> </a:t>
            </a:r>
            <a:r>
              <a:rPr lang="en-IN" sz="2400" b="1" dirty="0">
                <a:solidFill>
                  <a:srgbClr val="C00000"/>
                </a:solidFill>
              </a:rPr>
              <a:t>four component reaction: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In 1959, </a:t>
            </a:r>
            <a:r>
              <a:rPr lang="en-IN" sz="2400" b="1" dirty="0" err="1">
                <a:solidFill>
                  <a:srgbClr val="0070C0"/>
                </a:solidFill>
              </a:rPr>
              <a:t>Ivary</a:t>
            </a:r>
            <a:r>
              <a:rPr lang="en-IN" sz="2400" b="1" dirty="0">
                <a:solidFill>
                  <a:srgbClr val="0070C0"/>
                </a:solidFill>
              </a:rPr>
              <a:t> </a:t>
            </a:r>
            <a:r>
              <a:rPr lang="en-IN" sz="2400" b="1" dirty="0" err="1">
                <a:solidFill>
                  <a:srgbClr val="0070C0"/>
                </a:solidFill>
              </a:rPr>
              <a:t>Ugi</a:t>
            </a:r>
            <a:r>
              <a:rPr lang="en-IN" sz="2400" b="1" dirty="0">
                <a:solidFill>
                  <a:srgbClr val="0070C0"/>
                </a:solidFill>
              </a:rPr>
              <a:t> developed a four </a:t>
            </a:r>
            <a:r>
              <a:rPr lang="en-IN" sz="2400" b="1" dirty="0" err="1">
                <a:solidFill>
                  <a:srgbClr val="0070C0"/>
                </a:solidFill>
              </a:rPr>
              <a:t>componment</a:t>
            </a:r>
            <a:r>
              <a:rPr lang="en-IN" sz="2400" b="1" dirty="0">
                <a:solidFill>
                  <a:srgbClr val="0070C0"/>
                </a:solidFill>
              </a:rPr>
              <a:t> reaction (</a:t>
            </a:r>
            <a:r>
              <a:rPr lang="en-IN" sz="2400" b="1" dirty="0">
                <a:solidFill>
                  <a:srgbClr val="C00000"/>
                </a:solidFill>
              </a:rPr>
              <a:t>Ugi-4CR</a:t>
            </a:r>
            <a:r>
              <a:rPr lang="en-IN" sz="2400" b="1" dirty="0">
                <a:solidFill>
                  <a:srgbClr val="0070C0"/>
                </a:solidFill>
              </a:rPr>
              <a:t>) involving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, carbonyl compound, carboxylic acid and amine to produce </a:t>
            </a:r>
            <a:r>
              <a:rPr lang="en-IN" sz="2400" b="1" dirty="0" smtClean="0">
                <a:solidFill>
                  <a:srgbClr val="0070C0"/>
                </a:solidFill>
              </a:rPr>
              <a:t>α-</a:t>
            </a:r>
            <a:r>
              <a:rPr lang="en-IN" sz="2400" b="1" dirty="0" err="1" smtClean="0">
                <a:solidFill>
                  <a:srgbClr val="0070C0"/>
                </a:solidFill>
              </a:rPr>
              <a:t>acylaminocarboxamide</a:t>
            </a:r>
            <a:r>
              <a:rPr lang="en-IN" sz="2400" b="1" dirty="0" smtClean="0">
                <a:solidFill>
                  <a:srgbClr val="0070C0"/>
                </a:solidFill>
              </a:rPr>
              <a:t>. 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26541"/>
              </p:ext>
            </p:extLst>
          </p:nvPr>
        </p:nvGraphicFramePr>
        <p:xfrm>
          <a:off x="2133600" y="2209800"/>
          <a:ext cx="492593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S ChemDraw Drawing" r:id="rId3" imgW="2684983" imgH="2319223" progId="ChemDraw.Document.6.0">
                  <p:embed/>
                </p:oleObj>
              </mc:Choice>
              <mc:Fallback>
                <p:oleObj name="CS ChemDraw Drawing" r:id="rId3" imgW="2684983" imgH="231922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4925935" cy="426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35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C00000"/>
                </a:solidFill>
              </a:rPr>
              <a:t>Distinction between </a:t>
            </a:r>
            <a:endParaRPr lang="en-IN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n-IN" sz="2400" b="1" dirty="0" smtClean="0">
                <a:solidFill>
                  <a:srgbClr val="C00000"/>
                </a:solidFill>
              </a:rPr>
              <a:t>alkyl </a:t>
            </a:r>
            <a:r>
              <a:rPr lang="en-IN" sz="2400" b="1" dirty="0">
                <a:solidFill>
                  <a:srgbClr val="C00000"/>
                </a:solidFill>
              </a:rPr>
              <a:t>cyanide (R-C≡N) and alkyl </a:t>
            </a:r>
            <a:r>
              <a:rPr lang="en-IN" sz="2400" b="1" dirty="0" err="1">
                <a:solidFill>
                  <a:srgbClr val="C00000"/>
                </a:solidFill>
              </a:rPr>
              <a:t>isocyanide</a:t>
            </a:r>
            <a:r>
              <a:rPr lang="en-IN" sz="2400" b="1" dirty="0">
                <a:solidFill>
                  <a:srgbClr val="C00000"/>
                </a:solidFill>
              </a:rPr>
              <a:t> (R-N</a:t>
            </a:r>
            <a:r>
              <a:rPr lang="en-IN" sz="2400" b="1" baseline="30000" dirty="0">
                <a:solidFill>
                  <a:srgbClr val="C00000"/>
                </a:solidFill>
              </a:rPr>
              <a:t>+</a:t>
            </a:r>
            <a:r>
              <a:rPr lang="en-IN" sz="2400" b="1" dirty="0">
                <a:solidFill>
                  <a:srgbClr val="C00000"/>
                </a:solidFill>
              </a:rPr>
              <a:t>≡C</a:t>
            </a:r>
            <a:r>
              <a:rPr lang="en-IN" sz="2400" b="1" baseline="30000" dirty="0">
                <a:solidFill>
                  <a:srgbClr val="C00000"/>
                </a:solidFill>
              </a:rPr>
              <a:t>-</a:t>
            </a:r>
            <a:r>
              <a:rPr lang="en-IN" sz="2400" b="1" dirty="0">
                <a:solidFill>
                  <a:srgbClr val="C00000"/>
                </a:solidFill>
              </a:rPr>
              <a:t>):</a:t>
            </a:r>
            <a:endParaRPr lang="en-IN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39919"/>
              </p:ext>
            </p:extLst>
          </p:nvPr>
        </p:nvGraphicFramePr>
        <p:xfrm>
          <a:off x="419100" y="1402080"/>
          <a:ext cx="82296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Type of reaction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R-C≡N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Alkyl cyanide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R-N</a:t>
                      </a:r>
                      <a:r>
                        <a:rPr lang="en-IN" sz="2400" baseline="30000">
                          <a:effectLst/>
                        </a:rPr>
                        <a:t>+</a:t>
                      </a:r>
                      <a:r>
                        <a:rPr lang="en-IN" sz="2400">
                          <a:effectLst/>
                        </a:rPr>
                        <a:t>≡C</a:t>
                      </a:r>
                      <a:r>
                        <a:rPr lang="en-IN" sz="2400" baseline="30000">
                          <a:effectLst/>
                        </a:rPr>
                        <a:t>-</a:t>
                      </a:r>
                      <a:endParaRPr lang="en-IN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Alkyl isocyanide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Dipole Moment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Higher (~4 D)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Lower (~3 D 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Boiling Point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Higher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Lower (by 20 </a:t>
                      </a:r>
                      <a:r>
                        <a:rPr lang="en-IN" sz="2400" baseline="30000">
                          <a:effectLst/>
                        </a:rPr>
                        <a:t>o</a:t>
                      </a:r>
                      <a:r>
                        <a:rPr lang="en-IN" sz="2400">
                          <a:effectLst/>
                        </a:rPr>
                        <a:t>C)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Solubility 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In moderately concentrated acid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In dilute acid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Reduction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LAH or Cat/H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 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</a:t>
                      </a:r>
                      <a:r>
                        <a:rPr lang="en-IN" sz="2400" baseline="30000" dirty="0">
                          <a:effectLst/>
                        </a:rPr>
                        <a:t>o</a:t>
                      </a:r>
                      <a:r>
                        <a:rPr lang="en-IN" sz="2400" dirty="0">
                          <a:effectLst/>
                        </a:rPr>
                        <a:t>-Amine (RCH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NH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)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r>
                        <a:rPr lang="en-IN" sz="2400" baseline="30000">
                          <a:effectLst/>
                        </a:rPr>
                        <a:t>o</a:t>
                      </a:r>
                      <a:r>
                        <a:rPr lang="en-IN" sz="2400">
                          <a:effectLst/>
                        </a:rPr>
                        <a:t>-Amine (RNHCH</a:t>
                      </a:r>
                      <a:r>
                        <a:rPr lang="en-IN" sz="2400" baseline="-25000">
                          <a:effectLst/>
                        </a:rPr>
                        <a:t>3</a:t>
                      </a:r>
                      <a:r>
                        <a:rPr lang="en-IN" sz="2400">
                          <a:effectLst/>
                        </a:rPr>
                        <a:t>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Treatment with base(NaOH)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RCO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Na + NH</a:t>
                      </a:r>
                      <a:r>
                        <a:rPr lang="en-IN" sz="2400" baseline="-25000" dirty="0">
                          <a:effectLst/>
                        </a:rPr>
                        <a:t>3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No reaction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Treatment with acid (HX)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RCO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r>
                        <a:rPr lang="en-IN" sz="2400">
                          <a:effectLst/>
                        </a:rPr>
                        <a:t>H+ NH</a:t>
                      </a:r>
                      <a:r>
                        <a:rPr lang="en-IN" sz="2400" baseline="-25000">
                          <a:effectLst/>
                        </a:rPr>
                        <a:t>4</a:t>
                      </a:r>
                      <a:r>
                        <a:rPr lang="en-IN" sz="2400">
                          <a:effectLst/>
                        </a:rPr>
                        <a:t>X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RNH</a:t>
                      </a:r>
                      <a:r>
                        <a:rPr lang="en-IN" sz="2400" baseline="-25000" dirty="0">
                          <a:effectLst/>
                        </a:rPr>
                        <a:t>3</a:t>
                      </a:r>
                      <a:r>
                        <a:rPr lang="en-IN" sz="2400" dirty="0">
                          <a:effectLst/>
                        </a:rPr>
                        <a:t>X + HCO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H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2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i="1" dirty="0" err="1">
                <a:solidFill>
                  <a:srgbClr val="0070C0"/>
                </a:solidFill>
              </a:rPr>
              <a:t>Alkylnitrile</a:t>
            </a:r>
            <a:r>
              <a:rPr lang="en-IN" sz="2400" b="1" i="1" dirty="0">
                <a:solidFill>
                  <a:srgbClr val="0070C0"/>
                </a:solidFill>
              </a:rPr>
              <a:t> and </a:t>
            </a:r>
            <a:r>
              <a:rPr lang="en-IN" sz="2400" b="1" i="1" dirty="0" err="1">
                <a:solidFill>
                  <a:srgbClr val="0070C0"/>
                </a:solidFill>
              </a:rPr>
              <a:t>isonitrile</a:t>
            </a:r>
            <a:r>
              <a:rPr lang="en-IN" sz="2400" b="1" dirty="0">
                <a:solidFill>
                  <a:srgbClr val="0070C0"/>
                </a:solidFill>
              </a:rPr>
              <a:t>: preparation and reaction (with mechanism): Thorpe nitrile condensation, von  Richter reaction.</a:t>
            </a:r>
          </a:p>
        </p:txBody>
      </p:sp>
    </p:spTree>
    <p:extLst>
      <p:ext uri="{BB962C8B-B14F-4D97-AF65-F5344CB8AC3E}">
        <p14:creationId xmlns:p14="http://schemas.microsoft.com/office/powerpoint/2010/main" val="275960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375" y="381000"/>
            <a:ext cx="3409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err="1">
                <a:solidFill>
                  <a:srgbClr val="C00000"/>
                </a:solidFill>
              </a:rPr>
              <a:t>Alkylnitrile</a:t>
            </a:r>
            <a:r>
              <a:rPr lang="en-IN" sz="2400" b="1" dirty="0">
                <a:solidFill>
                  <a:srgbClr val="C00000"/>
                </a:solidFill>
              </a:rPr>
              <a:t> and </a:t>
            </a:r>
            <a:r>
              <a:rPr lang="en-IN" sz="2400" b="1" dirty="0" err="1">
                <a:solidFill>
                  <a:srgbClr val="C00000"/>
                </a:solidFill>
              </a:rPr>
              <a:t>isonitrile</a:t>
            </a:r>
            <a:r>
              <a:rPr lang="en-IN" sz="24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838200"/>
            <a:ext cx="5931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</a:rPr>
              <a:t>Cyanide ion acts as an </a:t>
            </a:r>
            <a:r>
              <a:rPr lang="en-IN" sz="2400" b="1" dirty="0" err="1">
                <a:solidFill>
                  <a:srgbClr val="0070C0"/>
                </a:solidFill>
              </a:rPr>
              <a:t>ambident</a:t>
            </a:r>
            <a:r>
              <a:rPr lang="en-IN" sz="2400" b="1" dirty="0">
                <a:solidFill>
                  <a:srgbClr val="0070C0"/>
                </a:solidFill>
              </a:rPr>
              <a:t> </a:t>
            </a:r>
            <a:r>
              <a:rPr lang="en-IN" sz="2400" b="1" dirty="0" smtClean="0">
                <a:solidFill>
                  <a:srgbClr val="0070C0"/>
                </a:solidFill>
              </a:rPr>
              <a:t>nucleophile.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31974"/>
              </p:ext>
            </p:extLst>
          </p:nvPr>
        </p:nvGraphicFramePr>
        <p:xfrm>
          <a:off x="1266637" y="1447800"/>
          <a:ext cx="609577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S ChemDraw Drawing" r:id="rId3" imgW="3304076" imgH="1074336" progId="ChemDraw.Document.6.0">
                  <p:embed/>
                </p:oleObj>
              </mc:Choice>
              <mc:Fallback>
                <p:oleObj name="CS ChemDraw Drawing" r:id="rId3" imgW="3304076" imgH="107433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637" y="1447800"/>
                        <a:ext cx="6095773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3733800"/>
            <a:ext cx="8004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Preparation of alkyl cyanide and alkyl </a:t>
            </a:r>
            <a:r>
              <a:rPr lang="en-IN" sz="2400" b="1" dirty="0" err="1">
                <a:solidFill>
                  <a:srgbClr val="FF0000"/>
                </a:solidFill>
              </a:rPr>
              <a:t>isocyanide</a:t>
            </a:r>
            <a:r>
              <a:rPr lang="en-IN" b="1" dirty="0"/>
              <a:t>: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09599" y="4495800"/>
            <a:ext cx="79282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70C0"/>
                </a:solidFill>
              </a:rPr>
              <a:t>(i) Reaction </a:t>
            </a:r>
            <a:r>
              <a:rPr lang="en-IN" sz="2400" b="1" dirty="0">
                <a:solidFill>
                  <a:srgbClr val="0070C0"/>
                </a:solidFill>
              </a:rPr>
              <a:t>of alkyl halide with metal cyanide gives a mixture of alkyl cyanide and 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. Use of silver cyanide (</a:t>
            </a:r>
            <a:r>
              <a:rPr lang="en-IN" sz="2400" b="1" dirty="0" err="1">
                <a:solidFill>
                  <a:srgbClr val="0070C0"/>
                </a:solidFill>
              </a:rPr>
              <a:t>AgCN</a:t>
            </a:r>
            <a:r>
              <a:rPr lang="en-IN" sz="2400" b="1" dirty="0">
                <a:solidFill>
                  <a:srgbClr val="0070C0"/>
                </a:solidFill>
              </a:rPr>
              <a:t>) (silver ion) prefers the formation of 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whereas use of sodium cyanide (</a:t>
            </a:r>
            <a:r>
              <a:rPr lang="en-IN" sz="2400" b="1" dirty="0" err="1">
                <a:solidFill>
                  <a:srgbClr val="0070C0"/>
                </a:solidFill>
              </a:rPr>
              <a:t>NaCN</a:t>
            </a:r>
            <a:r>
              <a:rPr lang="en-IN" sz="2400" b="1" dirty="0">
                <a:solidFill>
                  <a:srgbClr val="0070C0"/>
                </a:solidFill>
              </a:rPr>
              <a:t>) (sodium ion) gives alkyl cyanide as the major product.</a:t>
            </a:r>
          </a:p>
        </p:txBody>
      </p:sp>
    </p:spTree>
    <p:extLst>
      <p:ext uri="{BB962C8B-B14F-4D97-AF65-F5344CB8AC3E}">
        <p14:creationId xmlns:p14="http://schemas.microsoft.com/office/powerpoint/2010/main" val="236826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6905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(ii) Alkyl </a:t>
            </a:r>
            <a:r>
              <a:rPr lang="en-IN" sz="2400" b="1" dirty="0">
                <a:solidFill>
                  <a:srgbClr val="0070C0"/>
                </a:solidFill>
              </a:rPr>
              <a:t>or aryl amide undergoes dehydration to cyanide when heated with P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O</a:t>
            </a:r>
            <a:r>
              <a:rPr lang="en-IN" sz="2400" b="1" baseline="-25000" dirty="0">
                <a:solidFill>
                  <a:srgbClr val="0070C0"/>
                </a:solidFill>
              </a:rPr>
              <a:t>5</a:t>
            </a:r>
            <a:r>
              <a:rPr lang="en-IN" sz="2400" b="1" dirty="0">
                <a:solidFill>
                  <a:srgbClr val="0070C0"/>
                </a:solidFill>
              </a:rPr>
              <a:t>. Similarly isocyanides can be formed by dehydration of N-alkyl/</a:t>
            </a:r>
            <a:r>
              <a:rPr lang="en-IN" sz="2400" b="1" dirty="0" err="1">
                <a:solidFill>
                  <a:srgbClr val="0070C0"/>
                </a:solidFill>
              </a:rPr>
              <a:t>arylformamide</a:t>
            </a:r>
            <a:r>
              <a:rPr lang="en-IN" sz="2400" b="1" dirty="0">
                <a:solidFill>
                  <a:srgbClr val="0070C0"/>
                </a:solidFill>
              </a:rPr>
              <a:t> with POCl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 smtClean="0">
                <a:solidFill>
                  <a:srgbClr val="0070C0"/>
                </a:solidFill>
              </a:rPr>
              <a:t>.</a:t>
            </a:r>
          </a:p>
          <a:p>
            <a:pPr lvl="0" algn="just"/>
            <a:endParaRPr lang="en-IN" sz="2400" b="1" dirty="0">
              <a:solidFill>
                <a:srgbClr val="0070C0"/>
              </a:solidFill>
            </a:endParaRPr>
          </a:p>
          <a:p>
            <a:pPr algn="just"/>
            <a:r>
              <a:rPr lang="en-IN" sz="2400" b="1" dirty="0" smtClean="0">
                <a:solidFill>
                  <a:srgbClr val="0070C0"/>
                </a:solidFill>
              </a:rPr>
              <a:t>(iii) </a:t>
            </a:r>
            <a:r>
              <a:rPr lang="en-IN" sz="2400" b="1" dirty="0" err="1" smtClean="0">
                <a:solidFill>
                  <a:srgbClr val="0070C0"/>
                </a:solidFill>
              </a:rPr>
              <a:t>Aldoximes</a:t>
            </a:r>
            <a:r>
              <a:rPr lang="en-IN" sz="2400" b="1" dirty="0" smtClean="0">
                <a:solidFill>
                  <a:srgbClr val="0070C0"/>
                </a:solidFill>
              </a:rPr>
              <a:t> </a:t>
            </a:r>
            <a:r>
              <a:rPr lang="en-IN" sz="2400" b="1" dirty="0">
                <a:solidFill>
                  <a:srgbClr val="0070C0"/>
                </a:solidFill>
              </a:rPr>
              <a:t>also undergoes dehydration reaction to form alkyl cyanide when heated with P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O</a:t>
            </a:r>
            <a:r>
              <a:rPr lang="en-IN" sz="2400" b="1" baseline="-25000" dirty="0">
                <a:solidFill>
                  <a:srgbClr val="0070C0"/>
                </a:solidFill>
              </a:rPr>
              <a:t>5</a:t>
            </a:r>
            <a:r>
              <a:rPr lang="en-IN" sz="2400" b="1" dirty="0">
                <a:solidFill>
                  <a:srgbClr val="0070C0"/>
                </a:solidFill>
              </a:rPr>
              <a:t> or Ac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O.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575890"/>
              </p:ext>
            </p:extLst>
          </p:nvPr>
        </p:nvGraphicFramePr>
        <p:xfrm>
          <a:off x="257175" y="2833688"/>
          <a:ext cx="8705850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S ChemDraw Drawing" r:id="rId3" imgW="4651189" imgH="1508821" progId="ChemDraw.Document.6.0">
                  <p:embed/>
                </p:oleObj>
              </mc:Choice>
              <mc:Fallback>
                <p:oleObj name="CS ChemDraw Drawing" r:id="rId3" imgW="4651189" imgH="150882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833688"/>
                        <a:ext cx="8705850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07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400" b="1" dirty="0" smtClean="0">
                <a:solidFill>
                  <a:srgbClr val="0070C0"/>
                </a:solidFill>
              </a:rPr>
              <a:t>(iv) Reaction </a:t>
            </a:r>
            <a:r>
              <a:rPr lang="en-IN" sz="2400" b="1" dirty="0">
                <a:solidFill>
                  <a:srgbClr val="0070C0"/>
                </a:solidFill>
              </a:rPr>
              <a:t>of Grignard reagent with cyanogen chloride gives alkyl cyanide.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20885"/>
              </p:ext>
            </p:extLst>
          </p:nvPr>
        </p:nvGraphicFramePr>
        <p:xfrm>
          <a:off x="2209800" y="1219200"/>
          <a:ext cx="4800600" cy="42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S ChemDraw Drawing" r:id="rId3" imgW="2328834" imgH="202558" progId="ChemDraw.Document.6.0">
                  <p:embed/>
                </p:oleObj>
              </mc:Choice>
              <mc:Fallback>
                <p:oleObj name="CS ChemDraw Drawing" r:id="rId3" imgW="2328834" imgH="20255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800600" cy="4248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9050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(v) 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can be formed by </a:t>
            </a:r>
            <a:r>
              <a:rPr lang="en-IN" sz="2400" b="1" dirty="0" err="1">
                <a:solidFill>
                  <a:srgbClr val="FF0000"/>
                </a:solidFill>
              </a:rPr>
              <a:t>carbylamine</a:t>
            </a:r>
            <a:r>
              <a:rPr lang="en-IN" sz="2400" b="1" dirty="0">
                <a:solidFill>
                  <a:srgbClr val="FF0000"/>
                </a:solidFill>
              </a:rPr>
              <a:t> reaction</a:t>
            </a:r>
            <a:r>
              <a:rPr lang="en-IN" sz="2400" b="1" dirty="0">
                <a:solidFill>
                  <a:srgbClr val="0070C0"/>
                </a:solidFill>
              </a:rPr>
              <a:t>. 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which is also called carbylamines is formed when a mixture of 1</a:t>
            </a:r>
            <a:r>
              <a:rPr lang="en-IN" sz="2400" b="1" baseline="30000" dirty="0">
                <a:solidFill>
                  <a:srgbClr val="0070C0"/>
                </a:solidFill>
              </a:rPr>
              <a:t>o</a:t>
            </a:r>
            <a:r>
              <a:rPr lang="en-IN" sz="2400" b="1" dirty="0">
                <a:solidFill>
                  <a:srgbClr val="0070C0"/>
                </a:solidFill>
              </a:rPr>
              <a:t>-amine, CHCl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 and alkali is heated.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39874"/>
              </p:ext>
            </p:extLst>
          </p:nvPr>
        </p:nvGraphicFramePr>
        <p:xfrm>
          <a:off x="574458" y="3352800"/>
          <a:ext cx="8176709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S ChemDraw Drawing" r:id="rId5" imgW="4136142" imgH="1348804" progId="ChemDraw.Document.6.0">
                  <p:embed/>
                </p:oleObj>
              </mc:Choice>
              <mc:Fallback>
                <p:oleObj name="CS ChemDraw Drawing" r:id="rId5" imgW="4136142" imgH="134880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58" y="3352800"/>
                        <a:ext cx="8176709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95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Physical properties of </a:t>
            </a:r>
            <a:r>
              <a:rPr lang="en-IN" sz="2400" b="1" dirty="0" err="1">
                <a:solidFill>
                  <a:srgbClr val="FF0000"/>
                </a:solidFill>
              </a:rPr>
              <a:t>Alkylnitrile</a:t>
            </a:r>
            <a:r>
              <a:rPr lang="en-IN" sz="2400" b="1" dirty="0">
                <a:solidFill>
                  <a:srgbClr val="FF0000"/>
                </a:solidFill>
              </a:rPr>
              <a:t> and alkyl </a:t>
            </a:r>
            <a:r>
              <a:rPr lang="en-IN" sz="2400" b="1" dirty="0" err="1">
                <a:solidFill>
                  <a:srgbClr val="FF0000"/>
                </a:solidFill>
              </a:rPr>
              <a:t>isonitrile</a:t>
            </a:r>
            <a:r>
              <a:rPr lang="en-IN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2382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Dipole moments: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273192"/>
              </p:ext>
            </p:extLst>
          </p:nvPr>
        </p:nvGraphicFramePr>
        <p:xfrm>
          <a:off x="3048000" y="1219200"/>
          <a:ext cx="2989606" cy="70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S ChemDraw Drawing" r:id="rId3" imgW="1460056" imgH="344219" progId="ChemDraw.Document.6.0">
                  <p:embed/>
                </p:oleObj>
              </mc:Choice>
              <mc:Fallback>
                <p:oleObj name="CS ChemDraw Drawing" r:id="rId3" imgW="1460056" imgH="34421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989606" cy="700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2057400"/>
            <a:ext cx="8056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The resultant moment of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is lesser than cyanide. Dipole moments of CH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CN = 4.0 D; CH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NC = 3.78 D</a:t>
            </a:r>
            <a:r>
              <a:rPr lang="en-IN" sz="2400" b="1" dirty="0" smtClean="0">
                <a:solidFill>
                  <a:srgbClr val="0070C0"/>
                </a:solidFill>
              </a:rPr>
              <a:t>.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048000"/>
            <a:ext cx="201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Boiling points: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581400"/>
            <a:ext cx="790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Higher dipole moment causes higher boiling point. Boiling points of CH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CN = 82 </a:t>
            </a:r>
            <a:r>
              <a:rPr lang="en-IN" sz="2400" b="1" baseline="30000" dirty="0" err="1">
                <a:solidFill>
                  <a:srgbClr val="0070C0"/>
                </a:solidFill>
              </a:rPr>
              <a:t>o</a:t>
            </a:r>
            <a:r>
              <a:rPr lang="en-IN" sz="2400" b="1" dirty="0" err="1">
                <a:solidFill>
                  <a:srgbClr val="0070C0"/>
                </a:solidFill>
              </a:rPr>
              <a:t>C</a:t>
            </a:r>
            <a:r>
              <a:rPr lang="en-IN" sz="2400" b="1" dirty="0">
                <a:solidFill>
                  <a:srgbClr val="0070C0"/>
                </a:solidFill>
              </a:rPr>
              <a:t>; CH</a:t>
            </a:r>
            <a:r>
              <a:rPr lang="en-IN" sz="2400" b="1" baseline="-25000" dirty="0">
                <a:solidFill>
                  <a:srgbClr val="0070C0"/>
                </a:solidFill>
              </a:rPr>
              <a:t>3</a:t>
            </a:r>
            <a:r>
              <a:rPr lang="en-IN" sz="2400" b="1" dirty="0">
                <a:solidFill>
                  <a:srgbClr val="0070C0"/>
                </a:solidFill>
              </a:rPr>
              <a:t>NC = 59-60 </a:t>
            </a:r>
            <a:r>
              <a:rPr lang="en-IN" sz="2400" b="1" baseline="30000" dirty="0" err="1">
                <a:solidFill>
                  <a:srgbClr val="0070C0"/>
                </a:solidFill>
              </a:rPr>
              <a:t>o</a:t>
            </a:r>
            <a:r>
              <a:rPr lang="en-IN" sz="2400" b="1" dirty="0" err="1">
                <a:solidFill>
                  <a:srgbClr val="0070C0"/>
                </a:solidFill>
              </a:rPr>
              <a:t>C.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643735"/>
            <a:ext cx="2433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Solubility in acid: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790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</a:rPr>
              <a:t>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is soluble in dilute acids whereas cyanides are soluble in moderately concentrated acids.</a:t>
            </a:r>
          </a:p>
        </p:txBody>
      </p:sp>
    </p:spTree>
    <p:extLst>
      <p:ext uri="{BB962C8B-B14F-4D97-AF65-F5344CB8AC3E}">
        <p14:creationId xmlns:p14="http://schemas.microsoft.com/office/powerpoint/2010/main" val="73679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Reactions of alkyl cyanide and alkyl </a:t>
            </a:r>
            <a:r>
              <a:rPr lang="en-IN" sz="2400" b="1" dirty="0" err="1">
                <a:solidFill>
                  <a:srgbClr val="FF0000"/>
                </a:solidFill>
              </a:rPr>
              <a:t>isocyanide</a:t>
            </a:r>
            <a:r>
              <a:rPr lang="en-IN" sz="2400" b="1" dirty="0">
                <a:solidFill>
                  <a:srgbClr val="FF0000"/>
                </a:solidFill>
              </a:rPr>
              <a:t>: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156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Reduction: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7948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(i) Stephen’s </a:t>
            </a:r>
            <a:r>
              <a:rPr lang="en-IN" sz="2400" b="1" dirty="0">
                <a:solidFill>
                  <a:srgbClr val="0070C0"/>
                </a:solidFill>
              </a:rPr>
              <a:t>reduction: Alkyl or aryl cyanide is converted into corresponding aldehyde by reacting with SnCl</a:t>
            </a:r>
            <a:r>
              <a:rPr lang="en-IN" sz="2400" b="1" baseline="-25000" dirty="0">
                <a:solidFill>
                  <a:srgbClr val="0070C0"/>
                </a:solidFill>
              </a:rPr>
              <a:t>2</a:t>
            </a:r>
            <a:r>
              <a:rPr lang="en-IN" sz="2400" b="1" dirty="0">
                <a:solidFill>
                  <a:srgbClr val="0070C0"/>
                </a:solidFill>
              </a:rPr>
              <a:t>/</a:t>
            </a:r>
            <a:r>
              <a:rPr lang="en-IN" sz="2400" b="1" dirty="0" err="1">
                <a:solidFill>
                  <a:srgbClr val="0070C0"/>
                </a:solidFill>
              </a:rPr>
              <a:t>HCl</a:t>
            </a:r>
            <a:r>
              <a:rPr lang="en-IN" sz="24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7682"/>
              </p:ext>
            </p:extLst>
          </p:nvPr>
        </p:nvGraphicFramePr>
        <p:xfrm>
          <a:off x="533400" y="2438400"/>
          <a:ext cx="772365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CS ChemDraw Drawing" r:id="rId3" imgW="3961004" imgH="312259" progId="ChemDraw.Document.6.0">
                  <p:embed/>
                </p:oleObj>
              </mc:Choice>
              <mc:Fallback>
                <p:oleObj name="CS ChemDraw Drawing" r:id="rId3" imgW="3961004" imgH="31225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72365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3124200"/>
            <a:ext cx="7872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(ii) Alkyl </a:t>
            </a:r>
            <a:r>
              <a:rPr lang="en-IN" sz="2400" b="1" dirty="0">
                <a:solidFill>
                  <a:srgbClr val="0070C0"/>
                </a:solidFill>
              </a:rPr>
              <a:t>cyanide is reduced to corresponding primary amine by treatment with any one of the following reagents: Na/</a:t>
            </a:r>
            <a:r>
              <a:rPr lang="en-IN" sz="2400" b="1" dirty="0" err="1">
                <a:solidFill>
                  <a:srgbClr val="0070C0"/>
                </a:solidFill>
              </a:rPr>
              <a:t>EtOH</a:t>
            </a:r>
            <a:r>
              <a:rPr lang="en-IN" sz="2400" b="1" dirty="0">
                <a:solidFill>
                  <a:srgbClr val="0070C0"/>
                </a:solidFill>
              </a:rPr>
              <a:t>; LiAlH</a:t>
            </a:r>
            <a:r>
              <a:rPr lang="en-IN" sz="2400" b="1" baseline="-25000" dirty="0">
                <a:solidFill>
                  <a:srgbClr val="0070C0"/>
                </a:solidFill>
              </a:rPr>
              <a:t>4</a:t>
            </a:r>
            <a:r>
              <a:rPr lang="en-IN" sz="2400" b="1" dirty="0">
                <a:solidFill>
                  <a:srgbClr val="0070C0"/>
                </a:solidFill>
              </a:rPr>
              <a:t> or catalytic (</a:t>
            </a:r>
            <a:r>
              <a:rPr lang="en-IN" sz="2400" b="1" dirty="0" err="1">
                <a:solidFill>
                  <a:srgbClr val="0070C0"/>
                </a:solidFill>
              </a:rPr>
              <a:t>Pd</a:t>
            </a:r>
            <a:r>
              <a:rPr lang="en-IN" sz="2400" b="1" dirty="0">
                <a:solidFill>
                  <a:srgbClr val="0070C0"/>
                </a:solidFill>
              </a:rPr>
              <a:t>, </a:t>
            </a:r>
            <a:r>
              <a:rPr lang="en-IN" sz="2400" b="1" dirty="0" err="1">
                <a:solidFill>
                  <a:srgbClr val="0070C0"/>
                </a:solidFill>
              </a:rPr>
              <a:t>Pt</a:t>
            </a:r>
            <a:r>
              <a:rPr lang="en-IN" sz="2400" b="1" dirty="0">
                <a:solidFill>
                  <a:srgbClr val="0070C0"/>
                </a:solidFill>
              </a:rPr>
              <a:t> or Ni) hydrogenation.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646265"/>
              </p:ext>
            </p:extLst>
          </p:nvPr>
        </p:nvGraphicFramePr>
        <p:xfrm>
          <a:off x="2133600" y="4419600"/>
          <a:ext cx="4191000" cy="7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CS ChemDraw Drawing" r:id="rId5" imgW="2124543" imgH="391512" progId="ChemDraw.Document.6.0">
                  <p:embed/>
                </p:oleObj>
              </mc:Choice>
              <mc:Fallback>
                <p:oleObj name="CS ChemDraw Drawing" r:id="rId5" imgW="2124543" imgH="391512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4191000" cy="766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5181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</a:rPr>
              <a:t>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gives secondary amines by catalytic hydrogenation.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036642"/>
              </p:ext>
            </p:extLst>
          </p:nvPr>
        </p:nvGraphicFramePr>
        <p:xfrm>
          <a:off x="2935248" y="5867400"/>
          <a:ext cx="377035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CS ChemDraw Drawing" r:id="rId7" imgW="1697604" imgH="271229" progId="ChemDraw.Document.6.0">
                  <p:embed/>
                </p:oleObj>
              </mc:Choice>
              <mc:Fallback>
                <p:oleObj name="CS ChemDraw Drawing" r:id="rId7" imgW="1697604" imgH="271229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48" y="5867400"/>
                        <a:ext cx="377035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54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1582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Hydrolysis: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(i) </a:t>
            </a:r>
            <a:r>
              <a:rPr lang="en-IN" sz="2400" b="1" dirty="0" smtClean="0">
                <a:solidFill>
                  <a:srgbClr val="002060"/>
                </a:solidFill>
              </a:rPr>
              <a:t>Under </a:t>
            </a:r>
            <a:r>
              <a:rPr lang="en-IN" sz="2400" b="1" dirty="0">
                <a:solidFill>
                  <a:srgbClr val="002060"/>
                </a:solidFill>
              </a:rPr>
              <a:t>acidic condition: </a:t>
            </a:r>
            <a:r>
              <a:rPr lang="en-IN" sz="2400" b="1" dirty="0">
                <a:solidFill>
                  <a:srgbClr val="0070C0"/>
                </a:solidFill>
              </a:rPr>
              <a:t>Moderately concentrated acid hydrolyses alkyl or aryl cyanide to corresponding carboxylic acid and ammonium salt, but alkyl isocyanides are hydrolysed by dilute acid to give primary ammonium salt and HCOOH.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58346"/>
              </p:ext>
            </p:extLst>
          </p:nvPr>
        </p:nvGraphicFramePr>
        <p:xfrm>
          <a:off x="2362200" y="2286000"/>
          <a:ext cx="3657600" cy="1126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CS ChemDraw Drawing" r:id="rId3" imgW="2421694" imgH="746744" progId="ChemDraw.Document.6.0">
                  <p:embed/>
                </p:oleObj>
              </mc:Choice>
              <mc:Fallback>
                <p:oleObj name="CS ChemDraw Drawing" r:id="rId3" imgW="2421694" imgH="74674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3657600" cy="11265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406676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400" b="1" dirty="0" smtClean="0">
                <a:solidFill>
                  <a:srgbClr val="0070C0"/>
                </a:solidFill>
              </a:rPr>
              <a:t>(ii) </a:t>
            </a:r>
            <a:r>
              <a:rPr lang="en-IN" sz="2400" b="1" dirty="0" smtClean="0">
                <a:solidFill>
                  <a:srgbClr val="002060"/>
                </a:solidFill>
              </a:rPr>
              <a:t>Under </a:t>
            </a:r>
            <a:r>
              <a:rPr lang="en-IN" sz="2400" b="1" dirty="0">
                <a:solidFill>
                  <a:srgbClr val="002060"/>
                </a:solidFill>
              </a:rPr>
              <a:t>basic condition</a:t>
            </a:r>
            <a:r>
              <a:rPr lang="en-IN" sz="2400" b="1" dirty="0">
                <a:solidFill>
                  <a:srgbClr val="0070C0"/>
                </a:solidFill>
              </a:rPr>
              <a:t>, alkyl cyanides are hydrolysed to carboxylate anion and ammonia, but alkyl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fails to react under basic condition because </a:t>
            </a:r>
            <a:r>
              <a:rPr lang="en-IN" sz="2400" b="1" baseline="30000" dirty="0">
                <a:solidFill>
                  <a:srgbClr val="0070C0"/>
                </a:solidFill>
              </a:rPr>
              <a:t>–</a:t>
            </a:r>
            <a:r>
              <a:rPr lang="en-IN" sz="2400" b="1" dirty="0">
                <a:solidFill>
                  <a:srgbClr val="0070C0"/>
                </a:solidFill>
              </a:rPr>
              <a:t>OH cannot attack positively charged N as N cannot attain </a:t>
            </a:r>
            <a:r>
              <a:rPr lang="en-IN" sz="2400" b="1" dirty="0" err="1">
                <a:solidFill>
                  <a:srgbClr val="0070C0"/>
                </a:solidFill>
              </a:rPr>
              <a:t>penta-valency</a:t>
            </a:r>
            <a:r>
              <a:rPr lang="en-IN" sz="2400" b="1" dirty="0">
                <a:solidFill>
                  <a:srgbClr val="0070C0"/>
                </a:solidFill>
              </a:rPr>
              <a:t> state; again carbon centre in </a:t>
            </a:r>
            <a:r>
              <a:rPr lang="en-IN" sz="2400" b="1" dirty="0" err="1">
                <a:solidFill>
                  <a:srgbClr val="0070C0"/>
                </a:solidFill>
              </a:rPr>
              <a:t>isocyanide</a:t>
            </a:r>
            <a:r>
              <a:rPr lang="en-IN" sz="2400" b="1" dirty="0">
                <a:solidFill>
                  <a:srgbClr val="0070C0"/>
                </a:solidFill>
              </a:rPr>
              <a:t> is negatively charged as appeared in canonical so will be repelled by </a:t>
            </a:r>
            <a:r>
              <a:rPr lang="en-IN" sz="2400" b="1" baseline="30000" dirty="0">
                <a:solidFill>
                  <a:srgbClr val="0070C0"/>
                </a:solidFill>
              </a:rPr>
              <a:t>–</a:t>
            </a:r>
            <a:r>
              <a:rPr lang="en-IN" sz="2400" b="1" dirty="0">
                <a:solidFill>
                  <a:srgbClr val="0070C0"/>
                </a:solidFill>
              </a:rPr>
              <a:t>OH.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979049"/>
              </p:ext>
            </p:extLst>
          </p:nvPr>
        </p:nvGraphicFramePr>
        <p:xfrm>
          <a:off x="2667000" y="5791200"/>
          <a:ext cx="3391753" cy="79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CS ChemDraw Drawing" r:id="rId5" imgW="2436810" imgH="571395" progId="ChemDraw.Document.6.0">
                  <p:embed/>
                </p:oleObj>
              </mc:Choice>
              <mc:Fallback>
                <p:oleObj name="CS ChemDraw Drawing" r:id="rId5" imgW="2436810" imgH="57139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91200"/>
                        <a:ext cx="3391753" cy="794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765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9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A few more reactions of cyanides: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4253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(i) Thorpe </a:t>
            </a:r>
            <a:r>
              <a:rPr lang="en-IN" sz="2400" b="1" dirty="0">
                <a:solidFill>
                  <a:srgbClr val="C00000"/>
                </a:solidFill>
              </a:rPr>
              <a:t>Nitrile condensation: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305060"/>
              </p:ext>
            </p:extLst>
          </p:nvPr>
        </p:nvGraphicFramePr>
        <p:xfrm>
          <a:off x="776370" y="1452266"/>
          <a:ext cx="6843630" cy="126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CS ChemDraw Drawing" r:id="rId3" imgW="3470144" imgH="640067" progId="ChemDraw.Document.6.0">
                  <p:embed/>
                </p:oleObj>
              </mc:Choice>
              <mc:Fallback>
                <p:oleObj name="CS ChemDraw Drawing" r:id="rId3" imgW="3470144" imgH="64006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370" y="1452266"/>
                        <a:ext cx="6843630" cy="1262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68788"/>
              </p:ext>
            </p:extLst>
          </p:nvPr>
        </p:nvGraphicFramePr>
        <p:xfrm>
          <a:off x="2514600" y="2836490"/>
          <a:ext cx="4836273" cy="135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CS ChemDraw Drawing" r:id="rId5" imgW="2613675" imgH="728605" progId="ChemDraw.Document.6.0">
                  <p:embed/>
                </p:oleObj>
              </mc:Choice>
              <mc:Fallback>
                <p:oleObj name="CS ChemDraw Drawing" r:id="rId5" imgW="2613675" imgH="72860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36490"/>
                        <a:ext cx="4836273" cy="1354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743200"/>
            <a:ext cx="1754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Mechanism:</a:t>
            </a:r>
            <a:endParaRPr lang="en-IN" sz="2400" dirty="0"/>
          </a:p>
        </p:txBody>
      </p:sp>
      <p:sp>
        <p:nvSpPr>
          <p:cNvPr id="9" name="Rectangle 8"/>
          <p:cNvSpPr/>
          <p:nvPr/>
        </p:nvSpPr>
        <p:spPr>
          <a:xfrm>
            <a:off x="351020" y="4267200"/>
            <a:ext cx="8183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400" b="1" dirty="0" smtClean="0">
                <a:solidFill>
                  <a:srgbClr val="C00000"/>
                </a:solidFill>
              </a:rPr>
              <a:t>(ii) </a:t>
            </a:r>
            <a:r>
              <a:rPr lang="en-IN" sz="2400" b="1" dirty="0" smtClean="0">
                <a:solidFill>
                  <a:srgbClr val="0070C0"/>
                </a:solidFill>
              </a:rPr>
              <a:t>Alkyl </a:t>
            </a:r>
            <a:r>
              <a:rPr lang="en-IN" sz="2400" b="1" dirty="0">
                <a:solidFill>
                  <a:srgbClr val="0070C0"/>
                </a:solidFill>
              </a:rPr>
              <a:t>or aryl nitrile readily forms ketone when reacted with Grignard reagent.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542183"/>
              </p:ext>
            </p:extLst>
          </p:nvPr>
        </p:nvGraphicFramePr>
        <p:xfrm>
          <a:off x="609600" y="5257800"/>
          <a:ext cx="706081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CS ChemDraw Drawing" r:id="rId7" imgW="3596476" imgH="428223" progId="ChemDraw.Document.6.0">
                  <p:embed/>
                </p:oleObj>
              </mc:Choice>
              <mc:Fallback>
                <p:oleObj name="CS ChemDraw Drawing" r:id="rId7" imgW="3596476" imgH="428223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7060814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22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822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2006-08-16T00:00:00Z</dcterms:created>
  <dcterms:modified xsi:type="dcterms:W3CDTF">2021-05-13T13:33:14Z</dcterms:modified>
</cp:coreProperties>
</file>