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23"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3.emf"/><Relationship Id="rId5" Type="http://schemas.openxmlformats.org/officeDocument/2006/relationships/oleObject" Target="../embeddings/oleObject13.bin"/><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6.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14.emf"/><Relationship Id="rId5" Type="http://schemas.openxmlformats.org/officeDocument/2006/relationships/oleObject" Target="../embeddings/oleObject18.bin"/><Relationship Id="rId4" Type="http://schemas.openxmlformats.org/officeDocument/2006/relationships/image" Target="../media/image17.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19.emf"/><Relationship Id="rId5" Type="http://schemas.openxmlformats.org/officeDocument/2006/relationships/oleObject" Target="../embeddings/oleObject20.bin"/><Relationship Id="rId4" Type="http://schemas.openxmlformats.org/officeDocument/2006/relationships/image" Target="../media/image18.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0.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2.wmf"/><Relationship Id="rId5" Type="http://schemas.openxmlformats.org/officeDocument/2006/relationships/oleObject" Target="../embeddings/oleObject23.bin"/><Relationship Id="rId4" Type="http://schemas.openxmlformats.org/officeDocument/2006/relationships/image" Target="../media/image2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24.wmf"/><Relationship Id="rId5" Type="http://schemas.openxmlformats.org/officeDocument/2006/relationships/oleObject" Target="../embeddings/oleObject25.bin"/><Relationship Id="rId4" Type="http://schemas.openxmlformats.org/officeDocument/2006/relationships/image" Target="../media/image23.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1" y="838200"/>
            <a:ext cx="8164415" cy="4832092"/>
          </a:xfrm>
          <a:prstGeom prst="rect">
            <a:avLst/>
          </a:prstGeom>
        </p:spPr>
        <p:txBody>
          <a:bodyPr wrap="none">
            <a:spAutoFit/>
          </a:bodyPr>
          <a:lstStyle/>
          <a:p>
            <a:pPr algn="ctr"/>
            <a:r>
              <a:rPr lang="en-IN" sz="2800" b="1" i="1" dirty="0">
                <a:solidFill>
                  <a:srgbClr val="0070C0"/>
                </a:solidFill>
              </a:rPr>
              <a:t>Asymmetric synthesis </a:t>
            </a:r>
            <a:endParaRPr lang="en-IN" sz="2800" b="1" i="1" dirty="0" smtClean="0">
              <a:solidFill>
                <a:srgbClr val="0070C0"/>
              </a:solidFill>
            </a:endParaRPr>
          </a:p>
          <a:p>
            <a:pPr algn="ctr"/>
            <a:r>
              <a:rPr lang="en-IN" sz="2800" b="1" dirty="0" smtClean="0">
                <a:solidFill>
                  <a:srgbClr val="0070C0"/>
                </a:solidFill>
              </a:rPr>
              <a:t>For </a:t>
            </a:r>
          </a:p>
          <a:p>
            <a:pPr algn="ctr"/>
            <a:r>
              <a:rPr lang="en-IN" sz="2800" b="1" dirty="0" smtClean="0">
                <a:solidFill>
                  <a:srgbClr val="002060"/>
                </a:solidFill>
              </a:rPr>
              <a:t>Under Graduate Semester-4 </a:t>
            </a:r>
          </a:p>
          <a:p>
            <a:pPr algn="ctr"/>
            <a:endParaRPr lang="en-IN" sz="2800" b="1" dirty="0" smtClean="0">
              <a:solidFill>
                <a:srgbClr val="002060"/>
              </a:solidFill>
            </a:endParaRPr>
          </a:p>
          <a:p>
            <a:pPr algn="ctr"/>
            <a:r>
              <a:rPr lang="en-US" sz="2800" b="1" dirty="0" smtClean="0">
                <a:solidFill>
                  <a:srgbClr val="0070C0"/>
                </a:solidFill>
              </a:rPr>
              <a:t>By</a:t>
            </a:r>
          </a:p>
          <a:p>
            <a:pPr algn="ctr"/>
            <a:r>
              <a:rPr lang="en-US" sz="2800" b="1" dirty="0" smtClean="0">
                <a:solidFill>
                  <a:srgbClr val="002060"/>
                </a:solidFill>
              </a:rPr>
              <a:t>Dr. </a:t>
            </a:r>
            <a:r>
              <a:rPr lang="en-US" sz="2800" b="1" dirty="0" err="1" smtClean="0">
                <a:solidFill>
                  <a:srgbClr val="002060"/>
                </a:solidFill>
              </a:rPr>
              <a:t>Chandrakanta</a:t>
            </a:r>
            <a:r>
              <a:rPr lang="en-US" sz="2800" b="1" dirty="0" smtClean="0">
                <a:solidFill>
                  <a:srgbClr val="002060"/>
                </a:solidFill>
              </a:rPr>
              <a:t> </a:t>
            </a:r>
            <a:r>
              <a:rPr lang="en-US" sz="2800" b="1" dirty="0" err="1" smtClean="0">
                <a:solidFill>
                  <a:srgbClr val="002060"/>
                </a:solidFill>
              </a:rPr>
              <a:t>Bandyopadhyay</a:t>
            </a:r>
            <a:endParaRPr lang="en-US" sz="2800" b="1" dirty="0" smtClean="0">
              <a:solidFill>
                <a:srgbClr val="002060"/>
              </a:solidFill>
            </a:endParaRPr>
          </a:p>
          <a:p>
            <a:pPr algn="ctr"/>
            <a:endParaRPr lang="en-US" sz="2800" b="1" dirty="0" smtClean="0">
              <a:solidFill>
                <a:srgbClr val="002060"/>
              </a:solidFill>
            </a:endParaRPr>
          </a:p>
          <a:p>
            <a:pPr algn="ctr"/>
            <a:r>
              <a:rPr lang="en-US" sz="2800" b="1" dirty="0" smtClean="0">
                <a:solidFill>
                  <a:srgbClr val="C00000"/>
                </a:solidFill>
              </a:rPr>
              <a:t>Department of Chemistry</a:t>
            </a:r>
          </a:p>
          <a:p>
            <a:pPr algn="ctr"/>
            <a:r>
              <a:rPr lang="en-US" sz="2800" b="1" dirty="0" smtClean="0">
                <a:solidFill>
                  <a:srgbClr val="C00000"/>
                </a:solidFill>
              </a:rPr>
              <a:t>Ramakrishna Mission Vivekananda Centenary College</a:t>
            </a:r>
          </a:p>
          <a:p>
            <a:pPr algn="ctr"/>
            <a:r>
              <a:rPr lang="en-US" sz="2800" b="1" dirty="0" err="1" smtClean="0">
                <a:solidFill>
                  <a:srgbClr val="C00000"/>
                </a:solidFill>
              </a:rPr>
              <a:t>Rahara</a:t>
            </a:r>
            <a:endParaRPr lang="en-US" sz="2800" b="1" dirty="0" smtClean="0">
              <a:solidFill>
                <a:srgbClr val="C00000"/>
              </a:solidFill>
            </a:endParaRPr>
          </a:p>
          <a:p>
            <a:pPr algn="ctr"/>
            <a:r>
              <a:rPr lang="en-US" sz="2800" b="1" dirty="0" smtClean="0">
                <a:solidFill>
                  <a:srgbClr val="C00000"/>
                </a:solidFill>
              </a:rPr>
              <a:t>Kolkata -700118</a:t>
            </a:r>
            <a:endParaRPr lang="en-IN" sz="2800" dirty="0">
              <a:solidFill>
                <a:srgbClr val="C00000"/>
              </a:solidFill>
            </a:endParaRPr>
          </a:p>
        </p:txBody>
      </p:sp>
    </p:spTree>
    <p:extLst>
      <p:ext uri="{BB962C8B-B14F-4D97-AF65-F5344CB8AC3E}">
        <p14:creationId xmlns:p14="http://schemas.microsoft.com/office/powerpoint/2010/main" val="232883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1569660"/>
          </a:xfrm>
          <a:prstGeom prst="rect">
            <a:avLst/>
          </a:prstGeom>
        </p:spPr>
        <p:txBody>
          <a:bodyPr wrap="square">
            <a:spAutoFit/>
          </a:bodyPr>
          <a:lstStyle/>
          <a:p>
            <a:pPr algn="just"/>
            <a:r>
              <a:rPr lang="en-IN" sz="2400" b="1" dirty="0" err="1">
                <a:solidFill>
                  <a:srgbClr val="FF0000"/>
                </a:solidFill>
              </a:rPr>
              <a:t>Felkin</a:t>
            </a:r>
            <a:r>
              <a:rPr lang="en-IN" sz="2400" b="1" dirty="0">
                <a:solidFill>
                  <a:srgbClr val="FF0000"/>
                </a:solidFill>
              </a:rPr>
              <a:t> (1968): </a:t>
            </a:r>
            <a:r>
              <a:rPr lang="en-IN" sz="2400" b="1" dirty="0" err="1">
                <a:solidFill>
                  <a:srgbClr val="0070C0"/>
                </a:solidFill>
              </a:rPr>
              <a:t>Felkin</a:t>
            </a:r>
            <a:r>
              <a:rPr lang="en-IN" sz="2400" b="1" dirty="0">
                <a:solidFill>
                  <a:srgbClr val="0070C0"/>
                </a:solidFill>
              </a:rPr>
              <a:t> noted that neither the Cram nor the Karabatsos models could predict the outcome of </a:t>
            </a:r>
            <a:r>
              <a:rPr lang="en-IN" sz="2400" b="1" dirty="0" err="1">
                <a:solidFill>
                  <a:srgbClr val="0070C0"/>
                </a:solidFill>
              </a:rPr>
              <a:t>nucleophilic</a:t>
            </a:r>
            <a:r>
              <a:rPr lang="en-IN" sz="2400" b="1" dirty="0">
                <a:solidFill>
                  <a:srgbClr val="0070C0"/>
                </a:solidFill>
              </a:rPr>
              <a:t> addition to </a:t>
            </a:r>
            <a:r>
              <a:rPr lang="en-IN" sz="2400" b="1" dirty="0" err="1">
                <a:solidFill>
                  <a:srgbClr val="0070C0"/>
                </a:solidFill>
              </a:rPr>
              <a:t>cyclohexanones</a:t>
            </a:r>
            <a:r>
              <a:rPr lang="en-IN" sz="2400" b="1" dirty="0">
                <a:solidFill>
                  <a:srgbClr val="0070C0"/>
                </a:solidFill>
              </a:rPr>
              <a:t> or fail to account for the effect of R</a:t>
            </a:r>
            <a:r>
              <a:rPr lang="en-IN" sz="2400" b="1" baseline="30000" dirty="0">
                <a:solidFill>
                  <a:srgbClr val="0070C0"/>
                </a:solidFill>
              </a:rPr>
              <a:t>2</a:t>
            </a:r>
            <a:r>
              <a:rPr lang="en-IN" sz="2400" b="1" dirty="0">
                <a:solidFill>
                  <a:srgbClr val="0070C0"/>
                </a:solidFill>
              </a:rPr>
              <a:t> on the selectivity as shown below:</a:t>
            </a:r>
          </a:p>
        </p:txBody>
      </p:sp>
      <p:sp>
        <p:nvSpPr>
          <p:cNvPr id="3" name="Rectangle 2"/>
          <p:cNvSpPr/>
          <p:nvPr/>
        </p:nvSpPr>
        <p:spPr>
          <a:xfrm>
            <a:off x="533400" y="2133600"/>
            <a:ext cx="8077200" cy="461665"/>
          </a:xfrm>
          <a:prstGeom prst="rect">
            <a:avLst/>
          </a:prstGeom>
        </p:spPr>
        <p:txBody>
          <a:bodyPr wrap="square">
            <a:spAutoFit/>
          </a:bodyPr>
          <a:lstStyle/>
          <a:p>
            <a:r>
              <a:rPr lang="en-IN" sz="2400" b="1" dirty="0">
                <a:solidFill>
                  <a:srgbClr val="7030A0"/>
                </a:solidFill>
              </a:rPr>
              <a:t>Reduction of R</a:t>
            </a:r>
            <a:r>
              <a:rPr lang="en-IN" sz="2400" b="1" baseline="30000" dirty="0">
                <a:solidFill>
                  <a:srgbClr val="7030A0"/>
                </a:solidFill>
              </a:rPr>
              <a:t>1</a:t>
            </a:r>
            <a:r>
              <a:rPr lang="en-IN" sz="2400" b="1" dirty="0">
                <a:solidFill>
                  <a:srgbClr val="7030A0"/>
                </a:solidFill>
              </a:rPr>
              <a:t>MeCH-CO-R</a:t>
            </a:r>
            <a:r>
              <a:rPr lang="en-IN" sz="2400" b="1" baseline="30000" dirty="0">
                <a:solidFill>
                  <a:srgbClr val="7030A0"/>
                </a:solidFill>
              </a:rPr>
              <a:t>2</a:t>
            </a:r>
            <a:r>
              <a:rPr lang="en-IN" sz="2400" b="1" dirty="0">
                <a:solidFill>
                  <a:srgbClr val="7030A0"/>
                </a:solidFill>
              </a:rPr>
              <a:t> by LiAlH</a:t>
            </a:r>
            <a:r>
              <a:rPr lang="en-IN" sz="2400" b="1" baseline="-25000" dirty="0">
                <a:solidFill>
                  <a:srgbClr val="7030A0"/>
                </a:solidFill>
              </a:rPr>
              <a:t>4</a:t>
            </a:r>
            <a:r>
              <a:rPr lang="en-IN" sz="2400" b="1" dirty="0">
                <a:solidFill>
                  <a:srgbClr val="7030A0"/>
                </a:solidFill>
              </a:rPr>
              <a:t> (</a:t>
            </a:r>
            <a:r>
              <a:rPr lang="en-IN" sz="2400" b="1" dirty="0" err="1">
                <a:solidFill>
                  <a:srgbClr val="7030A0"/>
                </a:solidFill>
              </a:rPr>
              <a:t>Stereoselectivity</a:t>
            </a:r>
            <a:r>
              <a:rPr lang="en-IN" sz="2400" b="1" dirty="0">
                <a:solidFill>
                  <a:srgbClr val="7030A0"/>
                </a:solidFill>
              </a:rPr>
              <a:t> % ds):</a:t>
            </a:r>
          </a:p>
        </p:txBody>
      </p:sp>
      <p:graphicFrame>
        <p:nvGraphicFramePr>
          <p:cNvPr id="4" name="Table 3"/>
          <p:cNvGraphicFramePr>
            <a:graphicFrameLocks noGrp="1"/>
          </p:cNvGraphicFramePr>
          <p:nvPr>
            <p:extLst>
              <p:ext uri="{D42A27DB-BD31-4B8C-83A1-F6EECF244321}">
                <p14:modId xmlns:p14="http://schemas.microsoft.com/office/powerpoint/2010/main" val="3699450170"/>
              </p:ext>
            </p:extLst>
          </p:nvPr>
        </p:nvGraphicFramePr>
        <p:xfrm>
          <a:off x="457200" y="2819400"/>
          <a:ext cx="8229600" cy="1097280"/>
        </p:xfrm>
        <a:graphic>
          <a:graphicData uri="http://schemas.openxmlformats.org/drawingml/2006/table">
            <a:tbl>
              <a:tblPr firstRow="1" firstCol="1" bandRow="1">
                <a:tableStyleId>{5C22544A-7EE6-4342-B048-85BDC9FD1C3A}</a:tableStyleId>
              </a:tblPr>
              <a:tblGrid>
                <a:gridCol w="2743200"/>
                <a:gridCol w="1447800"/>
                <a:gridCol w="1143000"/>
                <a:gridCol w="1371600"/>
                <a:gridCol w="1524000"/>
              </a:tblGrid>
              <a:tr h="0">
                <a:tc>
                  <a:txBody>
                    <a:bodyPr/>
                    <a:lstStyle/>
                    <a:p>
                      <a:pPr algn="just">
                        <a:spcAft>
                          <a:spcPts val="0"/>
                        </a:spcAft>
                      </a:pPr>
                      <a:r>
                        <a:rPr lang="en-IN" sz="2400" dirty="0">
                          <a:effectLst/>
                        </a:rPr>
                        <a:t>Large substituents</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effectLst/>
                        </a:rPr>
                        <a:t>R</a:t>
                      </a:r>
                      <a:r>
                        <a:rPr lang="en-IN" sz="2400" baseline="30000" dirty="0">
                          <a:effectLst/>
                        </a:rPr>
                        <a:t>2</a:t>
                      </a:r>
                      <a:r>
                        <a:rPr lang="en-IN" sz="2400" dirty="0">
                          <a:effectLst/>
                        </a:rPr>
                        <a:t> = Me</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effectLst/>
                        </a:rPr>
                        <a:t>R</a:t>
                      </a:r>
                      <a:r>
                        <a:rPr lang="en-IN" sz="2400" baseline="30000" dirty="0">
                          <a:effectLst/>
                        </a:rPr>
                        <a:t>2</a:t>
                      </a:r>
                      <a:r>
                        <a:rPr lang="en-IN" sz="2400" dirty="0">
                          <a:effectLst/>
                        </a:rPr>
                        <a:t> = Et</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smtClean="0">
                          <a:effectLst/>
                        </a:rPr>
                        <a:t>R</a:t>
                      </a:r>
                      <a:r>
                        <a:rPr lang="en-IN" sz="2400" baseline="30000" dirty="0" smtClean="0">
                          <a:effectLst/>
                        </a:rPr>
                        <a:t>2 </a:t>
                      </a:r>
                      <a:r>
                        <a:rPr lang="en-IN" sz="2400" dirty="0" smtClean="0">
                          <a:effectLst/>
                        </a:rPr>
                        <a:t>=</a:t>
                      </a:r>
                      <a:r>
                        <a:rPr lang="en-IN" sz="2400" baseline="0" dirty="0" smtClean="0">
                          <a:effectLst/>
                        </a:rPr>
                        <a:t> </a:t>
                      </a:r>
                      <a:r>
                        <a:rPr lang="en-IN" sz="2400" baseline="30000" dirty="0" err="1" smtClean="0">
                          <a:effectLst/>
                        </a:rPr>
                        <a:t>i</a:t>
                      </a:r>
                      <a:r>
                        <a:rPr lang="en-IN" sz="2400" dirty="0" err="1" smtClean="0">
                          <a:effectLst/>
                        </a:rPr>
                        <a:t>Pr</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smtClean="0">
                          <a:effectLst/>
                        </a:rPr>
                        <a:t>R</a:t>
                      </a:r>
                      <a:r>
                        <a:rPr lang="en-IN" sz="2400" baseline="30000" dirty="0" smtClean="0">
                          <a:effectLst/>
                        </a:rPr>
                        <a:t>2 </a:t>
                      </a:r>
                      <a:r>
                        <a:rPr lang="en-IN" sz="2400" dirty="0" smtClean="0">
                          <a:effectLst/>
                        </a:rPr>
                        <a:t>= </a:t>
                      </a:r>
                      <a:r>
                        <a:rPr lang="en-IN" sz="2400" baseline="30000" dirty="0" err="1" smtClean="0">
                          <a:effectLst/>
                        </a:rPr>
                        <a:t>t</a:t>
                      </a:r>
                      <a:r>
                        <a:rPr lang="en-IN" sz="2400" dirty="0" err="1" smtClean="0">
                          <a:effectLst/>
                        </a:rPr>
                        <a:t>Bu</a:t>
                      </a:r>
                      <a:endParaRPr lang="en-IN" sz="2400" dirty="0">
                        <a:effectLst/>
                        <a:latin typeface="Times New Roman"/>
                        <a:ea typeface="Batang"/>
                        <a:cs typeface="Vrinda"/>
                      </a:endParaRPr>
                    </a:p>
                  </a:txBody>
                  <a:tcPr marL="68580" marR="68580" marT="0" marB="0"/>
                </a:tc>
              </a:tr>
              <a:tr h="0">
                <a:tc>
                  <a:txBody>
                    <a:bodyPr/>
                    <a:lstStyle/>
                    <a:p>
                      <a:pPr algn="just">
                        <a:spcAft>
                          <a:spcPts val="0"/>
                        </a:spcAft>
                      </a:pPr>
                      <a:r>
                        <a:rPr lang="en-IN" sz="2400">
                          <a:effectLst/>
                        </a:rPr>
                        <a:t>R</a:t>
                      </a:r>
                      <a:r>
                        <a:rPr lang="en-IN" sz="2400" baseline="30000">
                          <a:effectLst/>
                        </a:rPr>
                        <a:t>1</a:t>
                      </a:r>
                      <a:r>
                        <a:rPr lang="en-IN" sz="2400">
                          <a:effectLst/>
                        </a:rPr>
                        <a:t> = Cyclohexyl</a:t>
                      </a:r>
                      <a:endParaRPr lang="en-IN" sz="2400">
                        <a:effectLst/>
                        <a:latin typeface="Times New Roman"/>
                        <a:ea typeface="Batang"/>
                        <a:cs typeface="Vrinda"/>
                      </a:endParaRPr>
                    </a:p>
                  </a:txBody>
                  <a:tcPr marL="68580" marR="68580" marT="0" marB="0"/>
                </a:tc>
                <a:tc>
                  <a:txBody>
                    <a:bodyPr/>
                    <a:lstStyle/>
                    <a:p>
                      <a:pPr algn="ctr">
                        <a:spcAft>
                          <a:spcPts val="0"/>
                        </a:spcAft>
                      </a:pPr>
                      <a:r>
                        <a:rPr lang="en-IN" sz="2400">
                          <a:effectLst/>
                        </a:rPr>
                        <a:t>62</a:t>
                      </a:r>
                      <a:endParaRPr lang="en-IN" sz="2400">
                        <a:effectLst/>
                        <a:latin typeface="Times New Roman"/>
                        <a:ea typeface="Batang"/>
                        <a:cs typeface="Vrinda"/>
                      </a:endParaRPr>
                    </a:p>
                  </a:txBody>
                  <a:tcPr marL="68580" marR="68580" marT="0" marB="0"/>
                </a:tc>
                <a:tc>
                  <a:txBody>
                    <a:bodyPr/>
                    <a:lstStyle/>
                    <a:p>
                      <a:pPr algn="ctr">
                        <a:spcAft>
                          <a:spcPts val="0"/>
                        </a:spcAft>
                      </a:pPr>
                      <a:r>
                        <a:rPr lang="en-IN" sz="2400" dirty="0">
                          <a:effectLst/>
                        </a:rPr>
                        <a:t>66</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effectLst/>
                        </a:rPr>
                        <a:t>80</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solidFill>
                            <a:srgbClr val="FF0000"/>
                          </a:solidFill>
                          <a:effectLst/>
                        </a:rPr>
                        <a:t>62</a:t>
                      </a:r>
                      <a:endParaRPr lang="en-IN" sz="2400" dirty="0">
                        <a:solidFill>
                          <a:srgbClr val="FF0000"/>
                        </a:solidFill>
                        <a:effectLst/>
                        <a:latin typeface="Times New Roman"/>
                        <a:ea typeface="Batang"/>
                        <a:cs typeface="Vrinda"/>
                      </a:endParaRPr>
                    </a:p>
                  </a:txBody>
                  <a:tcPr marL="68580" marR="68580" marT="0" marB="0"/>
                </a:tc>
              </a:tr>
              <a:tr h="0">
                <a:tc>
                  <a:txBody>
                    <a:bodyPr/>
                    <a:lstStyle/>
                    <a:p>
                      <a:pPr algn="just">
                        <a:spcAft>
                          <a:spcPts val="0"/>
                        </a:spcAft>
                      </a:pPr>
                      <a:r>
                        <a:rPr lang="en-IN" sz="2400">
                          <a:effectLst/>
                        </a:rPr>
                        <a:t>R</a:t>
                      </a:r>
                      <a:r>
                        <a:rPr lang="en-IN" sz="2400" baseline="30000">
                          <a:effectLst/>
                        </a:rPr>
                        <a:t>1</a:t>
                      </a:r>
                      <a:r>
                        <a:rPr lang="en-IN" sz="2400">
                          <a:effectLst/>
                        </a:rPr>
                        <a:t> = Phenyl</a:t>
                      </a:r>
                      <a:endParaRPr lang="en-IN" sz="2400">
                        <a:effectLst/>
                        <a:latin typeface="Times New Roman"/>
                        <a:ea typeface="Batang"/>
                        <a:cs typeface="Vrinda"/>
                      </a:endParaRPr>
                    </a:p>
                  </a:txBody>
                  <a:tcPr marL="68580" marR="68580" marT="0" marB="0"/>
                </a:tc>
                <a:tc>
                  <a:txBody>
                    <a:bodyPr/>
                    <a:lstStyle/>
                    <a:p>
                      <a:pPr algn="ctr">
                        <a:spcAft>
                          <a:spcPts val="0"/>
                        </a:spcAft>
                      </a:pPr>
                      <a:r>
                        <a:rPr lang="en-IN" sz="2400" dirty="0">
                          <a:effectLst/>
                        </a:rPr>
                        <a:t>74</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effectLst/>
                        </a:rPr>
                        <a:t>76</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effectLst/>
                        </a:rPr>
                        <a:t>83</a:t>
                      </a:r>
                      <a:endParaRPr lang="en-IN" sz="2400" dirty="0">
                        <a:effectLst/>
                        <a:latin typeface="Times New Roman"/>
                        <a:ea typeface="Batang"/>
                        <a:cs typeface="Vrinda"/>
                      </a:endParaRPr>
                    </a:p>
                  </a:txBody>
                  <a:tcPr marL="68580" marR="68580" marT="0" marB="0"/>
                </a:tc>
                <a:tc>
                  <a:txBody>
                    <a:bodyPr/>
                    <a:lstStyle/>
                    <a:p>
                      <a:pPr algn="ctr">
                        <a:spcAft>
                          <a:spcPts val="0"/>
                        </a:spcAft>
                      </a:pPr>
                      <a:r>
                        <a:rPr lang="en-IN" sz="2400" dirty="0">
                          <a:effectLst/>
                        </a:rPr>
                        <a:t>98</a:t>
                      </a:r>
                      <a:endParaRPr lang="en-IN" sz="2400" dirty="0">
                        <a:effectLst/>
                        <a:latin typeface="Times New Roman"/>
                        <a:ea typeface="Batang"/>
                        <a:cs typeface="Vrinda"/>
                      </a:endParaRPr>
                    </a:p>
                  </a:txBody>
                  <a:tcPr marL="68580" marR="68580" marT="0" marB="0"/>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97335825"/>
              </p:ext>
            </p:extLst>
          </p:nvPr>
        </p:nvGraphicFramePr>
        <p:xfrm>
          <a:off x="563563" y="4121150"/>
          <a:ext cx="2730500" cy="2430463"/>
        </p:xfrm>
        <a:graphic>
          <a:graphicData uri="http://schemas.openxmlformats.org/presentationml/2006/ole">
            <mc:AlternateContent xmlns:mc="http://schemas.openxmlformats.org/markup-compatibility/2006">
              <mc:Choice xmlns:v="urn:schemas-microsoft-com:vml" Requires="v">
                <p:oleObj spid="_x0000_s8212" name="CS ChemDraw Drawing" r:id="rId3" imgW="1121658" imgH="999834" progId="ChemDraw.Document.6.0">
                  <p:embed/>
                </p:oleObj>
              </mc:Choice>
              <mc:Fallback>
                <p:oleObj name="CS ChemDraw Drawing" r:id="rId3" imgW="1121658" imgH="999834" progId="ChemDraw.Document.6.0">
                  <p:embed/>
                  <p:pic>
                    <p:nvPicPr>
                      <p:cNvPr id="0" name=""/>
                      <p:cNvPicPr/>
                      <p:nvPr/>
                    </p:nvPicPr>
                    <p:blipFill>
                      <a:blip r:embed="rId4"/>
                      <a:stretch>
                        <a:fillRect/>
                      </a:stretch>
                    </p:blipFill>
                    <p:spPr>
                      <a:xfrm>
                        <a:off x="563563" y="4121150"/>
                        <a:ext cx="2730500" cy="2430463"/>
                      </a:xfrm>
                      <a:prstGeom prst="rect">
                        <a:avLst/>
                      </a:prstGeom>
                    </p:spPr>
                  </p:pic>
                </p:oleObj>
              </mc:Fallback>
            </mc:AlternateContent>
          </a:graphicData>
        </a:graphic>
      </p:graphicFrame>
      <p:sp>
        <p:nvSpPr>
          <p:cNvPr id="6" name="Rectangle 5"/>
          <p:cNvSpPr/>
          <p:nvPr/>
        </p:nvSpPr>
        <p:spPr>
          <a:xfrm>
            <a:off x="4031673" y="4343400"/>
            <a:ext cx="4572000" cy="1938992"/>
          </a:xfrm>
          <a:prstGeom prst="rect">
            <a:avLst/>
          </a:prstGeom>
        </p:spPr>
        <p:txBody>
          <a:bodyPr>
            <a:spAutoFit/>
          </a:bodyPr>
          <a:lstStyle/>
          <a:p>
            <a:pPr algn="just"/>
            <a:r>
              <a:rPr lang="en-IN" sz="2000" b="1" dirty="0">
                <a:solidFill>
                  <a:srgbClr val="7030A0"/>
                </a:solidFill>
              </a:rPr>
              <a:t>Here effect of R</a:t>
            </a:r>
            <a:r>
              <a:rPr lang="en-IN" sz="2000" b="1" baseline="30000" dirty="0">
                <a:solidFill>
                  <a:srgbClr val="7030A0"/>
                </a:solidFill>
              </a:rPr>
              <a:t>2</a:t>
            </a:r>
            <a:r>
              <a:rPr lang="en-IN" sz="2000" b="1" dirty="0">
                <a:solidFill>
                  <a:srgbClr val="7030A0"/>
                </a:solidFill>
              </a:rPr>
              <a:t> group as shown in the table is included and supports that with increase in size of R</a:t>
            </a:r>
            <a:r>
              <a:rPr lang="en-IN" sz="2000" b="1" baseline="30000" dirty="0">
                <a:solidFill>
                  <a:srgbClr val="7030A0"/>
                </a:solidFill>
              </a:rPr>
              <a:t>2</a:t>
            </a:r>
            <a:r>
              <a:rPr lang="en-IN" sz="2000" b="1" dirty="0">
                <a:solidFill>
                  <a:srgbClr val="7030A0"/>
                </a:solidFill>
              </a:rPr>
              <a:t> group, </a:t>
            </a:r>
            <a:r>
              <a:rPr lang="en-IN" sz="2000" b="1" dirty="0" err="1">
                <a:solidFill>
                  <a:srgbClr val="7030A0"/>
                </a:solidFill>
              </a:rPr>
              <a:t>diastereoselectivity</a:t>
            </a:r>
            <a:r>
              <a:rPr lang="en-IN" sz="2000" b="1" dirty="0">
                <a:solidFill>
                  <a:srgbClr val="7030A0"/>
                </a:solidFill>
              </a:rPr>
              <a:t> increases with an exceptional case where R</a:t>
            </a:r>
            <a:r>
              <a:rPr lang="en-IN" sz="2000" b="1" baseline="30000" dirty="0">
                <a:solidFill>
                  <a:srgbClr val="7030A0"/>
                </a:solidFill>
              </a:rPr>
              <a:t>1</a:t>
            </a:r>
            <a:r>
              <a:rPr lang="en-IN" sz="2000" b="1" dirty="0">
                <a:solidFill>
                  <a:srgbClr val="7030A0"/>
                </a:solidFill>
              </a:rPr>
              <a:t> = </a:t>
            </a:r>
            <a:r>
              <a:rPr lang="en-IN" sz="2000" b="1" dirty="0" err="1">
                <a:solidFill>
                  <a:srgbClr val="7030A0"/>
                </a:solidFill>
              </a:rPr>
              <a:t>Cyclohexyl</a:t>
            </a:r>
            <a:r>
              <a:rPr lang="en-IN" sz="2000" b="1" dirty="0">
                <a:solidFill>
                  <a:srgbClr val="7030A0"/>
                </a:solidFill>
              </a:rPr>
              <a:t> and R</a:t>
            </a:r>
            <a:r>
              <a:rPr lang="en-IN" sz="2000" b="1" baseline="30000" dirty="0">
                <a:solidFill>
                  <a:srgbClr val="7030A0"/>
                </a:solidFill>
              </a:rPr>
              <a:t>2</a:t>
            </a:r>
            <a:r>
              <a:rPr lang="en-IN" sz="2000" b="1" dirty="0">
                <a:solidFill>
                  <a:srgbClr val="7030A0"/>
                </a:solidFill>
              </a:rPr>
              <a:t> = </a:t>
            </a:r>
            <a:r>
              <a:rPr lang="en-IN" sz="2000" b="1" baseline="30000" dirty="0" err="1">
                <a:solidFill>
                  <a:srgbClr val="7030A0"/>
                </a:solidFill>
              </a:rPr>
              <a:t>t</a:t>
            </a:r>
            <a:r>
              <a:rPr lang="en-IN" sz="2000" b="1" dirty="0" err="1">
                <a:solidFill>
                  <a:srgbClr val="7030A0"/>
                </a:solidFill>
              </a:rPr>
              <a:t>Bu</a:t>
            </a:r>
            <a:r>
              <a:rPr lang="en-IN" sz="2000" b="1" dirty="0">
                <a:solidFill>
                  <a:srgbClr val="7030A0"/>
                </a:solidFill>
              </a:rPr>
              <a:t>.</a:t>
            </a:r>
          </a:p>
        </p:txBody>
      </p:sp>
    </p:spTree>
    <p:extLst>
      <p:ext uri="{BB962C8B-B14F-4D97-AF65-F5344CB8AC3E}">
        <p14:creationId xmlns:p14="http://schemas.microsoft.com/office/powerpoint/2010/main" val="1792488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 name="Object 2"/>
          <p:cNvGraphicFramePr>
            <a:graphicFrameLocks noChangeAspect="1"/>
          </p:cNvGraphicFramePr>
          <p:nvPr>
            <p:extLst>
              <p:ext uri="{D42A27DB-BD31-4B8C-83A1-F6EECF244321}">
                <p14:modId xmlns:p14="http://schemas.microsoft.com/office/powerpoint/2010/main" val="154296225"/>
              </p:ext>
            </p:extLst>
          </p:nvPr>
        </p:nvGraphicFramePr>
        <p:xfrm>
          <a:off x="1033663" y="3429000"/>
          <a:ext cx="7076673" cy="1981200"/>
        </p:xfrm>
        <a:graphic>
          <a:graphicData uri="http://schemas.openxmlformats.org/presentationml/2006/ole">
            <mc:AlternateContent xmlns:mc="http://schemas.openxmlformats.org/markup-compatibility/2006">
              <mc:Choice xmlns:v="urn:schemas-microsoft-com:vml" Requires="v">
                <p:oleObj spid="_x0000_s9256" name="CS ChemDraw Drawing" r:id="rId3" imgW="5004704" imgH="1399120" progId="ChemDraw.Document.6.0">
                  <p:embed/>
                </p:oleObj>
              </mc:Choice>
              <mc:Fallback>
                <p:oleObj name="CS ChemDraw Drawing" r:id="rId3" imgW="5004704" imgH="139912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663" y="3429000"/>
                        <a:ext cx="7076673" cy="1981200"/>
                      </a:xfrm>
                      <a:prstGeom prst="rect">
                        <a:avLst/>
                      </a:prstGeom>
                      <a:noFill/>
                    </p:spPr>
                  </p:pic>
                </p:oleObj>
              </mc:Fallback>
            </mc:AlternateContent>
          </a:graphicData>
        </a:graphic>
      </p:graphicFrame>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5" name="Object 4"/>
          <p:cNvGraphicFramePr>
            <a:graphicFrameLocks noChangeAspect="1"/>
          </p:cNvGraphicFramePr>
          <p:nvPr>
            <p:extLst>
              <p:ext uri="{D42A27DB-BD31-4B8C-83A1-F6EECF244321}">
                <p14:modId xmlns:p14="http://schemas.microsoft.com/office/powerpoint/2010/main" val="1595674615"/>
              </p:ext>
            </p:extLst>
          </p:nvPr>
        </p:nvGraphicFramePr>
        <p:xfrm>
          <a:off x="609600" y="838200"/>
          <a:ext cx="7614414" cy="1905000"/>
        </p:xfrm>
        <a:graphic>
          <a:graphicData uri="http://schemas.openxmlformats.org/presentationml/2006/ole">
            <mc:AlternateContent xmlns:mc="http://schemas.openxmlformats.org/markup-compatibility/2006">
              <mc:Choice xmlns:v="urn:schemas-microsoft-com:vml" Requires="v">
                <p:oleObj spid="_x0000_s9257" name="CS ChemDraw Drawing" r:id="rId5" imgW="4329636" imgH="1080598" progId="ChemDraw.Document.6.0">
                  <p:embed/>
                </p:oleObj>
              </mc:Choice>
              <mc:Fallback>
                <p:oleObj name="CS ChemDraw Drawing" r:id="rId5" imgW="4329636" imgH="1080598" progId="ChemDraw.Document.6.0">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838200"/>
                        <a:ext cx="7614414" cy="1905000"/>
                      </a:xfrm>
                      <a:prstGeom prst="rect">
                        <a:avLst/>
                      </a:prstGeom>
                      <a:noFill/>
                    </p:spPr>
                  </p:pic>
                </p:oleObj>
              </mc:Fallback>
            </mc:AlternateContent>
          </a:graphicData>
        </a:graphic>
      </p:graphicFrame>
    </p:spTree>
    <p:extLst>
      <p:ext uri="{BB962C8B-B14F-4D97-AF65-F5344CB8AC3E}">
        <p14:creationId xmlns:p14="http://schemas.microsoft.com/office/powerpoint/2010/main" val="696133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2925801" cy="461665"/>
          </a:xfrm>
          <a:prstGeom prst="rect">
            <a:avLst/>
          </a:prstGeom>
        </p:spPr>
        <p:txBody>
          <a:bodyPr wrap="none">
            <a:spAutoFit/>
          </a:bodyPr>
          <a:lstStyle/>
          <a:p>
            <a:r>
              <a:rPr lang="en-IN" sz="2400" b="1" dirty="0" err="1">
                <a:solidFill>
                  <a:srgbClr val="FF0000"/>
                </a:solidFill>
              </a:rPr>
              <a:t>Ahn’s</a:t>
            </a:r>
            <a:r>
              <a:rPr lang="en-IN" sz="2400" b="1" dirty="0">
                <a:solidFill>
                  <a:srgbClr val="FF0000"/>
                </a:solidFill>
              </a:rPr>
              <a:t> analysis(1977): </a:t>
            </a:r>
          </a:p>
        </p:txBody>
      </p:sp>
      <p:sp>
        <p:nvSpPr>
          <p:cNvPr id="3" name="Rectangle 2"/>
          <p:cNvSpPr/>
          <p:nvPr/>
        </p:nvSpPr>
        <p:spPr>
          <a:xfrm>
            <a:off x="457200" y="685800"/>
            <a:ext cx="8046999" cy="2677656"/>
          </a:xfrm>
          <a:prstGeom prst="rect">
            <a:avLst/>
          </a:prstGeom>
        </p:spPr>
        <p:txBody>
          <a:bodyPr wrap="square">
            <a:spAutoFit/>
          </a:bodyPr>
          <a:lstStyle/>
          <a:p>
            <a:pPr algn="just"/>
            <a:r>
              <a:rPr lang="en-IN" sz="2400" b="1" dirty="0">
                <a:solidFill>
                  <a:srgbClr val="0070C0"/>
                </a:solidFill>
              </a:rPr>
              <a:t>An </a:t>
            </a:r>
            <a:r>
              <a:rPr lang="en-IN" sz="2400" b="1" dirty="0" err="1">
                <a:solidFill>
                  <a:srgbClr val="0070C0"/>
                </a:solidFill>
              </a:rPr>
              <a:t>ab</a:t>
            </a:r>
            <a:r>
              <a:rPr lang="en-IN" sz="2400" b="1" dirty="0">
                <a:solidFill>
                  <a:srgbClr val="0070C0"/>
                </a:solidFill>
              </a:rPr>
              <a:t> initio method to evaluate the energies of all the postulated transition state structures proposed by Cram, </a:t>
            </a:r>
            <a:r>
              <a:rPr lang="en-IN" sz="2400" b="1" dirty="0" err="1">
                <a:solidFill>
                  <a:srgbClr val="0070C0"/>
                </a:solidFill>
              </a:rPr>
              <a:t>Conforth</a:t>
            </a:r>
            <a:r>
              <a:rPr lang="en-IN" sz="2400" b="1" dirty="0">
                <a:solidFill>
                  <a:srgbClr val="0070C0"/>
                </a:solidFill>
              </a:rPr>
              <a:t>, Karabatsos and </a:t>
            </a:r>
            <a:r>
              <a:rPr lang="en-IN" sz="2400" b="1" dirty="0" err="1">
                <a:solidFill>
                  <a:srgbClr val="0070C0"/>
                </a:solidFill>
              </a:rPr>
              <a:t>Felkin</a:t>
            </a:r>
            <a:r>
              <a:rPr lang="en-IN" sz="2400" b="1" dirty="0">
                <a:solidFill>
                  <a:srgbClr val="0070C0"/>
                </a:solidFill>
              </a:rPr>
              <a:t> were tested with 2-methylbutanal and 2-chloropropanal. He considered H</a:t>
            </a:r>
            <a:r>
              <a:rPr lang="en-IN" sz="2400" b="1" baseline="30000" dirty="0">
                <a:solidFill>
                  <a:srgbClr val="0070C0"/>
                </a:solidFill>
              </a:rPr>
              <a:t>-</a:t>
            </a:r>
            <a:r>
              <a:rPr lang="en-IN" sz="2400" b="1" dirty="0">
                <a:solidFill>
                  <a:srgbClr val="0070C0"/>
                </a:solidFill>
              </a:rPr>
              <a:t> as nucleophile and placed perpendicularly at a distance of 1.5 Å from the carbonyl carbon on each face the carbonyl group. Then C</a:t>
            </a:r>
            <a:r>
              <a:rPr lang="en-IN" sz="2400" b="1" baseline="-25000" dirty="0">
                <a:solidFill>
                  <a:srgbClr val="0070C0"/>
                </a:solidFill>
              </a:rPr>
              <a:t>1</a:t>
            </a:r>
            <a:r>
              <a:rPr lang="en-IN" sz="2400" b="1" dirty="0">
                <a:solidFill>
                  <a:srgbClr val="0070C0"/>
                </a:solidFill>
              </a:rPr>
              <a:t>-C</a:t>
            </a:r>
            <a:r>
              <a:rPr lang="en-IN" sz="2400" b="1" baseline="-25000" dirty="0">
                <a:solidFill>
                  <a:srgbClr val="0070C0"/>
                </a:solidFill>
              </a:rPr>
              <a:t>2</a:t>
            </a:r>
            <a:r>
              <a:rPr lang="en-IN" sz="2400" b="1" dirty="0">
                <a:solidFill>
                  <a:srgbClr val="0070C0"/>
                </a:solidFill>
              </a:rPr>
              <a:t> bond was rotated.</a:t>
            </a:r>
          </a:p>
        </p:txBody>
      </p:sp>
      <p:sp>
        <p:nvSpPr>
          <p:cNvPr id="4" name="Rectangle 3"/>
          <p:cNvSpPr/>
          <p:nvPr/>
        </p:nvSpPr>
        <p:spPr>
          <a:xfrm>
            <a:off x="526473" y="3352800"/>
            <a:ext cx="7977726" cy="1569660"/>
          </a:xfrm>
          <a:prstGeom prst="rect">
            <a:avLst/>
          </a:prstGeom>
        </p:spPr>
        <p:txBody>
          <a:bodyPr wrap="square">
            <a:spAutoFit/>
          </a:bodyPr>
          <a:lstStyle/>
          <a:p>
            <a:pPr algn="just"/>
            <a:r>
              <a:rPr lang="en-IN" sz="2400" b="1" dirty="0">
                <a:solidFill>
                  <a:srgbClr val="0070C0"/>
                </a:solidFill>
              </a:rPr>
              <a:t>Results from the above two compounds showed that the transition states arise from </a:t>
            </a:r>
            <a:r>
              <a:rPr lang="en-IN" sz="2400" b="1" dirty="0" err="1">
                <a:solidFill>
                  <a:srgbClr val="0070C0"/>
                </a:solidFill>
              </a:rPr>
              <a:t>Felkin</a:t>
            </a:r>
            <a:r>
              <a:rPr lang="en-IN" sz="2400" b="1" dirty="0">
                <a:solidFill>
                  <a:srgbClr val="0070C0"/>
                </a:solidFill>
              </a:rPr>
              <a:t> model exhibit the lowest energy conformer for attack of H</a:t>
            </a:r>
            <a:r>
              <a:rPr lang="en-IN" sz="2400" b="1" baseline="30000" dirty="0">
                <a:solidFill>
                  <a:srgbClr val="0070C0"/>
                </a:solidFill>
              </a:rPr>
              <a:t>-</a:t>
            </a:r>
            <a:r>
              <a:rPr lang="en-IN" sz="2400" b="1" dirty="0">
                <a:solidFill>
                  <a:srgbClr val="0070C0"/>
                </a:solidFill>
              </a:rPr>
              <a:t> on either side of the carbonyl group.</a:t>
            </a:r>
          </a:p>
        </p:txBody>
      </p:sp>
      <p:sp>
        <p:nvSpPr>
          <p:cNvPr id="5" name="Rectangle 4"/>
          <p:cNvSpPr/>
          <p:nvPr/>
        </p:nvSpPr>
        <p:spPr>
          <a:xfrm>
            <a:off x="533400" y="4953000"/>
            <a:ext cx="7894599" cy="1569660"/>
          </a:xfrm>
          <a:prstGeom prst="rect">
            <a:avLst/>
          </a:prstGeom>
        </p:spPr>
        <p:txBody>
          <a:bodyPr wrap="square">
            <a:spAutoFit/>
          </a:bodyPr>
          <a:lstStyle/>
          <a:p>
            <a:pPr algn="just"/>
            <a:r>
              <a:rPr lang="en-IN" sz="2400" b="1" dirty="0">
                <a:solidFill>
                  <a:srgbClr val="0070C0"/>
                </a:solidFill>
              </a:rPr>
              <a:t>In support of </a:t>
            </a:r>
            <a:r>
              <a:rPr lang="en-IN" sz="2400" b="1" dirty="0" err="1">
                <a:solidFill>
                  <a:srgbClr val="0070C0"/>
                </a:solidFill>
              </a:rPr>
              <a:t>Felkin</a:t>
            </a:r>
            <a:r>
              <a:rPr lang="en-IN" sz="2400" b="1" dirty="0">
                <a:solidFill>
                  <a:srgbClr val="0070C0"/>
                </a:solidFill>
              </a:rPr>
              <a:t> model, </a:t>
            </a:r>
            <a:r>
              <a:rPr lang="en-IN" sz="2400" b="1" dirty="0" err="1">
                <a:solidFill>
                  <a:srgbClr val="0070C0"/>
                </a:solidFill>
              </a:rPr>
              <a:t>Ahn</a:t>
            </a:r>
            <a:r>
              <a:rPr lang="en-IN" sz="2400" b="1" dirty="0">
                <a:solidFill>
                  <a:srgbClr val="0070C0"/>
                </a:solidFill>
              </a:rPr>
              <a:t> and Eisenstein considered the issue of which substituent would assume the role of the large substituent and the nucleophile will approach anti to it. </a:t>
            </a:r>
          </a:p>
        </p:txBody>
      </p:sp>
    </p:spTree>
    <p:extLst>
      <p:ext uri="{BB962C8B-B14F-4D97-AF65-F5344CB8AC3E}">
        <p14:creationId xmlns:p14="http://schemas.microsoft.com/office/powerpoint/2010/main" val="1697111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2308324"/>
          </a:xfrm>
          <a:prstGeom prst="rect">
            <a:avLst/>
          </a:prstGeom>
        </p:spPr>
        <p:txBody>
          <a:bodyPr wrap="square">
            <a:spAutoFit/>
          </a:bodyPr>
          <a:lstStyle/>
          <a:p>
            <a:pPr algn="just"/>
            <a:r>
              <a:rPr lang="en-IN" sz="2400" b="1" dirty="0">
                <a:solidFill>
                  <a:srgbClr val="0070C0"/>
                </a:solidFill>
              </a:rPr>
              <a:t>They proposed a simple rule. The substituents should be ordered according to the energies of the </a:t>
            </a:r>
            <a:r>
              <a:rPr lang="en-IN" sz="2400" b="1" dirty="0" err="1">
                <a:solidFill>
                  <a:srgbClr val="0070C0"/>
                </a:solidFill>
              </a:rPr>
              <a:t>antibonding</a:t>
            </a:r>
            <a:r>
              <a:rPr lang="en-IN" sz="2400" b="1" dirty="0">
                <a:solidFill>
                  <a:srgbClr val="0070C0"/>
                </a:solidFill>
              </a:rPr>
              <a:t> σ*-orbital, not necessarily the one that is the most demanding </a:t>
            </a:r>
            <a:r>
              <a:rPr lang="en-IN" sz="2400" b="1" dirty="0" err="1">
                <a:solidFill>
                  <a:srgbClr val="0070C0"/>
                </a:solidFill>
              </a:rPr>
              <a:t>sterically</a:t>
            </a:r>
            <a:r>
              <a:rPr lang="en-IN" sz="2400" b="1" dirty="0">
                <a:solidFill>
                  <a:srgbClr val="0070C0"/>
                </a:solidFill>
              </a:rPr>
              <a:t>. This rule explains the α–</a:t>
            </a:r>
            <a:r>
              <a:rPr lang="en-IN" sz="2400" b="1" dirty="0" err="1">
                <a:solidFill>
                  <a:srgbClr val="0070C0"/>
                </a:solidFill>
              </a:rPr>
              <a:t>haloketone</a:t>
            </a:r>
            <a:r>
              <a:rPr lang="en-IN" sz="2400" b="1" dirty="0">
                <a:solidFill>
                  <a:srgbClr val="0070C0"/>
                </a:solidFill>
              </a:rPr>
              <a:t> anomaly, since the σ*</a:t>
            </a:r>
            <a:r>
              <a:rPr lang="en-IN" sz="2400" b="1" baseline="-25000" dirty="0">
                <a:solidFill>
                  <a:srgbClr val="0070C0"/>
                </a:solidFill>
              </a:rPr>
              <a:t>C-</a:t>
            </a:r>
            <a:r>
              <a:rPr lang="en-IN" sz="2400" b="1" baseline="-25000" dirty="0" err="1">
                <a:solidFill>
                  <a:srgbClr val="0070C0"/>
                </a:solidFill>
              </a:rPr>
              <a:t>Cl</a:t>
            </a:r>
            <a:r>
              <a:rPr lang="en-IN" sz="2400" b="1" dirty="0">
                <a:solidFill>
                  <a:srgbClr val="0070C0"/>
                </a:solidFill>
              </a:rPr>
              <a:t> is lower in energy than σ*</a:t>
            </a:r>
            <a:r>
              <a:rPr lang="en-IN" sz="2400" b="1" baseline="-25000" dirty="0">
                <a:solidFill>
                  <a:srgbClr val="0070C0"/>
                </a:solidFill>
              </a:rPr>
              <a:t>C-C </a:t>
            </a:r>
            <a:r>
              <a:rPr lang="en-IN" sz="2400" b="1" dirty="0">
                <a:solidFill>
                  <a:srgbClr val="0070C0"/>
                </a:solidFill>
              </a:rPr>
              <a:t>[Bond energies of C-C = 83-85 kcal/</a:t>
            </a:r>
            <a:r>
              <a:rPr lang="en-IN" sz="2400" b="1" dirty="0" err="1">
                <a:solidFill>
                  <a:srgbClr val="0070C0"/>
                </a:solidFill>
              </a:rPr>
              <a:t>mol</a:t>
            </a:r>
            <a:r>
              <a:rPr lang="en-IN" sz="2400" b="1" dirty="0">
                <a:solidFill>
                  <a:srgbClr val="0070C0"/>
                </a:solidFill>
              </a:rPr>
              <a:t>; C-</a:t>
            </a:r>
            <a:r>
              <a:rPr lang="en-IN" sz="2400" b="1" dirty="0" err="1">
                <a:solidFill>
                  <a:srgbClr val="0070C0"/>
                </a:solidFill>
              </a:rPr>
              <a:t>Cl</a:t>
            </a:r>
            <a:r>
              <a:rPr lang="en-IN" sz="2400" b="1" dirty="0">
                <a:solidFill>
                  <a:srgbClr val="0070C0"/>
                </a:solidFill>
              </a:rPr>
              <a:t> = 79 kcal/</a:t>
            </a:r>
            <a:r>
              <a:rPr lang="en-IN" sz="2400" b="1" dirty="0" err="1">
                <a:solidFill>
                  <a:srgbClr val="0070C0"/>
                </a:solidFill>
              </a:rPr>
              <a:t>mol</a:t>
            </a:r>
            <a:r>
              <a:rPr lang="en-IN" sz="2400" b="1" dirty="0">
                <a:solidFill>
                  <a:srgbClr val="0070C0"/>
                </a:solidFill>
              </a:rPr>
              <a:t>].</a:t>
            </a:r>
          </a:p>
        </p:txBody>
      </p:sp>
      <p:sp>
        <p:nvSpPr>
          <p:cNvPr id="3" name="Rectangle 2"/>
          <p:cNvSpPr/>
          <p:nvPr/>
        </p:nvSpPr>
        <p:spPr>
          <a:xfrm>
            <a:off x="533400" y="2819400"/>
            <a:ext cx="8229600" cy="2308324"/>
          </a:xfrm>
          <a:prstGeom prst="rect">
            <a:avLst/>
          </a:prstGeom>
        </p:spPr>
        <p:txBody>
          <a:bodyPr wrap="square">
            <a:spAutoFit/>
          </a:bodyPr>
          <a:lstStyle/>
          <a:p>
            <a:pPr algn="just"/>
            <a:r>
              <a:rPr lang="en-IN" sz="2400" b="1" dirty="0">
                <a:solidFill>
                  <a:srgbClr val="0070C0"/>
                </a:solidFill>
              </a:rPr>
              <a:t>Selectivity arises from </a:t>
            </a:r>
            <a:r>
              <a:rPr lang="en-IN" sz="2400" b="1" dirty="0" err="1">
                <a:solidFill>
                  <a:srgbClr val="0070C0"/>
                </a:solidFill>
              </a:rPr>
              <a:t>Felkin</a:t>
            </a:r>
            <a:r>
              <a:rPr lang="en-IN" sz="2400" b="1" dirty="0">
                <a:solidFill>
                  <a:srgbClr val="0070C0"/>
                </a:solidFill>
              </a:rPr>
              <a:t> model was on the basis of interaction differences between R-S and R-M as shown in structures E and F. This proposition was not acceptable for corresponding aldehydes because in that case R=H, so interactions between H-S and H-M cannot be more important than O-M and O-S.</a:t>
            </a:r>
          </a:p>
        </p:txBody>
      </p:sp>
      <p:graphicFrame>
        <p:nvGraphicFramePr>
          <p:cNvPr id="4" name="Object 3"/>
          <p:cNvGraphicFramePr>
            <a:graphicFrameLocks noChangeAspect="1"/>
          </p:cNvGraphicFramePr>
          <p:nvPr>
            <p:extLst>
              <p:ext uri="{D42A27DB-BD31-4B8C-83A1-F6EECF244321}">
                <p14:modId xmlns:p14="http://schemas.microsoft.com/office/powerpoint/2010/main" val="3227440662"/>
              </p:ext>
            </p:extLst>
          </p:nvPr>
        </p:nvGraphicFramePr>
        <p:xfrm>
          <a:off x="3312550" y="4817549"/>
          <a:ext cx="5221850" cy="1811851"/>
        </p:xfrm>
        <a:graphic>
          <a:graphicData uri="http://schemas.openxmlformats.org/presentationml/2006/ole">
            <mc:AlternateContent xmlns:mc="http://schemas.openxmlformats.org/markup-compatibility/2006">
              <mc:Choice xmlns:v="urn:schemas-microsoft-com:vml" Requires="v">
                <p:oleObj spid="_x0000_s10260" name="CS ChemDraw Drawing" r:id="rId3" imgW="2676086" imgH="929435" progId="ChemDraw.Document.6.0">
                  <p:embed/>
                </p:oleObj>
              </mc:Choice>
              <mc:Fallback>
                <p:oleObj name="CS ChemDraw Drawing" r:id="rId3" imgW="2676086" imgH="929435" progId="ChemDraw.Document.6.0">
                  <p:embed/>
                  <p:pic>
                    <p:nvPicPr>
                      <p:cNvPr id="0" name=""/>
                      <p:cNvPicPr/>
                      <p:nvPr/>
                    </p:nvPicPr>
                    <p:blipFill>
                      <a:blip r:embed="rId4"/>
                      <a:stretch>
                        <a:fillRect/>
                      </a:stretch>
                    </p:blipFill>
                    <p:spPr>
                      <a:xfrm>
                        <a:off x="3312550" y="4817549"/>
                        <a:ext cx="5221850" cy="1811851"/>
                      </a:xfrm>
                      <a:prstGeom prst="rect">
                        <a:avLst/>
                      </a:prstGeom>
                    </p:spPr>
                  </p:pic>
                </p:oleObj>
              </mc:Fallback>
            </mc:AlternateContent>
          </a:graphicData>
        </a:graphic>
      </p:graphicFrame>
    </p:spTree>
    <p:extLst>
      <p:ext uri="{BB962C8B-B14F-4D97-AF65-F5344CB8AC3E}">
        <p14:creationId xmlns:p14="http://schemas.microsoft.com/office/powerpoint/2010/main" val="2686800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1938992"/>
          </a:xfrm>
          <a:prstGeom prst="rect">
            <a:avLst/>
          </a:prstGeom>
        </p:spPr>
        <p:txBody>
          <a:bodyPr wrap="square">
            <a:spAutoFit/>
          </a:bodyPr>
          <a:lstStyle/>
          <a:p>
            <a:pPr algn="just"/>
            <a:r>
              <a:rPr lang="en-IN" sz="2400" b="1" dirty="0">
                <a:solidFill>
                  <a:srgbClr val="0070C0"/>
                </a:solidFill>
              </a:rPr>
              <a:t>In </a:t>
            </a:r>
            <a:r>
              <a:rPr lang="en-IN" sz="2400" b="1" dirty="0" err="1">
                <a:solidFill>
                  <a:srgbClr val="0070C0"/>
                </a:solidFill>
              </a:rPr>
              <a:t>Felkin</a:t>
            </a:r>
            <a:r>
              <a:rPr lang="en-IN" sz="2400" b="1" dirty="0">
                <a:solidFill>
                  <a:srgbClr val="0070C0"/>
                </a:solidFill>
              </a:rPr>
              <a:t> model the approach of nucleophile on the carbonyl carbon was assumed to be perpendicularly, however by considering </a:t>
            </a:r>
            <a:r>
              <a:rPr lang="en-IN" sz="2400" b="1" dirty="0" err="1">
                <a:solidFill>
                  <a:srgbClr val="0070C0"/>
                </a:solidFill>
              </a:rPr>
              <a:t>Burgi-Dunitz</a:t>
            </a:r>
            <a:r>
              <a:rPr lang="en-IN" sz="2400" b="1" dirty="0">
                <a:solidFill>
                  <a:srgbClr val="0070C0"/>
                </a:solidFill>
              </a:rPr>
              <a:t> trajectory where the approach of nucleophile was proved to be with an angle of 107</a:t>
            </a:r>
            <a:r>
              <a:rPr lang="en-IN" sz="2400" b="1" baseline="30000" dirty="0">
                <a:solidFill>
                  <a:srgbClr val="0070C0"/>
                </a:solidFill>
              </a:rPr>
              <a:t>o</a:t>
            </a:r>
            <a:r>
              <a:rPr lang="en-IN" sz="2400" b="1" dirty="0">
                <a:solidFill>
                  <a:srgbClr val="0070C0"/>
                </a:solidFill>
              </a:rPr>
              <a:t> instead of 90</a:t>
            </a:r>
            <a:r>
              <a:rPr lang="en-IN" sz="2400" b="1" baseline="30000" dirty="0">
                <a:solidFill>
                  <a:srgbClr val="0070C0"/>
                </a:solidFill>
              </a:rPr>
              <a:t>o</a:t>
            </a:r>
            <a:r>
              <a:rPr lang="en-IN" sz="2400" b="1" dirty="0">
                <a:solidFill>
                  <a:srgbClr val="0070C0"/>
                </a:solidFill>
              </a:rPr>
              <a:t> the above dispute was overcome. </a:t>
            </a:r>
          </a:p>
        </p:txBody>
      </p:sp>
      <p:sp>
        <p:nvSpPr>
          <p:cNvPr id="3" name="Rectangle 2"/>
          <p:cNvSpPr/>
          <p:nvPr/>
        </p:nvSpPr>
        <p:spPr>
          <a:xfrm>
            <a:off x="565270" y="2438400"/>
            <a:ext cx="4997330" cy="461665"/>
          </a:xfrm>
          <a:prstGeom prst="rect">
            <a:avLst/>
          </a:prstGeom>
        </p:spPr>
        <p:txBody>
          <a:bodyPr wrap="none">
            <a:spAutoFit/>
          </a:bodyPr>
          <a:lstStyle/>
          <a:p>
            <a:r>
              <a:rPr lang="en-IN" sz="2400" b="1" dirty="0" err="1">
                <a:solidFill>
                  <a:srgbClr val="FF0000"/>
                </a:solidFill>
              </a:rPr>
              <a:t>Crysallographic</a:t>
            </a:r>
            <a:r>
              <a:rPr lang="en-IN" sz="2400" b="1" dirty="0">
                <a:solidFill>
                  <a:srgbClr val="FF0000"/>
                </a:solidFill>
              </a:rPr>
              <a:t> studies (</a:t>
            </a:r>
            <a:r>
              <a:rPr lang="en-IN" sz="2400" b="1" dirty="0" err="1">
                <a:solidFill>
                  <a:srgbClr val="FF0000"/>
                </a:solidFill>
              </a:rPr>
              <a:t>Dunitz</a:t>
            </a:r>
            <a:r>
              <a:rPr lang="en-IN" sz="2400" b="1" dirty="0">
                <a:solidFill>
                  <a:srgbClr val="FF0000"/>
                </a:solidFill>
              </a:rPr>
              <a:t>, 1972)</a:t>
            </a:r>
            <a:r>
              <a:rPr lang="en-IN" dirty="0">
                <a:solidFill>
                  <a:srgbClr val="FF0000"/>
                </a:solidFill>
              </a:rPr>
              <a:t>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5" name="Object 4"/>
          <p:cNvGraphicFramePr>
            <a:graphicFrameLocks noChangeAspect="1"/>
          </p:cNvGraphicFramePr>
          <p:nvPr>
            <p:extLst>
              <p:ext uri="{D42A27DB-BD31-4B8C-83A1-F6EECF244321}">
                <p14:modId xmlns:p14="http://schemas.microsoft.com/office/powerpoint/2010/main" val="74668810"/>
              </p:ext>
            </p:extLst>
          </p:nvPr>
        </p:nvGraphicFramePr>
        <p:xfrm>
          <a:off x="1905000" y="2895600"/>
          <a:ext cx="5029200" cy="1550453"/>
        </p:xfrm>
        <a:graphic>
          <a:graphicData uri="http://schemas.openxmlformats.org/presentationml/2006/ole">
            <mc:AlternateContent xmlns:mc="http://schemas.openxmlformats.org/markup-compatibility/2006">
              <mc:Choice xmlns:v="urn:schemas-microsoft-com:vml" Requires="v">
                <p:oleObj spid="_x0000_s11283" name="CS ChemDraw Drawing" r:id="rId3" imgW="3066312" imgH="946279" progId="ChemDraw.Document.6.0">
                  <p:embed/>
                </p:oleObj>
              </mc:Choice>
              <mc:Fallback>
                <p:oleObj name="CS ChemDraw Drawing" r:id="rId3" imgW="3066312" imgH="94627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895600"/>
                        <a:ext cx="5029200" cy="1550453"/>
                      </a:xfrm>
                      <a:prstGeom prst="rect">
                        <a:avLst/>
                      </a:prstGeom>
                      <a:noFill/>
                    </p:spPr>
                  </p:pic>
                </p:oleObj>
              </mc:Fallback>
            </mc:AlternateContent>
          </a:graphicData>
        </a:graphic>
      </p:graphicFrame>
      <p:sp>
        <p:nvSpPr>
          <p:cNvPr id="7" name="Rectangle 6"/>
          <p:cNvSpPr/>
          <p:nvPr/>
        </p:nvSpPr>
        <p:spPr>
          <a:xfrm>
            <a:off x="609600" y="4648200"/>
            <a:ext cx="5010924" cy="461665"/>
          </a:xfrm>
          <a:prstGeom prst="rect">
            <a:avLst/>
          </a:prstGeom>
        </p:spPr>
        <p:txBody>
          <a:bodyPr wrap="none">
            <a:spAutoFit/>
          </a:bodyPr>
          <a:lstStyle/>
          <a:p>
            <a:r>
              <a:rPr lang="en-IN" sz="2400" b="1" dirty="0" smtClean="0">
                <a:solidFill>
                  <a:srgbClr val="FF0000"/>
                </a:solidFill>
              </a:rPr>
              <a:t>Computational </a:t>
            </a:r>
            <a:r>
              <a:rPr lang="en-IN" sz="2400" b="1" dirty="0">
                <a:solidFill>
                  <a:srgbClr val="FF0000"/>
                </a:solidFill>
              </a:rPr>
              <a:t>method (</a:t>
            </a:r>
            <a:r>
              <a:rPr lang="en-IN" sz="2400" b="1" dirty="0" err="1">
                <a:solidFill>
                  <a:srgbClr val="FF0000"/>
                </a:solidFill>
              </a:rPr>
              <a:t>Burgi</a:t>
            </a:r>
            <a:r>
              <a:rPr lang="en-IN" sz="2400" b="1" dirty="0">
                <a:solidFill>
                  <a:srgbClr val="FF0000"/>
                </a:solidFill>
              </a:rPr>
              <a:t>, 1974</a:t>
            </a:r>
            <a:r>
              <a:rPr lang="en-IN" sz="2400" b="1" dirty="0" smtClean="0">
                <a:solidFill>
                  <a:srgbClr val="FF0000"/>
                </a:solidFill>
              </a:rPr>
              <a:t>): </a:t>
            </a:r>
            <a:endParaRPr lang="en-IN" sz="2400" b="1" dirty="0">
              <a:solidFill>
                <a:srgbClr val="FF0000"/>
              </a:solidFill>
            </a:endParaRPr>
          </a:p>
        </p:txBody>
      </p:sp>
      <p:sp>
        <p:nvSpPr>
          <p:cNvPr id="8" name="Rectangle 7"/>
          <p:cNvSpPr/>
          <p:nvPr/>
        </p:nvSpPr>
        <p:spPr>
          <a:xfrm>
            <a:off x="609600" y="5341203"/>
            <a:ext cx="8001000" cy="830997"/>
          </a:xfrm>
          <a:prstGeom prst="rect">
            <a:avLst/>
          </a:prstGeom>
        </p:spPr>
        <p:txBody>
          <a:bodyPr wrap="square">
            <a:spAutoFit/>
          </a:bodyPr>
          <a:lstStyle/>
          <a:p>
            <a:pPr algn="just"/>
            <a:r>
              <a:rPr lang="en-IN" sz="2400" b="1" dirty="0">
                <a:solidFill>
                  <a:srgbClr val="0070C0"/>
                </a:solidFill>
              </a:rPr>
              <a:t>Approach of hydride ion from varying length on formaldehyde was considered (Structure R). </a:t>
            </a:r>
          </a:p>
        </p:txBody>
      </p:sp>
    </p:spTree>
    <p:extLst>
      <p:ext uri="{BB962C8B-B14F-4D97-AF65-F5344CB8AC3E}">
        <p14:creationId xmlns:p14="http://schemas.microsoft.com/office/powerpoint/2010/main" val="4199679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617538" y="520700"/>
          <a:ext cx="7840662" cy="4508500"/>
        </p:xfrm>
        <a:graphic>
          <a:graphicData uri="http://schemas.openxmlformats.org/presentationml/2006/ole">
            <mc:AlternateContent xmlns:mc="http://schemas.openxmlformats.org/markup-compatibility/2006">
              <mc:Choice xmlns:v="urn:schemas-microsoft-com:vml" Requires="v">
                <p:oleObj spid="_x0000_s18438" name="CS ChemDraw Drawing" r:id="rId3" imgW="5358434" imgH="3081562" progId="ChemDraw.Document.6.0">
                  <p:embed/>
                </p:oleObj>
              </mc:Choice>
              <mc:Fallback>
                <p:oleObj name="CS ChemDraw Drawing" r:id="rId3" imgW="5358434" imgH="308156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538" y="520700"/>
                        <a:ext cx="7840662"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4869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3432671" cy="461665"/>
          </a:xfrm>
          <a:prstGeom prst="rect">
            <a:avLst/>
          </a:prstGeom>
        </p:spPr>
        <p:txBody>
          <a:bodyPr wrap="none">
            <a:spAutoFit/>
          </a:bodyPr>
          <a:lstStyle/>
          <a:p>
            <a:r>
              <a:rPr lang="en-IN" sz="2400" b="1" dirty="0" err="1">
                <a:solidFill>
                  <a:srgbClr val="FF0000"/>
                </a:solidFill>
              </a:rPr>
              <a:t>Felkin</a:t>
            </a:r>
            <a:r>
              <a:rPr lang="en-IN" sz="2400" b="1" dirty="0">
                <a:solidFill>
                  <a:srgbClr val="FF0000"/>
                </a:solidFill>
              </a:rPr>
              <a:t> </a:t>
            </a:r>
            <a:r>
              <a:rPr lang="en-IN" sz="2400" b="1" dirty="0" err="1">
                <a:solidFill>
                  <a:srgbClr val="FF0000"/>
                </a:solidFill>
              </a:rPr>
              <a:t>Ahn</a:t>
            </a:r>
            <a:r>
              <a:rPr lang="en-IN" sz="2400" b="1" dirty="0">
                <a:solidFill>
                  <a:srgbClr val="FF0000"/>
                </a:solidFill>
              </a:rPr>
              <a:t> model (1977): </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1686343066"/>
              </p:ext>
            </p:extLst>
          </p:nvPr>
        </p:nvGraphicFramePr>
        <p:xfrm>
          <a:off x="533400" y="990600"/>
          <a:ext cx="4305598" cy="2097862"/>
        </p:xfrm>
        <a:graphic>
          <a:graphicData uri="http://schemas.openxmlformats.org/presentationml/2006/ole">
            <mc:AlternateContent xmlns:mc="http://schemas.openxmlformats.org/markup-compatibility/2006">
              <mc:Choice xmlns:v="urn:schemas-microsoft-com:vml" Requires="v">
                <p:oleObj spid="_x0000_s13340" name="CS ChemDraw Drawing" r:id="rId3" imgW="2677597" imgH="1301512" progId="ChemDraw.Document.6.0">
                  <p:embed/>
                </p:oleObj>
              </mc:Choice>
              <mc:Fallback>
                <p:oleObj name="CS ChemDraw Drawing" r:id="rId3" imgW="2677597" imgH="130151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90600"/>
                        <a:ext cx="4305598" cy="2097862"/>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90702869"/>
              </p:ext>
            </p:extLst>
          </p:nvPr>
        </p:nvGraphicFramePr>
        <p:xfrm>
          <a:off x="394855" y="3886201"/>
          <a:ext cx="4558145" cy="1581284"/>
        </p:xfrm>
        <a:graphic>
          <a:graphicData uri="http://schemas.openxmlformats.org/presentationml/2006/ole">
            <mc:AlternateContent xmlns:mc="http://schemas.openxmlformats.org/markup-compatibility/2006">
              <mc:Choice xmlns:v="urn:schemas-microsoft-com:vml" Requires="v">
                <p:oleObj spid="_x0000_s13341" name="CS ChemDraw Drawing" r:id="rId5" imgW="2676086" imgH="929435" progId="ChemDraw.Document.6.0">
                  <p:embed/>
                </p:oleObj>
              </mc:Choice>
              <mc:Fallback>
                <p:oleObj name="CS ChemDraw Drawing" r:id="rId5" imgW="2676086" imgH="929435"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855" y="3886201"/>
                        <a:ext cx="4558145" cy="1581284"/>
                      </a:xfrm>
                      <a:prstGeom prst="rect">
                        <a:avLst/>
                      </a:prstGeom>
                      <a:noFill/>
                      <a:ln>
                        <a:noFill/>
                      </a:ln>
                    </p:spPr>
                  </p:pic>
                </p:oleObj>
              </mc:Fallback>
            </mc:AlternateContent>
          </a:graphicData>
        </a:graphic>
      </p:graphicFrame>
      <p:sp>
        <p:nvSpPr>
          <p:cNvPr id="6" name="Rectangle 5"/>
          <p:cNvSpPr/>
          <p:nvPr/>
        </p:nvSpPr>
        <p:spPr>
          <a:xfrm>
            <a:off x="5181600" y="962085"/>
            <a:ext cx="3886200" cy="4524315"/>
          </a:xfrm>
          <a:prstGeom prst="rect">
            <a:avLst/>
          </a:prstGeom>
        </p:spPr>
        <p:txBody>
          <a:bodyPr wrap="square">
            <a:spAutoFit/>
          </a:bodyPr>
          <a:lstStyle/>
          <a:p>
            <a:pPr algn="just"/>
            <a:r>
              <a:rPr lang="en-IN" sz="2400" b="1" dirty="0">
                <a:solidFill>
                  <a:srgbClr val="0070C0"/>
                </a:solidFill>
              </a:rPr>
              <a:t>In this model the approach of nucleophile was considered obeying </a:t>
            </a:r>
            <a:r>
              <a:rPr lang="en-IN" sz="2400" b="1" dirty="0" err="1">
                <a:solidFill>
                  <a:srgbClr val="0070C0"/>
                </a:solidFill>
              </a:rPr>
              <a:t>Burgi-Dunitz</a:t>
            </a:r>
            <a:r>
              <a:rPr lang="en-IN" sz="2400" b="1" dirty="0">
                <a:solidFill>
                  <a:srgbClr val="0070C0"/>
                </a:solidFill>
              </a:rPr>
              <a:t> trajectory and the interactions are not only restricted to S-R and M-R (Structures E and F) as in the </a:t>
            </a:r>
            <a:r>
              <a:rPr lang="en-IN" sz="2400" b="1" dirty="0" err="1">
                <a:solidFill>
                  <a:srgbClr val="0070C0"/>
                </a:solidFill>
              </a:rPr>
              <a:t>Felkin</a:t>
            </a:r>
            <a:r>
              <a:rPr lang="en-IN" sz="2400" b="1" dirty="0">
                <a:solidFill>
                  <a:srgbClr val="0070C0"/>
                </a:solidFill>
              </a:rPr>
              <a:t> model but Nu-S, Nu-M and Nu-R are also involved. Under this consideration O-S and O-M interactions are no more important.</a:t>
            </a:r>
          </a:p>
        </p:txBody>
      </p:sp>
    </p:spTree>
    <p:extLst>
      <p:ext uri="{BB962C8B-B14F-4D97-AF65-F5344CB8AC3E}">
        <p14:creationId xmlns:p14="http://schemas.microsoft.com/office/powerpoint/2010/main" val="3969808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3902287" cy="461665"/>
          </a:xfrm>
          <a:prstGeom prst="rect">
            <a:avLst/>
          </a:prstGeom>
        </p:spPr>
        <p:txBody>
          <a:bodyPr wrap="none">
            <a:spAutoFit/>
          </a:bodyPr>
          <a:lstStyle/>
          <a:p>
            <a:r>
              <a:rPr lang="en-IN" sz="2400" b="1" dirty="0">
                <a:solidFill>
                  <a:srgbClr val="FF0000"/>
                </a:solidFill>
              </a:rPr>
              <a:t>Zimmermann-</a:t>
            </a:r>
            <a:r>
              <a:rPr lang="en-IN" sz="2400" b="1" dirty="0" err="1">
                <a:solidFill>
                  <a:srgbClr val="FF0000"/>
                </a:solidFill>
              </a:rPr>
              <a:t>Traxler</a:t>
            </a:r>
            <a:r>
              <a:rPr lang="en-IN" sz="2400" b="1" dirty="0">
                <a:solidFill>
                  <a:srgbClr val="FF0000"/>
                </a:solidFill>
              </a:rPr>
              <a:t> model: </a:t>
            </a:r>
            <a:endParaRPr lang="en-IN" sz="2400" dirty="0">
              <a:solidFill>
                <a:srgbClr val="FF0000"/>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733879040"/>
              </p:ext>
            </p:extLst>
          </p:nvPr>
        </p:nvGraphicFramePr>
        <p:xfrm>
          <a:off x="1828800" y="914400"/>
          <a:ext cx="5282852" cy="1600200"/>
        </p:xfrm>
        <a:graphic>
          <a:graphicData uri="http://schemas.openxmlformats.org/presentationml/2006/ole">
            <mc:AlternateContent xmlns:mc="http://schemas.openxmlformats.org/markup-compatibility/2006">
              <mc:Choice xmlns:v="urn:schemas-microsoft-com:vml" Requires="v">
                <p:oleObj spid="_x0000_s14363" name="CS ChemDraw Drawing" r:id="rId3" imgW="3823658" imgH="1155100" progId="ChemDraw.Document.6.0">
                  <p:embed/>
                </p:oleObj>
              </mc:Choice>
              <mc:Fallback>
                <p:oleObj name="CS ChemDraw Drawing" r:id="rId3" imgW="3823658" imgH="115510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914400"/>
                        <a:ext cx="5282852" cy="1600200"/>
                      </a:xfrm>
                      <a:prstGeom prst="rect">
                        <a:avLst/>
                      </a:prstGeom>
                      <a:noFill/>
                    </p:spPr>
                  </p:pic>
                </p:oleObj>
              </mc:Fallback>
            </mc:AlternateContent>
          </a:graphicData>
        </a:graphic>
      </p:graphicFrame>
      <p:sp>
        <p:nvSpPr>
          <p:cNvPr id="5" name="Rectangle 4"/>
          <p:cNvSpPr/>
          <p:nvPr/>
        </p:nvSpPr>
        <p:spPr>
          <a:xfrm>
            <a:off x="457200" y="2743200"/>
            <a:ext cx="7239000" cy="461665"/>
          </a:xfrm>
          <a:prstGeom prst="rect">
            <a:avLst/>
          </a:prstGeom>
        </p:spPr>
        <p:txBody>
          <a:bodyPr wrap="square">
            <a:spAutoFit/>
          </a:bodyPr>
          <a:lstStyle/>
          <a:p>
            <a:r>
              <a:rPr lang="en-IN" sz="2400" b="1" dirty="0">
                <a:solidFill>
                  <a:srgbClr val="7030A0"/>
                </a:solidFill>
              </a:rPr>
              <a:t>There are four possibilities for the facial approaches.</a:t>
            </a: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7" name="Object 6"/>
          <p:cNvGraphicFramePr>
            <a:graphicFrameLocks noChangeAspect="1"/>
          </p:cNvGraphicFramePr>
          <p:nvPr>
            <p:extLst>
              <p:ext uri="{D42A27DB-BD31-4B8C-83A1-F6EECF244321}">
                <p14:modId xmlns:p14="http://schemas.microsoft.com/office/powerpoint/2010/main" val="1418902677"/>
              </p:ext>
            </p:extLst>
          </p:nvPr>
        </p:nvGraphicFramePr>
        <p:xfrm>
          <a:off x="1012375" y="3352800"/>
          <a:ext cx="7119250" cy="1207486"/>
        </p:xfrm>
        <a:graphic>
          <a:graphicData uri="http://schemas.openxmlformats.org/presentationml/2006/ole">
            <mc:AlternateContent xmlns:mc="http://schemas.openxmlformats.org/markup-compatibility/2006">
              <mc:Choice xmlns:v="urn:schemas-microsoft-com:vml" Requires="v">
                <p:oleObj spid="_x0000_s14364" name="CS ChemDraw Drawing" r:id="rId5" imgW="4136142" imgH="700964" progId="ChemDraw.Document.6.0">
                  <p:embed/>
                </p:oleObj>
              </mc:Choice>
              <mc:Fallback>
                <p:oleObj name="CS ChemDraw Drawing" r:id="rId5" imgW="4136142" imgH="700964"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2375" y="3352800"/>
                        <a:ext cx="7119250" cy="1207486"/>
                      </a:xfrm>
                      <a:prstGeom prst="rect">
                        <a:avLst/>
                      </a:prstGeom>
                      <a:noFill/>
                    </p:spPr>
                  </p:pic>
                </p:oleObj>
              </mc:Fallback>
            </mc:AlternateContent>
          </a:graphicData>
        </a:graphic>
      </p:graphicFrame>
    </p:spTree>
    <p:extLst>
      <p:ext uri="{BB962C8B-B14F-4D97-AF65-F5344CB8AC3E}">
        <p14:creationId xmlns:p14="http://schemas.microsoft.com/office/powerpoint/2010/main" val="3137787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4661533" cy="461665"/>
          </a:xfrm>
          <a:prstGeom prst="rect">
            <a:avLst/>
          </a:prstGeom>
        </p:spPr>
        <p:txBody>
          <a:bodyPr wrap="none">
            <a:spAutoFit/>
          </a:bodyPr>
          <a:lstStyle/>
          <a:p>
            <a:r>
              <a:rPr lang="en-IN" sz="2400" b="1" dirty="0">
                <a:solidFill>
                  <a:srgbClr val="C00000"/>
                </a:solidFill>
              </a:rPr>
              <a:t>Achiral </a:t>
            </a:r>
            <a:r>
              <a:rPr lang="en-IN" sz="2400" b="1" dirty="0" err="1">
                <a:solidFill>
                  <a:srgbClr val="C00000"/>
                </a:solidFill>
              </a:rPr>
              <a:t>enolate</a:t>
            </a:r>
            <a:r>
              <a:rPr lang="en-IN" sz="2400" b="1" dirty="0">
                <a:solidFill>
                  <a:srgbClr val="C00000"/>
                </a:solidFill>
              </a:rPr>
              <a:t> + Achiral  aldehyde </a:t>
            </a:r>
            <a:endParaRPr lang="en-IN" sz="2400" dirty="0">
              <a:solidFill>
                <a:srgbClr val="C00000"/>
              </a:solidFill>
            </a:endParaRPr>
          </a:p>
        </p:txBody>
      </p:sp>
      <p:sp>
        <p:nvSpPr>
          <p:cNvPr id="3" name="Rectangle 2"/>
          <p:cNvSpPr/>
          <p:nvPr/>
        </p:nvSpPr>
        <p:spPr>
          <a:xfrm rot="5400000">
            <a:off x="7609148" y="1839652"/>
            <a:ext cx="1550168" cy="461665"/>
          </a:xfrm>
          <a:prstGeom prst="rect">
            <a:avLst/>
          </a:prstGeom>
        </p:spPr>
        <p:txBody>
          <a:bodyPr wrap="none">
            <a:spAutoFit/>
          </a:bodyPr>
          <a:lstStyle/>
          <a:p>
            <a:r>
              <a:rPr lang="en-IN" sz="2400" b="1" i="1" dirty="0">
                <a:solidFill>
                  <a:srgbClr val="C00000"/>
                </a:solidFill>
              </a:rPr>
              <a:t>Z</a:t>
            </a:r>
            <a:r>
              <a:rPr lang="en-IN" sz="2400" b="1" dirty="0">
                <a:solidFill>
                  <a:srgbClr val="C00000"/>
                </a:solidFill>
              </a:rPr>
              <a:t>-</a:t>
            </a:r>
            <a:r>
              <a:rPr lang="en-IN" sz="2400" b="1" dirty="0" err="1">
                <a:solidFill>
                  <a:srgbClr val="C00000"/>
                </a:solidFill>
              </a:rPr>
              <a:t>enolate</a:t>
            </a:r>
            <a:r>
              <a:rPr lang="en-IN" sz="2400" b="1" dirty="0">
                <a:solidFill>
                  <a:srgbClr val="C00000"/>
                </a:solidFill>
              </a:rPr>
              <a:t>: </a:t>
            </a:r>
            <a:endParaRPr lang="en-IN" sz="2400" dirty="0">
              <a:solidFill>
                <a:srgbClr val="C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207466041"/>
              </p:ext>
            </p:extLst>
          </p:nvPr>
        </p:nvGraphicFramePr>
        <p:xfrm>
          <a:off x="1143000" y="1295400"/>
          <a:ext cx="7259918" cy="5305045"/>
        </p:xfrm>
        <a:graphic>
          <a:graphicData uri="http://schemas.openxmlformats.org/presentationml/2006/ole">
            <mc:AlternateContent xmlns:mc="http://schemas.openxmlformats.org/markup-compatibility/2006">
              <mc:Choice xmlns:v="urn:schemas-microsoft-com:vml" Requires="v">
                <p:oleObj spid="_x0000_s15374" name="CS ChemDraw Drawing" r:id="rId3" imgW="6315480" imgH="4617000" progId="ChemDraw.Document.6.0">
                  <p:embed/>
                </p:oleObj>
              </mc:Choice>
              <mc:Fallback>
                <p:oleObj name="CS ChemDraw Drawing" r:id="rId3" imgW="6315480" imgH="4617000" progId="ChemDraw.Document.6.0">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295400"/>
                        <a:ext cx="7259918" cy="5305045"/>
                      </a:xfrm>
                      <a:prstGeom prst="rect">
                        <a:avLst/>
                      </a:prstGeom>
                      <a:noFill/>
                    </p:spPr>
                  </p:pic>
                </p:oleObj>
              </mc:Fallback>
            </mc:AlternateContent>
          </a:graphicData>
        </a:graphic>
      </p:graphicFrame>
    </p:spTree>
    <p:extLst>
      <p:ext uri="{BB962C8B-B14F-4D97-AF65-F5344CB8AC3E}">
        <p14:creationId xmlns:p14="http://schemas.microsoft.com/office/powerpoint/2010/main" val="722457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 name="Object 2"/>
          <p:cNvGraphicFramePr>
            <a:graphicFrameLocks noChangeAspect="1"/>
          </p:cNvGraphicFramePr>
          <p:nvPr>
            <p:extLst>
              <p:ext uri="{D42A27DB-BD31-4B8C-83A1-F6EECF244321}">
                <p14:modId xmlns:p14="http://schemas.microsoft.com/office/powerpoint/2010/main" val="2932352483"/>
              </p:ext>
            </p:extLst>
          </p:nvPr>
        </p:nvGraphicFramePr>
        <p:xfrm>
          <a:off x="668338" y="539750"/>
          <a:ext cx="7854950" cy="5203825"/>
        </p:xfrm>
        <a:graphic>
          <a:graphicData uri="http://schemas.openxmlformats.org/presentationml/2006/ole">
            <mc:AlternateContent xmlns:mc="http://schemas.openxmlformats.org/markup-compatibility/2006">
              <mc:Choice xmlns:v="urn:schemas-microsoft-com:vml" Requires="v">
                <p:oleObj spid="_x0000_s16408" name="CS ChemDraw Drawing" r:id="rId3" imgW="6124850" imgH="4084203" progId="ChemDraw.Document.6.0">
                  <p:embed/>
                </p:oleObj>
              </mc:Choice>
              <mc:Fallback>
                <p:oleObj name="CS ChemDraw Drawing" r:id="rId3" imgW="6124850" imgH="4084203" progId="ChemDraw.Document.6.0">
                  <p:embed/>
                  <p:pic>
                    <p:nvPicPr>
                      <p:cNvPr id="0" name="Object 1"/>
                      <p:cNvPicPr>
                        <a:picLocks noChangeAspect="1" noChangeArrowheads="1"/>
                      </p:cNvPicPr>
                      <p:nvPr/>
                    </p:nvPicPr>
                    <p:blipFill>
                      <a:blip r:embed="rId4"/>
                      <a:srcRect/>
                      <a:stretch>
                        <a:fillRect/>
                      </a:stretch>
                    </p:blipFill>
                    <p:spPr bwMode="auto">
                      <a:xfrm>
                        <a:off x="668338" y="539750"/>
                        <a:ext cx="7854950" cy="5203825"/>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409967074"/>
              </p:ext>
            </p:extLst>
          </p:nvPr>
        </p:nvGraphicFramePr>
        <p:xfrm>
          <a:off x="914400" y="5867400"/>
          <a:ext cx="7210686" cy="533400"/>
        </p:xfrm>
        <a:graphic>
          <a:graphicData uri="http://schemas.openxmlformats.org/presentationml/2006/ole">
            <mc:AlternateContent xmlns:mc="http://schemas.openxmlformats.org/markup-compatibility/2006">
              <mc:Choice xmlns:v="urn:schemas-microsoft-com:vml" Requires="v">
                <p:oleObj spid="_x0000_s16409" name="CS ChemDraw Drawing" r:id="rId5" imgW="4685760" imgH="351360" progId="ChemDraw.Document.6.0">
                  <p:embed/>
                </p:oleObj>
              </mc:Choice>
              <mc:Fallback>
                <p:oleObj name="CS ChemDraw Drawing" r:id="rId5" imgW="4685760" imgH="351360" progId="ChemDraw.Document.6.0">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867400"/>
                        <a:ext cx="7210686" cy="533400"/>
                      </a:xfrm>
                      <a:prstGeom prst="rect">
                        <a:avLst/>
                      </a:prstGeom>
                      <a:noFill/>
                    </p:spPr>
                  </p:pic>
                </p:oleObj>
              </mc:Fallback>
            </mc:AlternateContent>
          </a:graphicData>
        </a:graphic>
      </p:graphicFrame>
      <p:sp>
        <p:nvSpPr>
          <p:cNvPr id="5" name="Rectangle 4"/>
          <p:cNvSpPr/>
          <p:nvPr/>
        </p:nvSpPr>
        <p:spPr>
          <a:xfrm rot="5400000">
            <a:off x="7609148" y="1382452"/>
            <a:ext cx="1550168" cy="461665"/>
          </a:xfrm>
          <a:prstGeom prst="rect">
            <a:avLst/>
          </a:prstGeom>
        </p:spPr>
        <p:txBody>
          <a:bodyPr wrap="none">
            <a:spAutoFit/>
          </a:bodyPr>
          <a:lstStyle/>
          <a:p>
            <a:r>
              <a:rPr lang="en-IN" sz="2400" b="1" i="1" dirty="0">
                <a:solidFill>
                  <a:srgbClr val="C00000"/>
                </a:solidFill>
              </a:rPr>
              <a:t>Z</a:t>
            </a:r>
            <a:r>
              <a:rPr lang="en-IN" sz="2400" b="1" dirty="0">
                <a:solidFill>
                  <a:srgbClr val="C00000"/>
                </a:solidFill>
              </a:rPr>
              <a:t>-</a:t>
            </a:r>
            <a:r>
              <a:rPr lang="en-IN" sz="2400" b="1" dirty="0" err="1">
                <a:solidFill>
                  <a:srgbClr val="C00000"/>
                </a:solidFill>
              </a:rPr>
              <a:t>enolate</a:t>
            </a:r>
            <a:r>
              <a:rPr lang="en-IN" sz="2400" b="1" dirty="0">
                <a:solidFill>
                  <a:srgbClr val="C00000"/>
                </a:solidFill>
              </a:rPr>
              <a:t>: </a:t>
            </a:r>
            <a:endParaRPr lang="en-IN" sz="2400" dirty="0">
              <a:solidFill>
                <a:srgbClr val="C00000"/>
              </a:solidFill>
            </a:endParaRPr>
          </a:p>
        </p:txBody>
      </p:sp>
    </p:spTree>
    <p:extLst>
      <p:ext uri="{BB962C8B-B14F-4D97-AF65-F5344CB8AC3E}">
        <p14:creationId xmlns:p14="http://schemas.microsoft.com/office/powerpoint/2010/main" val="1442112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752600"/>
            <a:ext cx="8077200" cy="2308324"/>
          </a:xfrm>
          <a:prstGeom prst="rect">
            <a:avLst/>
          </a:prstGeom>
        </p:spPr>
        <p:txBody>
          <a:bodyPr wrap="square">
            <a:spAutoFit/>
          </a:bodyPr>
          <a:lstStyle/>
          <a:p>
            <a:pPr algn="just"/>
            <a:r>
              <a:rPr lang="en-IN" sz="2400" b="1" i="1" dirty="0">
                <a:solidFill>
                  <a:srgbClr val="0070C0"/>
                </a:solidFill>
              </a:rPr>
              <a:t>Asymmetric synthesis</a:t>
            </a:r>
            <a:r>
              <a:rPr lang="en-IN" sz="2400" b="1" dirty="0">
                <a:solidFill>
                  <a:srgbClr val="0070C0"/>
                </a:solidFill>
              </a:rPr>
              <a:t>: </a:t>
            </a:r>
            <a:r>
              <a:rPr lang="en-IN" sz="2400" b="1" dirty="0" err="1">
                <a:solidFill>
                  <a:srgbClr val="0070C0"/>
                </a:solidFill>
              </a:rPr>
              <a:t>stereoselective</a:t>
            </a:r>
            <a:r>
              <a:rPr lang="en-IN" sz="2400" b="1" dirty="0">
                <a:solidFill>
                  <a:srgbClr val="0070C0"/>
                </a:solidFill>
              </a:rPr>
              <a:t> and stereospecific reactions; </a:t>
            </a:r>
            <a:r>
              <a:rPr lang="en-IN" sz="2400" b="1" dirty="0" err="1">
                <a:solidFill>
                  <a:srgbClr val="0070C0"/>
                </a:solidFill>
              </a:rPr>
              <a:t>diastereoselectivity</a:t>
            </a:r>
            <a:r>
              <a:rPr lang="en-IN" sz="2400" b="1" dirty="0">
                <a:solidFill>
                  <a:srgbClr val="0070C0"/>
                </a:solidFill>
              </a:rPr>
              <a:t> and </a:t>
            </a:r>
            <a:r>
              <a:rPr lang="en-IN" sz="2400" b="1" dirty="0" err="1">
                <a:solidFill>
                  <a:srgbClr val="0070C0"/>
                </a:solidFill>
              </a:rPr>
              <a:t>enantioselectivity</a:t>
            </a:r>
            <a:r>
              <a:rPr lang="en-IN" sz="2400" b="1" dirty="0">
                <a:solidFill>
                  <a:srgbClr val="0070C0"/>
                </a:solidFill>
              </a:rPr>
              <a:t> (only definition); </a:t>
            </a:r>
            <a:r>
              <a:rPr lang="en-IN" sz="2400" b="1" dirty="0" err="1">
                <a:solidFill>
                  <a:srgbClr val="0070C0"/>
                </a:solidFill>
              </a:rPr>
              <a:t>enantioselectivity</a:t>
            </a:r>
            <a:r>
              <a:rPr lang="en-IN" sz="2400" b="1" dirty="0">
                <a:solidFill>
                  <a:srgbClr val="0070C0"/>
                </a:solidFill>
              </a:rPr>
              <a:t>: kinetically controlled MPV reduction; </a:t>
            </a:r>
            <a:r>
              <a:rPr lang="en-IN" sz="2400" b="1" dirty="0" err="1">
                <a:solidFill>
                  <a:srgbClr val="0070C0"/>
                </a:solidFill>
              </a:rPr>
              <a:t>diastereoselectivity</a:t>
            </a:r>
            <a:r>
              <a:rPr lang="en-IN" sz="2400" b="1" dirty="0">
                <a:solidFill>
                  <a:srgbClr val="0070C0"/>
                </a:solidFill>
              </a:rPr>
              <a:t>: addition of nucleophiles to C=O adjacent to a </a:t>
            </a:r>
            <a:r>
              <a:rPr lang="en-IN" sz="2400" b="1" dirty="0" err="1">
                <a:solidFill>
                  <a:srgbClr val="0070C0"/>
                </a:solidFill>
              </a:rPr>
              <a:t>stereogenic</a:t>
            </a:r>
            <a:r>
              <a:rPr lang="en-IN" sz="2400" b="1" dirty="0">
                <a:solidFill>
                  <a:srgbClr val="0070C0"/>
                </a:solidFill>
              </a:rPr>
              <a:t> centre: </a:t>
            </a:r>
            <a:r>
              <a:rPr lang="en-IN" sz="2400" b="1" dirty="0" err="1">
                <a:solidFill>
                  <a:srgbClr val="0070C0"/>
                </a:solidFill>
              </a:rPr>
              <a:t>Felkin-Anh</a:t>
            </a:r>
            <a:r>
              <a:rPr lang="en-IN" sz="2400" b="1" dirty="0">
                <a:solidFill>
                  <a:srgbClr val="0070C0"/>
                </a:solidFill>
              </a:rPr>
              <a:t> and Zimmermann-</a:t>
            </a:r>
            <a:r>
              <a:rPr lang="en-IN" sz="2400" b="1" dirty="0" err="1">
                <a:solidFill>
                  <a:srgbClr val="0070C0"/>
                </a:solidFill>
              </a:rPr>
              <a:t>Traxler</a:t>
            </a:r>
            <a:r>
              <a:rPr lang="en-IN" sz="2400" b="1" dirty="0">
                <a:solidFill>
                  <a:srgbClr val="0070C0"/>
                </a:solidFill>
              </a:rPr>
              <a:t> models.</a:t>
            </a:r>
          </a:p>
        </p:txBody>
      </p:sp>
    </p:spTree>
    <p:extLst>
      <p:ext uri="{BB962C8B-B14F-4D97-AF65-F5344CB8AC3E}">
        <p14:creationId xmlns:p14="http://schemas.microsoft.com/office/powerpoint/2010/main" val="447471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7485145" y="1236745"/>
            <a:ext cx="1484445" cy="461665"/>
          </a:xfrm>
          <a:prstGeom prst="rect">
            <a:avLst/>
          </a:prstGeom>
        </p:spPr>
        <p:txBody>
          <a:bodyPr wrap="none">
            <a:spAutoFit/>
          </a:bodyPr>
          <a:lstStyle/>
          <a:p>
            <a:r>
              <a:rPr lang="en-IN" sz="2400" b="1" i="1" dirty="0">
                <a:solidFill>
                  <a:srgbClr val="C00000"/>
                </a:solidFill>
              </a:rPr>
              <a:t>E</a:t>
            </a:r>
            <a:r>
              <a:rPr lang="en-IN" sz="2400" b="1" dirty="0">
                <a:solidFill>
                  <a:srgbClr val="C00000"/>
                </a:solidFill>
              </a:rPr>
              <a:t>-</a:t>
            </a:r>
            <a:r>
              <a:rPr lang="en-IN" sz="2400" b="1" dirty="0" err="1">
                <a:solidFill>
                  <a:srgbClr val="C00000"/>
                </a:solidFill>
              </a:rPr>
              <a:t>enolate</a:t>
            </a:r>
            <a:r>
              <a:rPr lang="en-IN" sz="2400" b="1" dirty="0">
                <a:solidFill>
                  <a:srgbClr val="C00000"/>
                </a:solidFill>
              </a:rPr>
              <a:t>:</a:t>
            </a:r>
            <a:endParaRPr lang="en-IN" sz="24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3053046344"/>
              </p:ext>
            </p:extLst>
          </p:nvPr>
        </p:nvGraphicFramePr>
        <p:xfrm>
          <a:off x="344881" y="304800"/>
          <a:ext cx="7579920" cy="5623731"/>
        </p:xfrm>
        <a:graphic>
          <a:graphicData uri="http://schemas.openxmlformats.org/presentationml/2006/ole">
            <mc:AlternateContent xmlns:mc="http://schemas.openxmlformats.org/markup-compatibility/2006">
              <mc:Choice xmlns:v="urn:schemas-microsoft-com:vml" Requires="v">
                <p:oleObj spid="_x0000_s17427" name="CS ChemDraw Drawing" r:id="rId3" imgW="6120315" imgH="4536828" progId="ChemDraw.Document.6.0">
                  <p:embed/>
                </p:oleObj>
              </mc:Choice>
              <mc:Fallback>
                <p:oleObj name="CS ChemDraw Drawing" r:id="rId3" imgW="6120315" imgH="4536828" progId="ChemDraw.Document.6.0">
                  <p:embed/>
                  <p:pic>
                    <p:nvPicPr>
                      <p:cNvPr id="0" name="Object 1"/>
                      <p:cNvPicPr>
                        <a:picLocks noChangeAspect="1" noChangeArrowheads="1"/>
                      </p:cNvPicPr>
                      <p:nvPr/>
                    </p:nvPicPr>
                    <p:blipFill>
                      <a:blip r:embed="rId4"/>
                      <a:srcRect/>
                      <a:stretch>
                        <a:fillRect/>
                      </a:stretch>
                    </p:blipFill>
                    <p:spPr bwMode="auto">
                      <a:xfrm>
                        <a:off x="344881" y="304800"/>
                        <a:ext cx="7579920" cy="5623731"/>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717888927"/>
              </p:ext>
            </p:extLst>
          </p:nvPr>
        </p:nvGraphicFramePr>
        <p:xfrm>
          <a:off x="1447800" y="6172200"/>
          <a:ext cx="6801475" cy="533400"/>
        </p:xfrm>
        <a:graphic>
          <a:graphicData uri="http://schemas.openxmlformats.org/presentationml/2006/ole">
            <mc:AlternateContent xmlns:mc="http://schemas.openxmlformats.org/markup-compatibility/2006">
              <mc:Choice xmlns:v="urn:schemas-microsoft-com:vml" Requires="v">
                <p:oleObj spid="_x0000_s17428" name="CS ChemDraw Drawing" r:id="rId5" imgW="4398840" imgH="351360" progId="ChemDraw.Document.6.0">
                  <p:embed/>
                </p:oleObj>
              </mc:Choice>
              <mc:Fallback>
                <p:oleObj name="CS ChemDraw Drawing" r:id="rId5" imgW="4398840" imgH="351360" progId="ChemDraw.Document.6.0">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6172200"/>
                        <a:ext cx="6801475" cy="533400"/>
                      </a:xfrm>
                      <a:prstGeom prst="rect">
                        <a:avLst/>
                      </a:prstGeom>
                      <a:noFill/>
                    </p:spPr>
                  </p:pic>
                </p:oleObj>
              </mc:Fallback>
            </mc:AlternateContent>
          </a:graphicData>
        </a:graphic>
      </p:graphicFrame>
    </p:spTree>
    <p:extLst>
      <p:ext uri="{BB962C8B-B14F-4D97-AF65-F5344CB8AC3E}">
        <p14:creationId xmlns:p14="http://schemas.microsoft.com/office/powerpoint/2010/main" val="4028197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92" y="152400"/>
            <a:ext cx="3108608" cy="461665"/>
          </a:xfrm>
          <a:prstGeom prst="rect">
            <a:avLst/>
          </a:prstGeom>
        </p:spPr>
        <p:txBody>
          <a:bodyPr wrap="none">
            <a:spAutoFit/>
          </a:bodyPr>
          <a:lstStyle/>
          <a:p>
            <a:r>
              <a:rPr lang="en-IN" sz="2400" b="1" dirty="0">
                <a:solidFill>
                  <a:srgbClr val="FF0000"/>
                </a:solidFill>
              </a:rPr>
              <a:t>Asymmetric synthesis: </a:t>
            </a:r>
            <a:endParaRPr lang="en-IN" sz="2400" dirty="0">
              <a:solidFill>
                <a:srgbClr val="FF0000"/>
              </a:solidFill>
            </a:endParaRPr>
          </a:p>
        </p:txBody>
      </p:sp>
      <p:sp>
        <p:nvSpPr>
          <p:cNvPr id="3" name="Rectangle 2"/>
          <p:cNvSpPr/>
          <p:nvPr/>
        </p:nvSpPr>
        <p:spPr>
          <a:xfrm>
            <a:off x="304800" y="685800"/>
            <a:ext cx="8153400" cy="830997"/>
          </a:xfrm>
          <a:prstGeom prst="rect">
            <a:avLst/>
          </a:prstGeom>
        </p:spPr>
        <p:txBody>
          <a:bodyPr wrap="square">
            <a:spAutoFit/>
          </a:bodyPr>
          <a:lstStyle/>
          <a:p>
            <a:pPr algn="just"/>
            <a:r>
              <a:rPr lang="en-IN" sz="2400" b="1" dirty="0" err="1">
                <a:solidFill>
                  <a:srgbClr val="C00000"/>
                </a:solidFill>
              </a:rPr>
              <a:t>Marckwald’s</a:t>
            </a:r>
            <a:r>
              <a:rPr lang="en-IN" sz="2400" b="1" dirty="0">
                <a:solidFill>
                  <a:srgbClr val="C00000"/>
                </a:solidFill>
              </a:rPr>
              <a:t> definition</a:t>
            </a:r>
            <a:r>
              <a:rPr lang="en-IN" sz="2400" b="1" dirty="0">
                <a:solidFill>
                  <a:srgbClr val="0070C0"/>
                </a:solidFill>
              </a:rPr>
              <a:t>: Conversion of achiral substrate into chiral non-racemic one by the action of chiral reagent.</a:t>
            </a:r>
          </a:p>
        </p:txBody>
      </p:sp>
      <p:sp>
        <p:nvSpPr>
          <p:cNvPr id="4" name="Rectangle 3"/>
          <p:cNvSpPr/>
          <p:nvPr/>
        </p:nvSpPr>
        <p:spPr>
          <a:xfrm>
            <a:off x="381000" y="1447800"/>
            <a:ext cx="8001000" cy="1569660"/>
          </a:xfrm>
          <a:prstGeom prst="rect">
            <a:avLst/>
          </a:prstGeom>
        </p:spPr>
        <p:txBody>
          <a:bodyPr wrap="square">
            <a:spAutoFit/>
          </a:bodyPr>
          <a:lstStyle/>
          <a:p>
            <a:pPr algn="just"/>
            <a:r>
              <a:rPr lang="en-IN" sz="2400" b="1" dirty="0">
                <a:solidFill>
                  <a:srgbClr val="7030A0"/>
                </a:solidFill>
              </a:rPr>
              <a:t>It means asymmetric syntheses are those syntheses which produce optically active substrate from symmetrically constituted compounds with the intermediate use of optically active materials but with the avoidance of any separation.</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6" name="Object 5"/>
          <p:cNvGraphicFramePr>
            <a:graphicFrameLocks noChangeAspect="1"/>
          </p:cNvGraphicFramePr>
          <p:nvPr>
            <p:extLst>
              <p:ext uri="{D42A27DB-BD31-4B8C-83A1-F6EECF244321}">
                <p14:modId xmlns:p14="http://schemas.microsoft.com/office/powerpoint/2010/main" val="3281564011"/>
              </p:ext>
            </p:extLst>
          </p:nvPr>
        </p:nvGraphicFramePr>
        <p:xfrm>
          <a:off x="530998" y="3200400"/>
          <a:ext cx="8346736" cy="2164140"/>
        </p:xfrm>
        <a:graphic>
          <a:graphicData uri="http://schemas.openxmlformats.org/presentationml/2006/ole">
            <mc:AlternateContent xmlns:mc="http://schemas.openxmlformats.org/markup-compatibility/2006">
              <mc:Choice xmlns:v="urn:schemas-microsoft-com:vml" Requires="v">
                <p:oleObj spid="_x0000_s1081" name="CS ChemDraw Drawing" r:id="rId3" imgW="6031991" imgH="1560648" progId="ChemDraw.Document.6.0">
                  <p:embed/>
                </p:oleObj>
              </mc:Choice>
              <mc:Fallback>
                <p:oleObj name="CS ChemDraw Drawing" r:id="rId3" imgW="6031991" imgH="1560648"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998" y="3200400"/>
                        <a:ext cx="8346736" cy="2164140"/>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8" name="Object 7"/>
          <p:cNvGraphicFramePr>
            <a:graphicFrameLocks noChangeAspect="1"/>
          </p:cNvGraphicFramePr>
          <p:nvPr>
            <p:extLst>
              <p:ext uri="{D42A27DB-BD31-4B8C-83A1-F6EECF244321}">
                <p14:modId xmlns:p14="http://schemas.microsoft.com/office/powerpoint/2010/main" val="3642690366"/>
              </p:ext>
            </p:extLst>
          </p:nvPr>
        </p:nvGraphicFramePr>
        <p:xfrm>
          <a:off x="0" y="5562600"/>
          <a:ext cx="9144000" cy="1072166"/>
        </p:xfrm>
        <a:graphic>
          <a:graphicData uri="http://schemas.openxmlformats.org/presentationml/2006/ole">
            <mc:AlternateContent xmlns:mc="http://schemas.openxmlformats.org/markup-compatibility/2006">
              <mc:Choice xmlns:v="urn:schemas-microsoft-com:vml" Requires="v">
                <p:oleObj spid="_x0000_s1082" name="CS ChemDraw Drawing" r:id="rId5" imgW="5457341" imgH="641578" progId="ChemDraw.Document.6.0">
                  <p:embed/>
                </p:oleObj>
              </mc:Choice>
              <mc:Fallback>
                <p:oleObj name="CS ChemDraw Drawing" r:id="rId5" imgW="5457341" imgH="641578"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562600"/>
                        <a:ext cx="9144000" cy="1072166"/>
                      </a:xfrm>
                      <a:prstGeom prst="rect">
                        <a:avLst/>
                      </a:prstGeom>
                      <a:noFill/>
                    </p:spPr>
                  </p:pic>
                </p:oleObj>
              </mc:Fallback>
            </mc:AlternateContent>
          </a:graphicData>
        </a:graphic>
      </p:graphicFrame>
    </p:spTree>
    <p:extLst>
      <p:ext uri="{BB962C8B-B14F-4D97-AF65-F5344CB8AC3E}">
        <p14:creationId xmlns:p14="http://schemas.microsoft.com/office/powerpoint/2010/main" val="274891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3465949" cy="461665"/>
          </a:xfrm>
          <a:prstGeom prst="rect">
            <a:avLst/>
          </a:prstGeom>
        </p:spPr>
        <p:txBody>
          <a:bodyPr wrap="none">
            <a:spAutoFit/>
          </a:bodyPr>
          <a:lstStyle/>
          <a:p>
            <a:r>
              <a:rPr lang="en-IN" sz="2400" b="1" dirty="0" err="1">
                <a:solidFill>
                  <a:srgbClr val="C00000"/>
                </a:solidFill>
              </a:rPr>
              <a:t>Stereoselective</a:t>
            </a:r>
            <a:r>
              <a:rPr lang="en-IN" sz="2400" b="1" dirty="0">
                <a:solidFill>
                  <a:srgbClr val="C00000"/>
                </a:solidFill>
              </a:rPr>
              <a:t> synthesis:</a:t>
            </a:r>
            <a:endParaRPr lang="en-IN" sz="2400" dirty="0">
              <a:solidFill>
                <a:srgbClr val="C00000"/>
              </a:solidFill>
            </a:endParaRPr>
          </a:p>
        </p:txBody>
      </p:sp>
      <p:sp>
        <p:nvSpPr>
          <p:cNvPr id="3" name="Rectangle 2"/>
          <p:cNvSpPr/>
          <p:nvPr/>
        </p:nvSpPr>
        <p:spPr>
          <a:xfrm>
            <a:off x="417948" y="914400"/>
            <a:ext cx="8192651" cy="1569660"/>
          </a:xfrm>
          <a:prstGeom prst="rect">
            <a:avLst/>
          </a:prstGeom>
        </p:spPr>
        <p:txBody>
          <a:bodyPr wrap="square">
            <a:spAutoFit/>
          </a:bodyPr>
          <a:lstStyle/>
          <a:p>
            <a:pPr algn="just"/>
            <a:r>
              <a:rPr lang="en-IN" sz="2400" b="1" dirty="0">
                <a:solidFill>
                  <a:srgbClr val="C00000"/>
                </a:solidFill>
              </a:rPr>
              <a:t>Morrison and Mosher’s definition: </a:t>
            </a:r>
            <a:r>
              <a:rPr lang="en-IN" sz="2400" b="1" dirty="0">
                <a:solidFill>
                  <a:srgbClr val="0070C0"/>
                </a:solidFill>
              </a:rPr>
              <a:t>An achiral unit having </a:t>
            </a:r>
            <a:r>
              <a:rPr lang="en-IN" sz="2400" b="1" dirty="0" err="1">
                <a:solidFill>
                  <a:srgbClr val="0070C0"/>
                </a:solidFill>
              </a:rPr>
              <a:t>enantiotopic</a:t>
            </a:r>
            <a:r>
              <a:rPr lang="en-IN" sz="2400" b="1" dirty="0">
                <a:solidFill>
                  <a:srgbClr val="0070C0"/>
                </a:solidFill>
              </a:rPr>
              <a:t> or </a:t>
            </a:r>
            <a:r>
              <a:rPr lang="en-IN" sz="2400" b="1" dirty="0" err="1">
                <a:solidFill>
                  <a:srgbClr val="0070C0"/>
                </a:solidFill>
              </a:rPr>
              <a:t>diastereotopic</a:t>
            </a:r>
            <a:r>
              <a:rPr lang="en-IN" sz="2400" b="1" dirty="0">
                <a:solidFill>
                  <a:srgbClr val="0070C0"/>
                </a:solidFill>
              </a:rPr>
              <a:t> atoms or faces is converted into chiral unit in such a manner that unequal amounts of </a:t>
            </a:r>
            <a:r>
              <a:rPr lang="en-IN" sz="2400" b="1" dirty="0" err="1">
                <a:solidFill>
                  <a:srgbClr val="0070C0"/>
                </a:solidFill>
              </a:rPr>
              <a:t>stereomers</a:t>
            </a:r>
            <a:r>
              <a:rPr lang="en-IN" sz="2400" b="1" dirty="0">
                <a:solidFill>
                  <a:srgbClr val="0070C0"/>
                </a:solidFill>
              </a:rPr>
              <a:t> are produced.</a:t>
            </a:r>
          </a:p>
        </p:txBody>
      </p:sp>
      <p:sp>
        <p:nvSpPr>
          <p:cNvPr id="4" name="Rectangle 3"/>
          <p:cNvSpPr/>
          <p:nvPr/>
        </p:nvSpPr>
        <p:spPr>
          <a:xfrm>
            <a:off x="417948" y="2514600"/>
            <a:ext cx="5095947" cy="461665"/>
          </a:xfrm>
          <a:prstGeom prst="rect">
            <a:avLst/>
          </a:prstGeom>
        </p:spPr>
        <p:txBody>
          <a:bodyPr wrap="none">
            <a:spAutoFit/>
          </a:bodyPr>
          <a:lstStyle/>
          <a:p>
            <a:r>
              <a:rPr lang="en-IN" sz="2400" b="1" dirty="0" err="1">
                <a:solidFill>
                  <a:srgbClr val="FF0000"/>
                </a:solidFill>
              </a:rPr>
              <a:t>Stereoselectivity</a:t>
            </a:r>
            <a:r>
              <a:rPr lang="en-IN" sz="2400" b="1" dirty="0">
                <a:solidFill>
                  <a:srgbClr val="FF0000"/>
                </a:solidFill>
              </a:rPr>
              <a:t> and </a:t>
            </a:r>
            <a:r>
              <a:rPr lang="en-IN" sz="2400" b="1" dirty="0" err="1">
                <a:solidFill>
                  <a:srgbClr val="FF0000"/>
                </a:solidFill>
              </a:rPr>
              <a:t>stereospecificity</a:t>
            </a:r>
            <a:r>
              <a:rPr lang="en-IN" sz="2400" dirty="0">
                <a:solidFill>
                  <a:srgbClr val="FF0000"/>
                </a:solidFill>
              </a:rPr>
              <a:t>:</a:t>
            </a:r>
          </a:p>
        </p:txBody>
      </p:sp>
      <p:sp>
        <p:nvSpPr>
          <p:cNvPr id="5" name="Rectangle 4"/>
          <p:cNvSpPr/>
          <p:nvPr/>
        </p:nvSpPr>
        <p:spPr>
          <a:xfrm>
            <a:off x="533399" y="2971800"/>
            <a:ext cx="8077199" cy="1200329"/>
          </a:xfrm>
          <a:prstGeom prst="rect">
            <a:avLst/>
          </a:prstGeom>
        </p:spPr>
        <p:txBody>
          <a:bodyPr wrap="square">
            <a:spAutoFit/>
          </a:bodyPr>
          <a:lstStyle/>
          <a:p>
            <a:pPr algn="just"/>
            <a:r>
              <a:rPr lang="en-IN" sz="2400" b="1" dirty="0" err="1">
                <a:solidFill>
                  <a:srgbClr val="FF0000"/>
                </a:solidFill>
              </a:rPr>
              <a:t>Stereoselectivity</a:t>
            </a:r>
            <a:r>
              <a:rPr lang="en-IN" sz="2400" b="1" dirty="0">
                <a:solidFill>
                  <a:srgbClr val="FF0000"/>
                </a:solidFill>
              </a:rPr>
              <a:t>:</a:t>
            </a:r>
            <a:r>
              <a:rPr lang="en-IN" sz="2400" b="1" dirty="0">
                <a:solidFill>
                  <a:srgbClr val="0070C0"/>
                </a:solidFill>
              </a:rPr>
              <a:t> A single substrate with a </a:t>
            </a:r>
            <a:r>
              <a:rPr lang="en-IN" sz="2400" b="1" dirty="0" err="1">
                <a:solidFill>
                  <a:srgbClr val="0070C0"/>
                </a:solidFill>
              </a:rPr>
              <a:t>prostereogenic</a:t>
            </a:r>
            <a:r>
              <a:rPr lang="en-IN" sz="2400" b="1" dirty="0">
                <a:solidFill>
                  <a:srgbClr val="0070C0"/>
                </a:solidFill>
              </a:rPr>
              <a:t> element gives preferentially one of the two or more </a:t>
            </a:r>
            <a:r>
              <a:rPr lang="en-IN" sz="2400" b="1" dirty="0" err="1">
                <a:solidFill>
                  <a:srgbClr val="0070C0"/>
                </a:solidFill>
              </a:rPr>
              <a:t>stereomers</a:t>
            </a:r>
            <a:r>
              <a:rPr lang="en-IN" sz="2400" b="1" dirty="0">
                <a:solidFill>
                  <a:srgbClr val="0070C0"/>
                </a:solidFill>
              </a:rPr>
              <a:t>. It is also called product </a:t>
            </a:r>
            <a:r>
              <a:rPr lang="en-IN" sz="2400" b="1" dirty="0" err="1">
                <a:solidFill>
                  <a:srgbClr val="0070C0"/>
                </a:solidFill>
              </a:rPr>
              <a:t>stereoselectivity</a:t>
            </a:r>
            <a:r>
              <a:rPr lang="en-IN" sz="2400" b="1" dirty="0">
                <a:solidFill>
                  <a:srgbClr val="0070C0"/>
                </a:solidFill>
              </a:rPr>
              <a:t>. </a:t>
            </a:r>
          </a:p>
        </p:txBody>
      </p:sp>
      <p:graphicFrame>
        <p:nvGraphicFramePr>
          <p:cNvPr id="6" name="Table 5"/>
          <p:cNvGraphicFramePr>
            <a:graphicFrameLocks noGrp="1"/>
          </p:cNvGraphicFramePr>
          <p:nvPr>
            <p:extLst>
              <p:ext uri="{D42A27DB-BD31-4B8C-83A1-F6EECF244321}">
                <p14:modId xmlns:p14="http://schemas.microsoft.com/office/powerpoint/2010/main" val="682171012"/>
              </p:ext>
            </p:extLst>
          </p:nvPr>
        </p:nvGraphicFramePr>
        <p:xfrm>
          <a:off x="547254" y="4172129"/>
          <a:ext cx="8229600" cy="2682240"/>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just">
                        <a:spcAft>
                          <a:spcPts val="0"/>
                        </a:spcAft>
                      </a:pPr>
                      <a:r>
                        <a:rPr lang="en-IN" sz="1200" dirty="0">
                          <a:effectLst/>
                        </a:rPr>
                        <a:t> </a:t>
                      </a:r>
                    </a:p>
                    <a:p>
                      <a:pPr algn="just">
                        <a:spcAft>
                          <a:spcPts val="0"/>
                        </a:spcAft>
                      </a:pPr>
                      <a:r>
                        <a:rPr lang="en-IN" sz="1200" dirty="0">
                          <a:effectLst/>
                        </a:rPr>
                        <a:t> </a:t>
                      </a: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r>
                        <a:rPr lang="en-IN" sz="2000" dirty="0" err="1" smtClean="0">
                          <a:effectLst/>
                        </a:rPr>
                        <a:t>Diastereoslective</a:t>
                      </a:r>
                      <a:r>
                        <a:rPr lang="en-IN" sz="2000" dirty="0" smtClean="0">
                          <a:effectLst/>
                        </a:rPr>
                        <a:t> synthesis</a:t>
                      </a:r>
                      <a:endParaRPr lang="en-IN" sz="2000" dirty="0">
                        <a:effectLst/>
                        <a:latin typeface="Times New Roman"/>
                        <a:ea typeface="Batang"/>
                        <a:cs typeface="Vrinda"/>
                      </a:endParaRPr>
                    </a:p>
                  </a:txBody>
                  <a:tcPr marL="68580" marR="68580" marT="0" marB="0"/>
                </a:tc>
                <a:tc>
                  <a:txBody>
                    <a:bodyPr/>
                    <a:lstStyle/>
                    <a:p>
                      <a:pPr algn="just">
                        <a:spcAft>
                          <a:spcPts val="0"/>
                        </a:spcAft>
                      </a:pPr>
                      <a:r>
                        <a:rPr lang="en-IN" sz="1200" dirty="0">
                          <a:effectLst/>
                        </a:rPr>
                        <a:t> </a:t>
                      </a:r>
                    </a:p>
                    <a:p>
                      <a:pPr algn="just">
                        <a:spcAft>
                          <a:spcPts val="0"/>
                        </a:spcAft>
                      </a:pPr>
                      <a:r>
                        <a:rPr lang="en-IN" sz="1200" dirty="0">
                          <a:effectLst/>
                        </a:rPr>
                        <a:t> </a:t>
                      </a:r>
                    </a:p>
                    <a:p>
                      <a:pPr algn="just">
                        <a:spcAft>
                          <a:spcPts val="0"/>
                        </a:spcAft>
                      </a:pPr>
                      <a:r>
                        <a:rPr lang="en-IN" sz="1200" dirty="0">
                          <a:effectLst/>
                        </a:rPr>
                        <a:t> </a:t>
                      </a:r>
                    </a:p>
                    <a:p>
                      <a:pPr algn="just">
                        <a:spcAft>
                          <a:spcPts val="0"/>
                        </a:spcAft>
                      </a:pPr>
                      <a:r>
                        <a:rPr lang="en-IN" sz="1200" dirty="0">
                          <a:effectLst/>
                        </a:rPr>
                        <a:t> </a:t>
                      </a: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endParaRPr lang="en-IN" sz="1200" dirty="0" smtClean="0">
                        <a:effectLst/>
                      </a:endParaRPr>
                    </a:p>
                    <a:p>
                      <a:pPr algn="ctr">
                        <a:spcAft>
                          <a:spcPts val="0"/>
                        </a:spcAft>
                      </a:pPr>
                      <a:r>
                        <a:rPr lang="en-IN" sz="2000" dirty="0" err="1" smtClean="0">
                          <a:effectLst/>
                        </a:rPr>
                        <a:t>Enantioslective</a:t>
                      </a:r>
                      <a:r>
                        <a:rPr lang="en-IN" sz="2000" dirty="0" smtClean="0">
                          <a:effectLst/>
                        </a:rPr>
                        <a:t> </a:t>
                      </a:r>
                      <a:r>
                        <a:rPr lang="en-IN" sz="2000" dirty="0">
                          <a:effectLst/>
                        </a:rPr>
                        <a:t>synthesis</a:t>
                      </a:r>
                      <a:endParaRPr lang="en-IN" sz="2000" dirty="0">
                        <a:effectLst/>
                        <a:latin typeface="Times New Roman"/>
                        <a:ea typeface="Batang"/>
                        <a:cs typeface="Vrinda"/>
                      </a:endParaRPr>
                    </a:p>
                  </a:txBody>
                  <a:tcPr marL="68580" marR="68580" marT="0" marB="0"/>
                </a:tc>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63139786"/>
              </p:ext>
            </p:extLst>
          </p:nvPr>
        </p:nvGraphicFramePr>
        <p:xfrm>
          <a:off x="602834" y="4419600"/>
          <a:ext cx="4021040" cy="1981200"/>
        </p:xfrm>
        <a:graphic>
          <a:graphicData uri="http://schemas.openxmlformats.org/presentationml/2006/ole">
            <mc:AlternateContent xmlns:mc="http://schemas.openxmlformats.org/markup-compatibility/2006">
              <mc:Choice xmlns:v="urn:schemas-microsoft-com:vml" Requires="v">
                <p:oleObj spid="_x0000_s2103" name="CS ChemDraw Drawing" r:id="rId3" imgW="3046661" imgH="1498023" progId="ChemDraw.Document.6.0">
                  <p:embed/>
                </p:oleObj>
              </mc:Choice>
              <mc:Fallback>
                <p:oleObj name="CS ChemDraw Drawing" r:id="rId3" imgW="3046661" imgH="1498023"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834" y="4419600"/>
                        <a:ext cx="4021040" cy="19812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4882566"/>
              </p:ext>
            </p:extLst>
          </p:nvPr>
        </p:nvGraphicFramePr>
        <p:xfrm>
          <a:off x="4740267" y="4648200"/>
          <a:ext cx="4022733" cy="1371600"/>
        </p:xfrm>
        <a:graphic>
          <a:graphicData uri="http://schemas.openxmlformats.org/presentationml/2006/ole">
            <mc:AlternateContent xmlns:mc="http://schemas.openxmlformats.org/markup-compatibility/2006">
              <mc:Choice xmlns:v="urn:schemas-microsoft-com:vml" Requires="v">
                <p:oleObj spid="_x0000_s2104" name="CS ChemDraw Drawing" r:id="rId5" imgW="2703728" imgH="918854" progId="ChemDraw.Document.6.0">
                  <p:embed/>
                </p:oleObj>
              </mc:Choice>
              <mc:Fallback>
                <p:oleObj name="CS ChemDraw Drawing" r:id="rId5" imgW="2703728" imgH="918854"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0267" y="4648200"/>
                        <a:ext cx="4022733" cy="1371600"/>
                      </a:xfrm>
                      <a:prstGeom prst="rect">
                        <a:avLst/>
                      </a:prstGeom>
                      <a:noFill/>
                    </p:spPr>
                  </p:pic>
                </p:oleObj>
              </mc:Fallback>
            </mc:AlternateContent>
          </a:graphicData>
        </a:graphic>
      </p:graphicFrame>
    </p:spTree>
    <p:extLst>
      <p:ext uri="{BB962C8B-B14F-4D97-AF65-F5344CB8AC3E}">
        <p14:creationId xmlns:p14="http://schemas.microsoft.com/office/powerpoint/2010/main" val="161182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077200" cy="1938992"/>
          </a:xfrm>
          <a:prstGeom prst="rect">
            <a:avLst/>
          </a:prstGeom>
        </p:spPr>
        <p:txBody>
          <a:bodyPr wrap="square">
            <a:spAutoFit/>
          </a:bodyPr>
          <a:lstStyle/>
          <a:p>
            <a:pPr algn="just"/>
            <a:r>
              <a:rPr lang="en-IN" sz="2400" b="1" dirty="0" err="1">
                <a:solidFill>
                  <a:srgbClr val="FF0000"/>
                </a:solidFill>
              </a:rPr>
              <a:t>Stereospecificity</a:t>
            </a:r>
            <a:r>
              <a:rPr lang="en-IN" sz="2400" b="1" dirty="0">
                <a:solidFill>
                  <a:srgbClr val="FF0000"/>
                </a:solidFill>
              </a:rPr>
              <a:t>: </a:t>
            </a:r>
            <a:r>
              <a:rPr lang="en-IN" sz="2400" b="1" dirty="0">
                <a:solidFill>
                  <a:srgbClr val="0070C0"/>
                </a:solidFill>
              </a:rPr>
              <a:t>Two </a:t>
            </a:r>
            <a:r>
              <a:rPr lang="en-IN" sz="2400" b="1" dirty="0" err="1">
                <a:solidFill>
                  <a:srgbClr val="0070C0"/>
                </a:solidFill>
              </a:rPr>
              <a:t>stereochemically</a:t>
            </a:r>
            <a:r>
              <a:rPr lang="en-IN" sz="2400" b="1" dirty="0">
                <a:solidFill>
                  <a:srgbClr val="0070C0"/>
                </a:solidFill>
              </a:rPr>
              <a:t> different substrate (</a:t>
            </a:r>
            <a:r>
              <a:rPr lang="en-IN" sz="2400" b="1" dirty="0" err="1">
                <a:solidFill>
                  <a:srgbClr val="0070C0"/>
                </a:solidFill>
              </a:rPr>
              <a:t>diastereomers</a:t>
            </a:r>
            <a:r>
              <a:rPr lang="en-IN" sz="2400" b="1" dirty="0">
                <a:solidFill>
                  <a:srgbClr val="0070C0"/>
                </a:solidFill>
              </a:rPr>
              <a:t> or enantiomers) react usually under identical conditions at different rates to give </a:t>
            </a:r>
            <a:r>
              <a:rPr lang="en-IN" sz="2400" b="1" dirty="0" err="1">
                <a:solidFill>
                  <a:srgbClr val="0070C0"/>
                </a:solidFill>
              </a:rPr>
              <a:t>stereochemically</a:t>
            </a:r>
            <a:r>
              <a:rPr lang="en-IN" sz="2400" b="1" dirty="0">
                <a:solidFill>
                  <a:srgbClr val="0070C0"/>
                </a:solidFill>
              </a:rPr>
              <a:t> (or even constitutionally) different products. It is also called </a:t>
            </a:r>
            <a:r>
              <a:rPr lang="en-IN" sz="2400" b="1" dirty="0">
                <a:solidFill>
                  <a:srgbClr val="C00000"/>
                </a:solidFill>
              </a:rPr>
              <a:t>substrate </a:t>
            </a:r>
            <a:r>
              <a:rPr lang="en-IN" sz="2400" b="1" dirty="0" err="1">
                <a:solidFill>
                  <a:srgbClr val="C00000"/>
                </a:solidFill>
              </a:rPr>
              <a:t>stereoselectivity</a:t>
            </a:r>
            <a:r>
              <a:rPr lang="en-IN" sz="2400" b="1" dirty="0">
                <a:solidFill>
                  <a:srgbClr val="0070C0"/>
                </a:solidFill>
              </a:rPr>
              <a:t>.</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4080813164"/>
              </p:ext>
            </p:extLst>
          </p:nvPr>
        </p:nvGraphicFramePr>
        <p:xfrm>
          <a:off x="152400" y="1981200"/>
          <a:ext cx="8873606" cy="990600"/>
        </p:xfrm>
        <a:graphic>
          <a:graphicData uri="http://schemas.openxmlformats.org/presentationml/2006/ole">
            <mc:AlternateContent xmlns:mc="http://schemas.openxmlformats.org/markup-compatibility/2006">
              <mc:Choice xmlns:v="urn:schemas-microsoft-com:vml" Requires="v">
                <p:oleObj spid="_x0000_s3127" name="CS ChemDraw Drawing" r:id="rId3" imgW="6292646" imgH="699452" progId="ChemDraw.Document.6.0">
                  <p:embed/>
                </p:oleObj>
              </mc:Choice>
              <mc:Fallback>
                <p:oleObj name="CS ChemDraw Drawing" r:id="rId3" imgW="6292646" imgH="69945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81200"/>
                        <a:ext cx="8873606" cy="990600"/>
                      </a:xfrm>
                      <a:prstGeom prst="rect">
                        <a:avLst/>
                      </a:prstGeom>
                      <a:noFill/>
                    </p:spPr>
                  </p:pic>
                </p:oleObj>
              </mc:Fallback>
            </mc:AlternateContent>
          </a:graphicData>
        </a:graphic>
      </p:graphicFrame>
      <p:sp>
        <p:nvSpPr>
          <p:cNvPr id="5" name="Rectangle 4"/>
          <p:cNvSpPr/>
          <p:nvPr/>
        </p:nvSpPr>
        <p:spPr>
          <a:xfrm>
            <a:off x="304800" y="3043535"/>
            <a:ext cx="8153400" cy="461665"/>
          </a:xfrm>
          <a:prstGeom prst="rect">
            <a:avLst/>
          </a:prstGeom>
        </p:spPr>
        <p:txBody>
          <a:bodyPr wrap="square">
            <a:spAutoFit/>
          </a:bodyPr>
          <a:lstStyle/>
          <a:p>
            <a:r>
              <a:rPr lang="en-IN" sz="2400" b="1" dirty="0" err="1">
                <a:solidFill>
                  <a:srgbClr val="FF0000"/>
                </a:solidFill>
              </a:rPr>
              <a:t>Enantioselectivity</a:t>
            </a:r>
            <a:r>
              <a:rPr lang="en-IN" sz="2400" b="1" dirty="0">
                <a:solidFill>
                  <a:srgbClr val="FF0000"/>
                </a:solidFill>
              </a:rPr>
              <a:t>: kinetically controlled MPV </a:t>
            </a:r>
            <a:r>
              <a:rPr lang="en-IN" sz="2400" b="1" dirty="0" smtClean="0">
                <a:solidFill>
                  <a:srgbClr val="FF0000"/>
                </a:solidFill>
              </a:rPr>
              <a:t>reduction</a:t>
            </a:r>
            <a:endParaRPr lang="en-IN" sz="2400" dirty="0">
              <a:solidFill>
                <a:srgbClr val="FF0000"/>
              </a:solidFill>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7" name="Object 6"/>
          <p:cNvGraphicFramePr>
            <a:graphicFrameLocks noChangeAspect="1"/>
          </p:cNvGraphicFramePr>
          <p:nvPr>
            <p:extLst>
              <p:ext uri="{D42A27DB-BD31-4B8C-83A1-F6EECF244321}">
                <p14:modId xmlns:p14="http://schemas.microsoft.com/office/powerpoint/2010/main" val="1392128646"/>
              </p:ext>
            </p:extLst>
          </p:nvPr>
        </p:nvGraphicFramePr>
        <p:xfrm>
          <a:off x="189608" y="3429000"/>
          <a:ext cx="8616506" cy="3048000"/>
        </p:xfrm>
        <a:graphic>
          <a:graphicData uri="http://schemas.openxmlformats.org/presentationml/2006/ole">
            <mc:AlternateContent xmlns:mc="http://schemas.openxmlformats.org/markup-compatibility/2006">
              <mc:Choice xmlns:v="urn:schemas-microsoft-com:vml" Requires="v">
                <p:oleObj spid="_x0000_s3128" name="CS ChemDraw Drawing" r:id="rId5" imgW="6155300" imgH="2173289" progId="ChemDraw.Document.6.0">
                  <p:embed/>
                </p:oleObj>
              </mc:Choice>
              <mc:Fallback>
                <p:oleObj name="CS ChemDraw Drawing" r:id="rId5" imgW="6155300" imgH="2173289"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608" y="3429000"/>
                        <a:ext cx="8616506" cy="3048000"/>
                      </a:xfrm>
                      <a:prstGeom prst="rect">
                        <a:avLst/>
                      </a:prstGeom>
                      <a:noFill/>
                    </p:spPr>
                  </p:pic>
                </p:oleObj>
              </mc:Fallback>
            </mc:AlternateContent>
          </a:graphicData>
        </a:graphic>
      </p:graphicFrame>
    </p:spTree>
    <p:extLst>
      <p:ext uri="{BB962C8B-B14F-4D97-AF65-F5344CB8AC3E}">
        <p14:creationId xmlns:p14="http://schemas.microsoft.com/office/powerpoint/2010/main" val="3287206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830997"/>
          </a:xfrm>
          <a:prstGeom prst="rect">
            <a:avLst/>
          </a:prstGeom>
        </p:spPr>
        <p:txBody>
          <a:bodyPr wrap="square">
            <a:spAutoFit/>
          </a:bodyPr>
          <a:lstStyle/>
          <a:p>
            <a:r>
              <a:rPr lang="en-IN" sz="2400" b="1" dirty="0" err="1">
                <a:solidFill>
                  <a:srgbClr val="FF0000"/>
                </a:solidFill>
              </a:rPr>
              <a:t>Diastereoselectivity</a:t>
            </a:r>
            <a:r>
              <a:rPr lang="en-IN" sz="2400" b="1" dirty="0">
                <a:solidFill>
                  <a:srgbClr val="FF0000"/>
                </a:solidFill>
              </a:rPr>
              <a:t>: addition of nucleophiles to C=O adjacent to a </a:t>
            </a:r>
            <a:r>
              <a:rPr lang="en-IN" sz="2400" b="1" dirty="0" err="1">
                <a:solidFill>
                  <a:srgbClr val="FF0000"/>
                </a:solidFill>
              </a:rPr>
              <a:t>stereogenic</a:t>
            </a:r>
            <a:r>
              <a:rPr lang="en-IN" sz="2400" b="1" dirty="0">
                <a:solidFill>
                  <a:srgbClr val="FF0000"/>
                </a:solidFill>
              </a:rPr>
              <a:t> centre:</a:t>
            </a:r>
            <a:endParaRPr lang="en-IN" sz="2400" dirty="0">
              <a:solidFill>
                <a:srgbClr val="FF0000"/>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304874924"/>
              </p:ext>
            </p:extLst>
          </p:nvPr>
        </p:nvGraphicFramePr>
        <p:xfrm>
          <a:off x="1035534" y="1371600"/>
          <a:ext cx="7072932" cy="1600200"/>
        </p:xfrm>
        <a:graphic>
          <a:graphicData uri="http://schemas.openxmlformats.org/presentationml/2006/ole">
            <mc:AlternateContent xmlns:mc="http://schemas.openxmlformats.org/markup-compatibility/2006">
              <mc:Choice xmlns:v="urn:schemas-microsoft-com:vml" Requires="v">
                <p:oleObj spid="_x0000_s4121" name="CS ChemDraw Drawing" r:id="rId3" imgW="4346480" imgH="986013" progId="ChemDraw.Document.6.0">
                  <p:embed/>
                </p:oleObj>
              </mc:Choice>
              <mc:Fallback>
                <p:oleObj name="CS ChemDraw Drawing" r:id="rId3" imgW="4346480" imgH="98601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534" y="1371600"/>
                        <a:ext cx="7072932" cy="1600200"/>
                      </a:xfrm>
                      <a:prstGeom prst="rect">
                        <a:avLst/>
                      </a:prstGeom>
                      <a:noFill/>
                    </p:spPr>
                  </p:pic>
                </p:oleObj>
              </mc:Fallback>
            </mc:AlternateContent>
          </a:graphicData>
        </a:graphic>
      </p:graphicFrame>
      <p:sp>
        <p:nvSpPr>
          <p:cNvPr id="5" name="Rectangle 4"/>
          <p:cNvSpPr/>
          <p:nvPr/>
        </p:nvSpPr>
        <p:spPr>
          <a:xfrm>
            <a:off x="457200" y="3200400"/>
            <a:ext cx="8229600" cy="1569660"/>
          </a:xfrm>
          <a:prstGeom prst="rect">
            <a:avLst/>
          </a:prstGeom>
        </p:spPr>
        <p:txBody>
          <a:bodyPr wrap="square">
            <a:spAutoFit/>
          </a:bodyPr>
          <a:lstStyle/>
          <a:p>
            <a:pPr algn="just"/>
            <a:r>
              <a:rPr lang="en-IN" sz="2400" b="1" dirty="0">
                <a:solidFill>
                  <a:srgbClr val="0070C0"/>
                </a:solidFill>
              </a:rPr>
              <a:t>Addition of cyanide on chiral carbonyl is more than 100 years old story in the synthesis of carbohydrates (</a:t>
            </a:r>
            <a:r>
              <a:rPr lang="en-IN" sz="2400" b="1" dirty="0" err="1">
                <a:solidFill>
                  <a:srgbClr val="0070C0"/>
                </a:solidFill>
              </a:rPr>
              <a:t>Killiani</a:t>
            </a:r>
            <a:r>
              <a:rPr lang="en-IN" sz="2400" b="1" dirty="0">
                <a:solidFill>
                  <a:srgbClr val="0070C0"/>
                </a:solidFill>
              </a:rPr>
              <a:t>-Fisher synthesis, 1886). They commented that further synthesis with asymmetric system proceeds in an asymmetric manner. </a:t>
            </a:r>
          </a:p>
        </p:txBody>
      </p:sp>
    </p:spTree>
    <p:extLst>
      <p:ext uri="{BB962C8B-B14F-4D97-AF65-F5344CB8AC3E}">
        <p14:creationId xmlns:p14="http://schemas.microsoft.com/office/powerpoint/2010/main" val="112874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305800" cy="1938992"/>
          </a:xfrm>
          <a:prstGeom prst="rect">
            <a:avLst/>
          </a:prstGeom>
        </p:spPr>
        <p:txBody>
          <a:bodyPr wrap="square">
            <a:spAutoFit/>
          </a:bodyPr>
          <a:lstStyle/>
          <a:p>
            <a:pPr algn="just"/>
            <a:r>
              <a:rPr lang="en-IN" sz="2400" b="1" dirty="0" smtClean="0">
                <a:solidFill>
                  <a:srgbClr val="0070C0"/>
                </a:solidFill>
              </a:rPr>
              <a:t>Cram </a:t>
            </a:r>
            <a:r>
              <a:rPr lang="en-IN" sz="2400" b="1" dirty="0">
                <a:solidFill>
                  <a:srgbClr val="0070C0"/>
                </a:solidFill>
              </a:rPr>
              <a:t>proposed that co-ordination of the metal of a Grignard reagent to the carbonyl oxygen of the chiral carbonyl compound rendered it the bulkiest group in the molecule, this bulky coordinated carbonyl would tend to orient itself between the two least bulky groups present in the chiral centre. </a:t>
            </a:r>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8" name="Rectangle 7"/>
          <p:cNvSpPr/>
          <p:nvPr/>
        </p:nvSpPr>
        <p:spPr>
          <a:xfrm>
            <a:off x="505691" y="457200"/>
            <a:ext cx="8077200" cy="830997"/>
          </a:xfrm>
          <a:prstGeom prst="rect">
            <a:avLst/>
          </a:prstGeom>
        </p:spPr>
        <p:txBody>
          <a:bodyPr wrap="square">
            <a:spAutoFit/>
          </a:bodyPr>
          <a:lstStyle/>
          <a:p>
            <a:r>
              <a:rPr lang="en-IN" sz="2400" b="1" dirty="0">
                <a:solidFill>
                  <a:srgbClr val="7030A0"/>
                </a:solidFill>
              </a:rPr>
              <a:t>The prediction of the selectivity was first attempted by </a:t>
            </a:r>
            <a:r>
              <a:rPr lang="en-IN" sz="2400" b="1" dirty="0">
                <a:solidFill>
                  <a:srgbClr val="FF0000"/>
                </a:solidFill>
              </a:rPr>
              <a:t>Cram in 1952. </a:t>
            </a:r>
          </a:p>
        </p:txBody>
      </p:sp>
      <p:graphicFrame>
        <p:nvGraphicFramePr>
          <p:cNvPr id="9" name="Object 8"/>
          <p:cNvGraphicFramePr>
            <a:graphicFrameLocks noChangeAspect="1"/>
          </p:cNvGraphicFramePr>
          <p:nvPr>
            <p:extLst>
              <p:ext uri="{D42A27DB-BD31-4B8C-83A1-F6EECF244321}">
                <p14:modId xmlns:p14="http://schemas.microsoft.com/office/powerpoint/2010/main" val="4196730061"/>
              </p:ext>
            </p:extLst>
          </p:nvPr>
        </p:nvGraphicFramePr>
        <p:xfrm>
          <a:off x="3200400" y="3657600"/>
          <a:ext cx="2079625" cy="2767597"/>
        </p:xfrm>
        <a:graphic>
          <a:graphicData uri="http://schemas.openxmlformats.org/presentationml/2006/ole">
            <mc:AlternateContent xmlns:mc="http://schemas.openxmlformats.org/markup-compatibility/2006">
              <mc:Choice xmlns:v="urn:schemas-microsoft-com:vml" Requires="v">
                <p:oleObj spid="_x0000_s5146" name="CS ChemDraw Drawing" r:id="rId3" imgW="1051474" imgH="1399120" progId="ChemDraw.Document.6.0">
                  <p:embed/>
                </p:oleObj>
              </mc:Choice>
              <mc:Fallback>
                <p:oleObj name="CS ChemDraw Drawing" r:id="rId3" imgW="1051474" imgH="1399120" progId="ChemDraw.Document.6.0">
                  <p:embed/>
                  <p:pic>
                    <p:nvPicPr>
                      <p:cNvPr id="0" name=""/>
                      <p:cNvPicPr/>
                      <p:nvPr/>
                    </p:nvPicPr>
                    <p:blipFill>
                      <a:blip r:embed="rId4"/>
                      <a:stretch>
                        <a:fillRect/>
                      </a:stretch>
                    </p:blipFill>
                    <p:spPr>
                      <a:xfrm>
                        <a:off x="3200400" y="3657600"/>
                        <a:ext cx="2079625" cy="2767597"/>
                      </a:xfrm>
                      <a:prstGeom prst="rect">
                        <a:avLst/>
                      </a:prstGeom>
                    </p:spPr>
                  </p:pic>
                </p:oleObj>
              </mc:Fallback>
            </mc:AlternateContent>
          </a:graphicData>
        </a:graphic>
      </p:graphicFrame>
    </p:spTree>
    <p:extLst>
      <p:ext uri="{BB962C8B-B14F-4D97-AF65-F5344CB8AC3E}">
        <p14:creationId xmlns:p14="http://schemas.microsoft.com/office/powerpoint/2010/main" val="139301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260323727"/>
              </p:ext>
            </p:extLst>
          </p:nvPr>
        </p:nvGraphicFramePr>
        <p:xfrm>
          <a:off x="3130550" y="2520950"/>
          <a:ext cx="1770063" cy="2532063"/>
        </p:xfrm>
        <a:graphic>
          <a:graphicData uri="http://schemas.openxmlformats.org/presentationml/2006/ole">
            <mc:AlternateContent xmlns:mc="http://schemas.openxmlformats.org/markup-compatibility/2006">
              <mc:Choice xmlns:v="urn:schemas-microsoft-com:vml" Requires="v">
                <p:oleObj spid="_x0000_s6166" name="CS ChemDraw Drawing" r:id="rId3" imgW="960126" imgH="1376229" progId="ChemDraw.Document.6.0">
                  <p:embed/>
                </p:oleObj>
              </mc:Choice>
              <mc:Fallback>
                <p:oleObj name="CS ChemDraw Drawing" r:id="rId3" imgW="960126" imgH="1376229" progId="ChemDraw.Document.6.0">
                  <p:embed/>
                  <p:pic>
                    <p:nvPicPr>
                      <p:cNvPr id="0" name=""/>
                      <p:cNvPicPr/>
                      <p:nvPr/>
                    </p:nvPicPr>
                    <p:blipFill>
                      <a:blip r:embed="rId4"/>
                      <a:stretch>
                        <a:fillRect/>
                      </a:stretch>
                    </p:blipFill>
                    <p:spPr>
                      <a:xfrm>
                        <a:off x="3130550" y="2520950"/>
                        <a:ext cx="1770063" cy="2532063"/>
                      </a:xfrm>
                      <a:prstGeom prst="rect">
                        <a:avLst/>
                      </a:prstGeom>
                    </p:spPr>
                  </p:pic>
                </p:oleObj>
              </mc:Fallback>
            </mc:AlternateContent>
          </a:graphicData>
        </a:graphic>
      </p:graphicFrame>
      <p:sp>
        <p:nvSpPr>
          <p:cNvPr id="3" name="Rectangle 2"/>
          <p:cNvSpPr/>
          <p:nvPr/>
        </p:nvSpPr>
        <p:spPr>
          <a:xfrm>
            <a:off x="533400" y="609600"/>
            <a:ext cx="8077200" cy="1200329"/>
          </a:xfrm>
          <a:prstGeom prst="rect">
            <a:avLst/>
          </a:prstGeom>
        </p:spPr>
        <p:txBody>
          <a:bodyPr wrap="square">
            <a:spAutoFit/>
          </a:bodyPr>
          <a:lstStyle/>
          <a:p>
            <a:pPr algn="just"/>
            <a:r>
              <a:rPr lang="en-IN" sz="2400" b="1" dirty="0">
                <a:solidFill>
                  <a:srgbClr val="0070C0"/>
                </a:solidFill>
              </a:rPr>
              <a:t>In 1959 another model known as </a:t>
            </a:r>
            <a:r>
              <a:rPr lang="en-IN" sz="2400" b="1" dirty="0" err="1">
                <a:solidFill>
                  <a:srgbClr val="FF0000"/>
                </a:solidFill>
              </a:rPr>
              <a:t>Conforth</a:t>
            </a:r>
            <a:r>
              <a:rPr lang="en-IN" sz="2400" b="1" dirty="0">
                <a:solidFill>
                  <a:srgbClr val="FF0000"/>
                </a:solidFill>
              </a:rPr>
              <a:t> model </a:t>
            </a:r>
            <a:r>
              <a:rPr lang="en-IN" sz="2400" b="1" dirty="0">
                <a:solidFill>
                  <a:srgbClr val="0070C0"/>
                </a:solidFill>
              </a:rPr>
              <a:t>(B) was suggested where the presence of polar group like halogen was supposed to act as large group despite of its actual bulkiness.</a:t>
            </a:r>
          </a:p>
        </p:txBody>
      </p:sp>
    </p:spTree>
    <p:extLst>
      <p:ext uri="{BB962C8B-B14F-4D97-AF65-F5344CB8AC3E}">
        <p14:creationId xmlns:p14="http://schemas.microsoft.com/office/powerpoint/2010/main" val="2355697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3785652"/>
          </a:xfrm>
          <a:prstGeom prst="rect">
            <a:avLst/>
          </a:prstGeom>
        </p:spPr>
        <p:txBody>
          <a:bodyPr wrap="square">
            <a:spAutoFit/>
          </a:bodyPr>
          <a:lstStyle/>
          <a:p>
            <a:pPr algn="just"/>
            <a:r>
              <a:rPr lang="en-IN" sz="2400" b="1" dirty="0">
                <a:solidFill>
                  <a:srgbClr val="FF0000"/>
                </a:solidFill>
              </a:rPr>
              <a:t>Karabatsos Model</a:t>
            </a:r>
            <a:r>
              <a:rPr lang="en-IN" sz="2400" dirty="0">
                <a:solidFill>
                  <a:srgbClr val="FF0000"/>
                </a:solidFill>
              </a:rPr>
              <a:t> (1965-68): </a:t>
            </a:r>
            <a:r>
              <a:rPr lang="en-IN" sz="2400" dirty="0">
                <a:solidFill>
                  <a:srgbClr val="0070C0"/>
                </a:solidFill>
              </a:rPr>
              <a:t>Karabatsos commented that the earlier rationale by Cram and </a:t>
            </a:r>
            <a:r>
              <a:rPr lang="en-IN" sz="2400" dirty="0" err="1">
                <a:solidFill>
                  <a:srgbClr val="0070C0"/>
                </a:solidFill>
              </a:rPr>
              <a:t>Conforth</a:t>
            </a:r>
            <a:r>
              <a:rPr lang="en-IN" sz="2400" dirty="0">
                <a:solidFill>
                  <a:srgbClr val="0070C0"/>
                </a:solidFill>
              </a:rPr>
              <a:t> were speculative. No spectroscopic evidence is there. As NMR spectroscopic method was developed by that time, Karabatsos studied the NMR spectra of substituted aldehyde and their </a:t>
            </a:r>
            <a:r>
              <a:rPr lang="en-IN" sz="2400" dirty="0" err="1">
                <a:solidFill>
                  <a:srgbClr val="0070C0"/>
                </a:solidFill>
              </a:rPr>
              <a:t>dimethylhydrazones</a:t>
            </a:r>
            <a:r>
              <a:rPr lang="en-IN" sz="2400" dirty="0">
                <a:solidFill>
                  <a:srgbClr val="0070C0"/>
                </a:solidFill>
              </a:rPr>
              <a:t>. </a:t>
            </a:r>
            <a:r>
              <a:rPr lang="en-IN" sz="2400" dirty="0" err="1">
                <a:solidFill>
                  <a:srgbClr val="0070C0"/>
                </a:solidFill>
              </a:rPr>
              <a:t>Dimethylhydrazones</a:t>
            </a:r>
            <a:r>
              <a:rPr lang="en-IN" sz="2400" dirty="0">
                <a:solidFill>
                  <a:srgbClr val="0070C0"/>
                </a:solidFill>
              </a:rPr>
              <a:t> were used as a model of metal co-ordinated carbonyl (</a:t>
            </a:r>
            <a:r>
              <a:rPr lang="en-IN" sz="2400" dirty="0" err="1">
                <a:solidFill>
                  <a:srgbClr val="0070C0"/>
                </a:solidFill>
              </a:rPr>
              <a:t>wrt</a:t>
            </a:r>
            <a:r>
              <a:rPr lang="en-IN" sz="2400" dirty="0">
                <a:solidFill>
                  <a:srgbClr val="0070C0"/>
                </a:solidFill>
              </a:rPr>
              <a:t> the bulkiness). He gave a new model where one of the ligands at the α-position eclipses the carbonyl group. Under such condition nucleophile can approach from either side of the carbonyl group with different aptitude.</a:t>
            </a:r>
          </a:p>
        </p:txBody>
      </p:sp>
      <p:graphicFrame>
        <p:nvGraphicFramePr>
          <p:cNvPr id="3" name="Object 2"/>
          <p:cNvGraphicFramePr>
            <a:graphicFrameLocks noChangeAspect="1"/>
          </p:cNvGraphicFramePr>
          <p:nvPr>
            <p:extLst>
              <p:ext uri="{D42A27DB-BD31-4B8C-83A1-F6EECF244321}">
                <p14:modId xmlns:p14="http://schemas.microsoft.com/office/powerpoint/2010/main" val="4123262495"/>
              </p:ext>
            </p:extLst>
          </p:nvPr>
        </p:nvGraphicFramePr>
        <p:xfrm>
          <a:off x="3429000" y="4267200"/>
          <a:ext cx="2590800" cy="2329574"/>
        </p:xfrm>
        <a:graphic>
          <a:graphicData uri="http://schemas.openxmlformats.org/presentationml/2006/ole">
            <mc:AlternateContent xmlns:mc="http://schemas.openxmlformats.org/markup-compatibility/2006">
              <mc:Choice xmlns:v="urn:schemas-microsoft-com:vml" Requires="v">
                <p:oleObj spid="_x0000_s7190" name="CS ChemDraw Drawing" r:id="rId3" imgW="1149084" imgH="1033306" progId="ChemDraw.Document.6.0">
                  <p:embed/>
                </p:oleObj>
              </mc:Choice>
              <mc:Fallback>
                <p:oleObj name="CS ChemDraw Drawing" r:id="rId3" imgW="1149084" imgH="1033306" progId="ChemDraw.Document.6.0">
                  <p:embed/>
                  <p:pic>
                    <p:nvPicPr>
                      <p:cNvPr id="0" name=""/>
                      <p:cNvPicPr/>
                      <p:nvPr/>
                    </p:nvPicPr>
                    <p:blipFill>
                      <a:blip r:embed="rId4"/>
                      <a:stretch>
                        <a:fillRect/>
                      </a:stretch>
                    </p:blipFill>
                    <p:spPr>
                      <a:xfrm>
                        <a:off x="3429000" y="4267200"/>
                        <a:ext cx="2590800" cy="2329574"/>
                      </a:xfrm>
                      <a:prstGeom prst="rect">
                        <a:avLst/>
                      </a:prstGeom>
                    </p:spPr>
                  </p:pic>
                </p:oleObj>
              </mc:Fallback>
            </mc:AlternateContent>
          </a:graphicData>
        </a:graphic>
      </p:graphicFrame>
    </p:spTree>
    <p:extLst>
      <p:ext uri="{BB962C8B-B14F-4D97-AF65-F5344CB8AC3E}">
        <p14:creationId xmlns:p14="http://schemas.microsoft.com/office/powerpoint/2010/main" val="2939144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987</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30</cp:revision>
  <dcterms:created xsi:type="dcterms:W3CDTF">2006-08-16T00:00:00Z</dcterms:created>
  <dcterms:modified xsi:type="dcterms:W3CDTF">2021-06-17T12:49:14Z</dcterms:modified>
</cp:coreProperties>
</file>