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86" r:id="rId3"/>
    <p:sldId id="320" r:id="rId4"/>
    <p:sldId id="280" r:id="rId5"/>
    <p:sldId id="283" r:id="rId6"/>
    <p:sldId id="321" r:id="rId7"/>
    <p:sldId id="366" r:id="rId8"/>
    <p:sldId id="281" r:id="rId9"/>
    <p:sldId id="357" r:id="rId10"/>
    <p:sldId id="401" r:id="rId11"/>
    <p:sldId id="284" r:id="rId12"/>
    <p:sldId id="356" r:id="rId13"/>
    <p:sldId id="387" r:id="rId14"/>
    <p:sldId id="358" r:id="rId15"/>
    <p:sldId id="403" r:id="rId16"/>
    <p:sldId id="404" r:id="rId17"/>
    <p:sldId id="40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EFF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783" autoAdjust="0"/>
  </p:normalViewPr>
  <p:slideViewPr>
    <p:cSldViewPr>
      <p:cViewPr>
        <p:scale>
          <a:sx n="80" d="100"/>
          <a:sy n="80" d="100"/>
        </p:scale>
        <p:origin x="-403" y="9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41D9-AC0E-40CF-93AE-69A8D2E062C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7092-F44B-4782-9E2B-013B94A4F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4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D846-5D48-4513-8443-25594BC395F0}" type="datetimeFigureOut">
              <a:rPr lang="en-US" smtClean="0"/>
              <a:pPr/>
              <a:t>12/9/2021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69AD-191C-4E39-9B77-808CAC1BDFC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ntachandra@rediff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1143000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Mass Spectrometry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984" y="248334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b="1" dirty="0" smtClean="0">
              <a:solidFill>
                <a:srgbClr val="1C04CC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sz="2400" b="1" dirty="0" smtClean="0">
                <a:solidFill>
                  <a:srgbClr val="1C04CC"/>
                </a:solidFill>
                <a:ea typeface="Times New Roman" pitchFamily="18" charset="0"/>
                <a:cs typeface="Times New Roman" pitchFamily="18" charset="0"/>
              </a:rPr>
              <a:t>Dr. Chandrakanta Bandyopadhyay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b="1" dirty="0" smtClean="0">
              <a:solidFill>
                <a:srgbClr val="1C04CC"/>
              </a:solidFill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dirty="0" smtClean="0">
              <a:solidFill>
                <a:srgbClr val="1C04CC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Department of Chemistry,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R. K. Mission Vivekananda Centenary College,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Rahara</a:t>
            </a: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, Kolkata - 700118,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West Bengal, India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dirty="0" smtClean="0">
              <a:solidFill>
                <a:srgbClr val="008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kantachandra@rediffmail.com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33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solidFill>
                  <a:srgbClr val="0070C0"/>
                </a:solidFill>
              </a:rPr>
              <a:t>The </a:t>
            </a:r>
            <a:r>
              <a:rPr lang="en-IN" b="1" dirty="0">
                <a:solidFill>
                  <a:srgbClr val="0070C0"/>
                </a:solidFill>
              </a:rPr>
              <a:t>molecular ion (M</a:t>
            </a:r>
            <a:r>
              <a:rPr lang="en-IN" b="1" baseline="30000" dirty="0">
                <a:solidFill>
                  <a:srgbClr val="0070C0"/>
                </a:solidFill>
              </a:rPr>
              <a:t>+</a:t>
            </a:r>
            <a:r>
              <a:rPr lang="en-IN" b="1" dirty="0">
                <a:solidFill>
                  <a:srgbClr val="0070C0"/>
                </a:solidFill>
              </a:rPr>
              <a:t>) will have a kinetic energy 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 and when it undergoes </a:t>
            </a:r>
            <a:r>
              <a:rPr lang="en-IN" b="1" dirty="0" smtClean="0">
                <a:solidFill>
                  <a:srgbClr val="0070C0"/>
                </a:solidFill>
              </a:rPr>
              <a:t>fragmentation outside the ionisation chamber, </a:t>
            </a:r>
            <a:r>
              <a:rPr lang="en-IN" b="1" dirty="0">
                <a:solidFill>
                  <a:srgbClr val="0070C0"/>
                </a:solidFill>
              </a:rPr>
              <a:t>this kinetic energy will be distributed among the two fragments according to their masses. </a:t>
            </a:r>
            <a:endParaRPr lang="en-IN" b="1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The </a:t>
            </a:r>
            <a:r>
              <a:rPr lang="en-IN" b="1" dirty="0">
                <a:solidFill>
                  <a:srgbClr val="0070C0"/>
                </a:solidFill>
              </a:rPr>
              <a:t>fragmented ion (or daughter ion) will gain energy = (m/M)×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endParaRPr lang="en-IN" b="1" dirty="0">
              <a:solidFill>
                <a:srgbClr val="0070C0"/>
              </a:solidFill>
            </a:endParaRPr>
          </a:p>
          <a:p>
            <a:pPr algn="just"/>
            <a:r>
              <a:rPr lang="en-IN" b="1" dirty="0" smtClean="0">
                <a:solidFill>
                  <a:srgbClr val="0070C0"/>
                </a:solidFill>
              </a:rPr>
              <a:t>m</a:t>
            </a:r>
            <a:r>
              <a:rPr lang="en-IN" b="1" baseline="30000" dirty="0">
                <a:solidFill>
                  <a:srgbClr val="0070C0"/>
                </a:solidFill>
              </a:rPr>
              <a:t>+</a:t>
            </a:r>
            <a:r>
              <a:rPr lang="en-IN" b="1" dirty="0">
                <a:solidFill>
                  <a:srgbClr val="0070C0"/>
                </a:solidFill>
              </a:rPr>
              <a:t> ion with </a:t>
            </a:r>
            <a:r>
              <a:rPr lang="en-IN" b="1" dirty="0" smtClean="0">
                <a:solidFill>
                  <a:srgbClr val="0070C0"/>
                </a:solidFill>
              </a:rPr>
              <a:t>energy </a:t>
            </a:r>
            <a:r>
              <a:rPr lang="en-IN" b="1" dirty="0" err="1" smtClean="0">
                <a:solidFill>
                  <a:srgbClr val="0070C0"/>
                </a:solidFill>
              </a:rPr>
              <a:t>eV</a:t>
            </a:r>
            <a:r>
              <a:rPr lang="en-IN" b="1" dirty="0" smtClean="0">
                <a:solidFill>
                  <a:srgbClr val="0070C0"/>
                </a:solidFill>
              </a:rPr>
              <a:t> </a:t>
            </a:r>
            <a:r>
              <a:rPr lang="en-IN" b="1" dirty="0">
                <a:solidFill>
                  <a:srgbClr val="0070C0"/>
                </a:solidFill>
              </a:rPr>
              <a:t>is reported by the detector as mass ‘m</a:t>
            </a:r>
            <a:r>
              <a:rPr lang="en-IN" b="1" dirty="0" smtClean="0">
                <a:solidFill>
                  <a:srgbClr val="0070C0"/>
                </a:solidFill>
              </a:rPr>
              <a:t>’.</a:t>
            </a:r>
          </a:p>
          <a:p>
            <a:pPr algn="just"/>
            <a:r>
              <a:rPr lang="en-IN" b="1" dirty="0">
                <a:solidFill>
                  <a:srgbClr val="0070C0"/>
                </a:solidFill>
              </a:rPr>
              <a:t>So, m</a:t>
            </a:r>
            <a:r>
              <a:rPr lang="en-IN" b="1" baseline="30000" dirty="0">
                <a:solidFill>
                  <a:srgbClr val="0070C0"/>
                </a:solidFill>
              </a:rPr>
              <a:t>+</a:t>
            </a:r>
            <a:r>
              <a:rPr lang="en-IN" b="1" dirty="0">
                <a:solidFill>
                  <a:srgbClr val="0070C0"/>
                </a:solidFill>
              </a:rPr>
              <a:t> ion with energy (m/M)×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 will be reported by the detector as mass [m/(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)]×[(m/M)×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] = </a:t>
            </a:r>
            <a:r>
              <a:rPr lang="en-IN" b="1" dirty="0" smtClean="0">
                <a:solidFill>
                  <a:srgbClr val="0070C0"/>
                </a:solidFill>
              </a:rPr>
              <a:t>m</a:t>
            </a:r>
            <a:r>
              <a:rPr lang="en-IN" b="1" baseline="30000" dirty="0" smtClean="0">
                <a:solidFill>
                  <a:srgbClr val="0070C0"/>
                </a:solidFill>
              </a:rPr>
              <a:t>2</a:t>
            </a:r>
            <a:r>
              <a:rPr lang="en-IN" b="1" dirty="0" smtClean="0">
                <a:solidFill>
                  <a:srgbClr val="0070C0"/>
                </a:solidFill>
              </a:rPr>
              <a:t>/M; </a:t>
            </a:r>
            <a:r>
              <a:rPr lang="en-IN" b="1" dirty="0">
                <a:solidFill>
                  <a:srgbClr val="0070C0"/>
                </a:solidFill>
              </a:rPr>
              <a:t>This metastable peak (m*) = m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/M.</a:t>
            </a:r>
            <a:endParaRPr lang="en-IN" b="1" dirty="0" smtClean="0">
              <a:solidFill>
                <a:srgbClr val="0070C0"/>
              </a:solidFill>
            </a:endParaRPr>
          </a:p>
          <a:p>
            <a:pPr algn="just"/>
            <a:r>
              <a:rPr lang="en-IN" b="1" dirty="0">
                <a:solidFill>
                  <a:srgbClr val="0070C0"/>
                </a:solidFill>
              </a:rPr>
              <a:t>This value becomes non-integral and of low abundance.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048071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i="1" dirty="0" smtClean="0">
                <a:solidFill>
                  <a:srgbClr val="0070C0"/>
                </a:solidFill>
              </a:rPr>
              <a:t>P-</a:t>
            </a:r>
            <a:r>
              <a:rPr lang="en-IN" b="1" dirty="0" err="1" smtClean="0">
                <a:solidFill>
                  <a:srgbClr val="0070C0"/>
                </a:solidFill>
              </a:rPr>
              <a:t>Anisidine</a:t>
            </a:r>
            <a:r>
              <a:rPr lang="en-IN" b="1" dirty="0" smtClean="0">
                <a:solidFill>
                  <a:srgbClr val="0070C0"/>
                </a:solidFill>
              </a:rPr>
              <a:t> </a:t>
            </a:r>
            <a:r>
              <a:rPr lang="en-IN" b="1" dirty="0">
                <a:solidFill>
                  <a:srgbClr val="0070C0"/>
                </a:solidFill>
              </a:rPr>
              <a:t>shows peaks at 123, 108 and 94.8. 123 is corresponding to M</a:t>
            </a:r>
            <a:r>
              <a:rPr lang="en-IN" b="1" baseline="30000" dirty="0">
                <a:solidFill>
                  <a:srgbClr val="0070C0"/>
                </a:solidFill>
              </a:rPr>
              <a:t>+</a:t>
            </a:r>
            <a:r>
              <a:rPr lang="en-IN" b="1" dirty="0">
                <a:solidFill>
                  <a:srgbClr val="0070C0"/>
                </a:solidFill>
              </a:rPr>
              <a:t> ion; 108 corresponding to M</a:t>
            </a:r>
            <a:r>
              <a:rPr lang="en-IN" b="1" baseline="30000" dirty="0">
                <a:solidFill>
                  <a:srgbClr val="0070C0"/>
                </a:solidFill>
              </a:rPr>
              <a:t>+</a:t>
            </a:r>
            <a:r>
              <a:rPr lang="en-IN" b="1" dirty="0">
                <a:solidFill>
                  <a:srgbClr val="0070C0"/>
                </a:solidFill>
              </a:rPr>
              <a:t> - Me (123-15 = 108) and peak corresponding to non-integral m/e value is 94.8 is a metastable peak m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/M = (108×108)/123 = 94.8.</a:t>
            </a:r>
          </a:p>
        </p:txBody>
      </p:sp>
      <p:pic>
        <p:nvPicPr>
          <p:cNvPr id="6" name="Picture 5" descr="C:\Users\USER\AppData\Local\Microsoft\Windows\Temporary Internet Files\Content.Word\F2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55950"/>
            <a:ext cx="2464752" cy="18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75687"/>
              </p:ext>
            </p:extLst>
          </p:nvPr>
        </p:nvGraphicFramePr>
        <p:xfrm>
          <a:off x="3200401" y="3150438"/>
          <a:ext cx="5859340" cy="157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6" name="CS ChemDraw Drawing" r:id="rId4" imgW="5138810" imgH="1379253" progId="ChemDraw.Document.6.0">
                  <p:embed/>
                </p:oleObj>
              </mc:Choice>
              <mc:Fallback>
                <p:oleObj name="CS ChemDraw Drawing" r:id="rId4" imgW="5138810" imgH="137925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150438"/>
                        <a:ext cx="5859340" cy="157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71800" y="228600"/>
            <a:ext cx="334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General fragmentation mode: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63956"/>
              </p:ext>
            </p:extLst>
          </p:nvPr>
        </p:nvGraphicFramePr>
        <p:xfrm>
          <a:off x="1229952" y="609600"/>
          <a:ext cx="6684093" cy="217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83" name="CS ChemDraw Drawing" r:id="rId3" imgW="6001541" imgH="1943090" progId="ChemDraw.Document.6.0">
                  <p:embed/>
                </p:oleObj>
              </mc:Choice>
              <mc:Fallback>
                <p:oleObj name="CS ChemDraw Drawing" r:id="rId3" imgW="6001541" imgH="194309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952" y="609600"/>
                        <a:ext cx="6684093" cy="2171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895600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>
                <a:solidFill>
                  <a:srgbClr val="C00000"/>
                </a:solidFill>
              </a:rPr>
              <a:t>Homolytic</a:t>
            </a:r>
            <a:r>
              <a:rPr lang="en-IN" b="1" dirty="0">
                <a:solidFill>
                  <a:srgbClr val="C00000"/>
                </a:solidFill>
              </a:rPr>
              <a:t> cleavage</a:t>
            </a:r>
            <a:r>
              <a:rPr lang="en-IN" b="1" dirty="0" smtClean="0">
                <a:solidFill>
                  <a:srgbClr val="C00000"/>
                </a:solidFill>
              </a:rPr>
              <a:t>: </a:t>
            </a:r>
            <a:r>
              <a:rPr lang="en-IN" b="1" dirty="0">
                <a:solidFill>
                  <a:srgbClr val="C00000"/>
                </a:solidFill>
              </a:rPr>
              <a:t>Mode-1: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Alcohol, ether aliphatic amine </a:t>
            </a:r>
            <a:r>
              <a:rPr lang="en-IN" b="1" dirty="0" err="1">
                <a:solidFill>
                  <a:srgbClr val="0070C0"/>
                </a:solidFill>
              </a:rPr>
              <a:t>etc</a:t>
            </a:r>
            <a:r>
              <a:rPr lang="en-IN" b="1" dirty="0">
                <a:solidFill>
                  <a:srgbClr val="0070C0"/>
                </a:solidFill>
              </a:rPr>
              <a:t> undergo such type of cleavage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3856"/>
              </p:ext>
            </p:extLst>
          </p:nvPr>
        </p:nvGraphicFramePr>
        <p:xfrm>
          <a:off x="4038600" y="2377963"/>
          <a:ext cx="4343400" cy="7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84" name="CS ChemDraw Drawing" r:id="rId5" imgW="3174505" imgH="577658" progId="ChemDraw.Document.6.0">
                  <p:embed/>
                </p:oleObj>
              </mc:Choice>
              <mc:Fallback>
                <p:oleObj name="CS ChemDraw Drawing" r:id="rId5" imgW="3174505" imgH="57765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77963"/>
                        <a:ext cx="4343400" cy="79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38175" y="3733800"/>
            <a:ext cx="2945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>
                <a:solidFill>
                  <a:srgbClr val="C00000"/>
                </a:solidFill>
              </a:rPr>
              <a:t>Homolytic</a:t>
            </a:r>
            <a:r>
              <a:rPr lang="en-IN" b="1" dirty="0">
                <a:solidFill>
                  <a:srgbClr val="C00000"/>
                </a:solidFill>
              </a:rPr>
              <a:t> cleavage: </a:t>
            </a:r>
            <a:r>
              <a:rPr lang="en-IN" b="1" dirty="0" smtClean="0">
                <a:solidFill>
                  <a:srgbClr val="C00000"/>
                </a:solidFill>
              </a:rPr>
              <a:t>Mode-2:  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145657"/>
              </p:ext>
            </p:extLst>
          </p:nvPr>
        </p:nvGraphicFramePr>
        <p:xfrm>
          <a:off x="3657600" y="3569732"/>
          <a:ext cx="4267200" cy="7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85" name="CS ChemDraw Drawing" r:id="rId7" imgW="3192861" imgH="579169" progId="ChemDraw.Document.6.0">
                  <p:embed/>
                </p:oleObj>
              </mc:Choice>
              <mc:Fallback>
                <p:oleObj name="CS ChemDraw Drawing" r:id="rId7" imgW="3192861" imgH="579169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69732"/>
                        <a:ext cx="4267200" cy="777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429000" y="4343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Ketone, ester, amide </a:t>
            </a:r>
            <a:r>
              <a:rPr lang="en-IN" b="1" dirty="0" err="1">
                <a:solidFill>
                  <a:srgbClr val="0070C0"/>
                </a:solidFill>
              </a:rPr>
              <a:t>etc</a:t>
            </a:r>
            <a:r>
              <a:rPr lang="en-IN" b="1" dirty="0">
                <a:solidFill>
                  <a:srgbClr val="0070C0"/>
                </a:solidFill>
              </a:rPr>
              <a:t> undergo such type of cleavage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01365" y="4724400"/>
            <a:ext cx="78330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Heterolytic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cleavage: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C-Heteroatom (X) bond cleavage is not a very common phenomenon as in many cases C-X bond is stronger than C-C bond. As for example C-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bond cleavage is relatively less common than C-Br or C-I bond cleavage. The formation of carbocation depends on its stability.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766224"/>
              </p:ext>
            </p:extLst>
          </p:nvPr>
        </p:nvGraphicFramePr>
        <p:xfrm>
          <a:off x="2895600" y="6096000"/>
          <a:ext cx="4144561" cy="33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86" name="CS ChemDraw Drawing" r:id="rId9" imgW="2825525" imgH="230199" progId="ChemDraw.Document.6.0">
                  <p:embed/>
                </p:oleObj>
              </mc:Choice>
              <mc:Fallback>
                <p:oleObj name="CS ChemDraw Drawing" r:id="rId9" imgW="2825525" imgH="230199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96000"/>
                        <a:ext cx="4144561" cy="335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43" y="533400"/>
            <a:ext cx="194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>
                <a:solidFill>
                  <a:srgbClr val="C00000"/>
                </a:solidFill>
              </a:rPr>
              <a:t>Benzylic</a:t>
            </a:r>
            <a:r>
              <a:rPr lang="en-IN" b="1" dirty="0">
                <a:solidFill>
                  <a:srgbClr val="C00000"/>
                </a:solidFill>
              </a:rPr>
              <a:t> cleavage: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72052"/>
              </p:ext>
            </p:extLst>
          </p:nvPr>
        </p:nvGraphicFramePr>
        <p:xfrm>
          <a:off x="2577394" y="310078"/>
          <a:ext cx="5788731" cy="75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7" name="CS ChemDraw Drawing" r:id="rId3" imgW="4783784" imgH="627973" progId="ChemDraw.Document.6.0">
                  <p:embed/>
                </p:oleObj>
              </mc:Choice>
              <mc:Fallback>
                <p:oleObj name="CS ChemDraw Drawing" r:id="rId3" imgW="4783784" imgH="62797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394" y="310078"/>
                        <a:ext cx="5788731" cy="756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8443" y="1447800"/>
            <a:ext cx="2815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Retro-</a:t>
            </a:r>
            <a:r>
              <a:rPr lang="en-IN" b="1" dirty="0" err="1">
                <a:solidFill>
                  <a:srgbClr val="C00000"/>
                </a:solidFill>
              </a:rPr>
              <a:t>Diel’s</a:t>
            </a:r>
            <a:r>
              <a:rPr lang="en-IN" b="1" dirty="0">
                <a:solidFill>
                  <a:srgbClr val="C00000"/>
                </a:solidFill>
              </a:rPr>
              <a:t> Alder reaction: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29519"/>
              </p:ext>
            </p:extLst>
          </p:nvPr>
        </p:nvGraphicFramePr>
        <p:xfrm>
          <a:off x="3352800" y="1095703"/>
          <a:ext cx="3352800" cy="80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8" name="CS ChemDraw Drawing" r:id="rId5" imgW="2298169" imgH="553256" progId="ChemDraw.Document.6.0">
                  <p:embed/>
                </p:oleObj>
              </mc:Choice>
              <mc:Fallback>
                <p:oleObj name="CS ChemDraw Drawing" r:id="rId5" imgW="2298169" imgH="553256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95703"/>
                        <a:ext cx="3352800" cy="809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2057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C00000"/>
                </a:solidFill>
              </a:rPr>
              <a:t>Hydrogen transfer rearrangement </a:t>
            </a:r>
            <a:r>
              <a:rPr lang="en-IN" b="1" dirty="0" smtClean="0">
                <a:solidFill>
                  <a:srgbClr val="C00000"/>
                </a:solidFill>
              </a:rPr>
              <a:t> and </a:t>
            </a:r>
            <a:r>
              <a:rPr lang="en-IN" b="1" dirty="0">
                <a:solidFill>
                  <a:srgbClr val="C00000"/>
                </a:solidFill>
              </a:rPr>
              <a:t>H-involving elimination</a:t>
            </a:r>
            <a:r>
              <a:rPr lang="en-IN" b="1" dirty="0" smtClean="0">
                <a:solidFill>
                  <a:srgbClr val="C00000"/>
                </a:solidFill>
              </a:rPr>
              <a:t>: </a:t>
            </a:r>
            <a:r>
              <a:rPr lang="en-IN" b="1" dirty="0">
                <a:solidFill>
                  <a:srgbClr val="0070C0"/>
                </a:solidFill>
              </a:rPr>
              <a:t>Elimination of small neutral molecule involving H at a suitable position is very common and generally passes through a six-membered transition state.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965260"/>
              </p:ext>
            </p:extLst>
          </p:nvPr>
        </p:nvGraphicFramePr>
        <p:xfrm>
          <a:off x="457200" y="2969014"/>
          <a:ext cx="4065588" cy="167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9" name="CS ChemDraw Drawing" r:id="rId7" imgW="3561480" imgH="1473120" progId="ChemDraw.Document.6.0">
                  <p:embed/>
                </p:oleObj>
              </mc:Choice>
              <mc:Fallback>
                <p:oleObj name="CS ChemDraw Drawing" r:id="rId7" imgW="3561480" imgH="1473120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69014"/>
                        <a:ext cx="4065588" cy="1679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31761"/>
              </p:ext>
            </p:extLst>
          </p:nvPr>
        </p:nvGraphicFramePr>
        <p:xfrm>
          <a:off x="4800600" y="3581400"/>
          <a:ext cx="421476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20" name="CS ChemDraw Drawing" r:id="rId9" imgW="3700134" imgH="937209" progId="ChemDraw.Document.6.0">
                  <p:embed/>
                </p:oleObj>
              </mc:Choice>
              <mc:Fallback>
                <p:oleObj name="CS ChemDraw Drawing" r:id="rId9" imgW="3700134" imgH="937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0600" y="3581400"/>
                        <a:ext cx="421476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8294"/>
              </p:ext>
            </p:extLst>
          </p:nvPr>
        </p:nvGraphicFramePr>
        <p:xfrm>
          <a:off x="3505200" y="5029200"/>
          <a:ext cx="53530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21" name="CS ChemDraw Drawing" r:id="rId11" imgW="4757870" imgH="1103488" progId="ChemDraw.Document.6.0">
                  <p:embed/>
                </p:oleObj>
              </mc:Choice>
              <mc:Fallback>
                <p:oleObj name="CS ChemDraw Drawing" r:id="rId11" imgW="4757870" imgH="1103488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0"/>
                        <a:ext cx="5353050" cy="124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81858" y="5334000"/>
            <a:ext cx="2618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solidFill>
                  <a:srgbClr val="0070C0"/>
                </a:solidFill>
              </a:rPr>
              <a:t>Differentiation </a:t>
            </a:r>
            <a:r>
              <a:rPr lang="en-IN" b="1" dirty="0">
                <a:solidFill>
                  <a:srgbClr val="0070C0"/>
                </a:solidFill>
              </a:rPr>
              <a:t>between </a:t>
            </a:r>
            <a:r>
              <a:rPr lang="en-IN" b="1" i="1" dirty="0" err="1">
                <a:solidFill>
                  <a:srgbClr val="0070C0"/>
                </a:solidFill>
              </a:rPr>
              <a:t>cis</a:t>
            </a:r>
            <a:r>
              <a:rPr lang="en-IN" b="1" i="1" dirty="0">
                <a:solidFill>
                  <a:srgbClr val="0070C0"/>
                </a:solidFill>
              </a:rPr>
              <a:t>-</a:t>
            </a:r>
            <a:r>
              <a:rPr lang="en-IN" b="1" dirty="0">
                <a:solidFill>
                  <a:srgbClr val="0070C0"/>
                </a:solidFill>
              </a:rPr>
              <a:t> and </a:t>
            </a:r>
            <a:r>
              <a:rPr lang="en-IN" b="1" i="1" dirty="0">
                <a:solidFill>
                  <a:srgbClr val="0070C0"/>
                </a:solidFill>
              </a:rPr>
              <a:t>trans-</a:t>
            </a:r>
            <a:r>
              <a:rPr lang="en-IN" b="1" dirty="0">
                <a:solidFill>
                  <a:srgbClr val="0070C0"/>
                </a:solidFill>
              </a:rPr>
              <a:t> isomers of methyl </a:t>
            </a:r>
            <a:r>
              <a:rPr lang="en-IN" b="1" dirty="0" err="1" smtClean="0">
                <a:solidFill>
                  <a:srgbClr val="0070C0"/>
                </a:solidFill>
              </a:rPr>
              <a:t>crotonate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3525" y="2819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solidFill>
                  <a:srgbClr val="0070C0"/>
                </a:solidFill>
              </a:rPr>
              <a:t>Distinguish </a:t>
            </a:r>
            <a:r>
              <a:rPr lang="en-IN" b="1" i="1" dirty="0" err="1">
                <a:solidFill>
                  <a:srgbClr val="0070C0"/>
                </a:solidFill>
              </a:rPr>
              <a:t>ortho</a:t>
            </a:r>
            <a:r>
              <a:rPr lang="en-IN" b="1" dirty="0">
                <a:solidFill>
                  <a:srgbClr val="0070C0"/>
                </a:solidFill>
              </a:rPr>
              <a:t>- isomer from </a:t>
            </a:r>
            <a:r>
              <a:rPr lang="en-IN" b="1" i="1" dirty="0">
                <a:solidFill>
                  <a:srgbClr val="0070C0"/>
                </a:solidFill>
              </a:rPr>
              <a:t>meta</a:t>
            </a:r>
            <a:r>
              <a:rPr lang="en-IN" b="1" dirty="0">
                <a:solidFill>
                  <a:srgbClr val="0070C0"/>
                </a:solidFill>
              </a:rPr>
              <a:t> and </a:t>
            </a:r>
            <a:r>
              <a:rPr lang="en-IN" b="1" i="1" dirty="0" err="1">
                <a:solidFill>
                  <a:srgbClr val="0070C0"/>
                </a:solidFill>
              </a:rPr>
              <a:t>para</a:t>
            </a:r>
            <a:r>
              <a:rPr lang="en-IN" b="1" dirty="0">
                <a:solidFill>
                  <a:srgbClr val="0070C0"/>
                </a:solidFill>
              </a:rPr>
              <a:t> isomers of methyl </a:t>
            </a:r>
            <a:r>
              <a:rPr lang="en-IN" b="1" dirty="0" err="1">
                <a:solidFill>
                  <a:srgbClr val="0070C0"/>
                </a:solidFill>
              </a:rPr>
              <a:t>toluate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7455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>
                <a:solidFill>
                  <a:srgbClr val="C00000"/>
                </a:solidFill>
              </a:rPr>
              <a:t>McLafferty</a:t>
            </a:r>
            <a:r>
              <a:rPr lang="en-IN" b="1" dirty="0">
                <a:solidFill>
                  <a:srgbClr val="C00000"/>
                </a:solidFill>
              </a:rPr>
              <a:t> Rearrangement</a:t>
            </a:r>
            <a:r>
              <a:rPr lang="en-IN" b="1" dirty="0" smtClean="0">
                <a:solidFill>
                  <a:srgbClr val="C00000"/>
                </a:solidFill>
              </a:rPr>
              <a:t>: </a:t>
            </a:r>
            <a:r>
              <a:rPr lang="en-IN" b="1" dirty="0">
                <a:solidFill>
                  <a:srgbClr val="0070C0"/>
                </a:solidFill>
              </a:rPr>
              <a:t>In this rearrangement a γ-H is abstracted by the </a:t>
            </a:r>
            <a:endParaRPr lang="en-IN" b="1" dirty="0" smtClean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unsaturated </a:t>
            </a:r>
            <a:r>
              <a:rPr lang="en-IN" b="1" dirty="0">
                <a:solidFill>
                  <a:srgbClr val="0070C0"/>
                </a:solidFill>
              </a:rPr>
              <a:t>moiety of the type C=X, where X = O, </a:t>
            </a:r>
            <a:r>
              <a:rPr lang="en-IN" b="1" dirty="0" smtClean="0">
                <a:solidFill>
                  <a:srgbClr val="0070C0"/>
                </a:solidFill>
              </a:rPr>
              <a:t>CR</a:t>
            </a:r>
            <a:r>
              <a:rPr lang="en-IN" b="1" baseline="-25000" dirty="0" smtClean="0">
                <a:solidFill>
                  <a:srgbClr val="0070C0"/>
                </a:solidFill>
              </a:rPr>
              <a:t>2.</a:t>
            </a:r>
            <a:r>
              <a:rPr lang="en-IN" b="1" dirty="0" smtClean="0">
                <a:solidFill>
                  <a:srgbClr val="0070C0"/>
                </a:solidFill>
              </a:rPr>
              <a:t>  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6" name="Rectangle 1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82565"/>
              </p:ext>
            </p:extLst>
          </p:nvPr>
        </p:nvGraphicFramePr>
        <p:xfrm>
          <a:off x="2362200" y="1219201"/>
          <a:ext cx="3371955" cy="79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4" name="CS ChemDraw Drawing" r:id="rId3" imgW="2637862" imgH="626462" progId="ChemDraw.Document.6.0">
                  <p:embed/>
                </p:oleObj>
              </mc:Choice>
              <mc:Fallback>
                <p:oleObj name="CS ChemDraw Drawing" r:id="rId3" imgW="2637862" imgH="626462" progId="ChemDraw.Document.6.0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19201"/>
                        <a:ext cx="3371955" cy="799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71390"/>
              </p:ext>
            </p:extLst>
          </p:nvPr>
        </p:nvGraphicFramePr>
        <p:xfrm>
          <a:off x="1433637" y="2743200"/>
          <a:ext cx="550288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5" name="CS ChemDraw Drawing" r:id="rId5" imgW="4317542" imgH="781728" progId="ChemDraw.Document.6.0">
                  <p:embed/>
                </p:oleObj>
              </mc:Choice>
              <mc:Fallback>
                <p:oleObj name="CS ChemDraw Drawing" r:id="rId5" imgW="4317542" imgH="781728" progId="ChemDraw.Document.6.0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637" y="2743200"/>
                        <a:ext cx="550288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09600" y="2209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Ester, acid, ketone, aldehyde, olefins undergo such cleavage.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3356" y="3914745"/>
            <a:ext cx="4516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Effect of Isotopes on mass </a:t>
            </a:r>
            <a:r>
              <a:rPr lang="en-IN" sz="2000" b="1" dirty="0" smtClean="0">
                <a:solidFill>
                  <a:srgbClr val="C00000"/>
                </a:solidFill>
              </a:rPr>
              <a:t>spectrometry</a:t>
            </a:r>
            <a:endParaRPr lang="en-IN" sz="2000" dirty="0">
              <a:solidFill>
                <a:srgbClr val="C0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68054"/>
              </p:ext>
            </p:extLst>
          </p:nvPr>
        </p:nvGraphicFramePr>
        <p:xfrm>
          <a:off x="1219200" y="4419600"/>
          <a:ext cx="61722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2819400"/>
                <a:gridCol w="19050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Halogen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30000">
                          <a:effectLst/>
                        </a:rPr>
                        <a:t>35</a:t>
                      </a:r>
                      <a:r>
                        <a:rPr lang="en-IN" sz="1800">
                          <a:effectLst/>
                        </a:rPr>
                        <a:t>Cl-100; </a:t>
                      </a:r>
                      <a:r>
                        <a:rPr lang="en-IN" sz="1800" baseline="30000">
                          <a:effectLst/>
                        </a:rPr>
                        <a:t>37</a:t>
                      </a:r>
                      <a:r>
                        <a:rPr lang="en-IN" sz="1800">
                          <a:effectLst/>
                        </a:rPr>
                        <a:t>Cl-32.5;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30000">
                          <a:effectLst/>
                        </a:rPr>
                        <a:t>79</a:t>
                      </a:r>
                      <a:r>
                        <a:rPr lang="en-IN" sz="1800">
                          <a:effectLst/>
                        </a:rPr>
                        <a:t>Br-100, </a:t>
                      </a:r>
                      <a:r>
                        <a:rPr lang="en-IN" sz="1800" baseline="30000">
                          <a:effectLst/>
                        </a:rPr>
                        <a:t>81</a:t>
                      </a:r>
                      <a:r>
                        <a:rPr lang="en-IN" sz="1800">
                          <a:effectLst/>
                        </a:rPr>
                        <a:t>Br-98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Oxygen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30000">
                          <a:effectLst/>
                        </a:rPr>
                        <a:t>16</a:t>
                      </a:r>
                      <a:r>
                        <a:rPr lang="en-IN" sz="1800">
                          <a:effectLst/>
                        </a:rPr>
                        <a:t>O-100; </a:t>
                      </a:r>
                      <a:r>
                        <a:rPr lang="en-IN" sz="1800" baseline="30000">
                          <a:effectLst/>
                        </a:rPr>
                        <a:t>17</a:t>
                      </a:r>
                      <a:r>
                        <a:rPr lang="en-IN" sz="1800">
                          <a:effectLst/>
                        </a:rPr>
                        <a:t>O-0.04; </a:t>
                      </a:r>
                      <a:r>
                        <a:rPr lang="en-IN" sz="1800" baseline="30000">
                          <a:effectLst/>
                        </a:rPr>
                        <a:t>18</a:t>
                      </a:r>
                      <a:r>
                        <a:rPr lang="en-IN" sz="1800">
                          <a:effectLst/>
                        </a:rPr>
                        <a:t>O-0.20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Sulphur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30000">
                          <a:effectLst/>
                        </a:rPr>
                        <a:t>32</a:t>
                      </a:r>
                      <a:r>
                        <a:rPr lang="en-IN" sz="1800">
                          <a:effectLst/>
                        </a:rPr>
                        <a:t>S-100; </a:t>
                      </a:r>
                      <a:r>
                        <a:rPr lang="en-IN" sz="1800" baseline="30000">
                          <a:effectLst/>
                        </a:rPr>
                        <a:t>33</a:t>
                      </a:r>
                      <a:r>
                        <a:rPr lang="en-IN" sz="1800">
                          <a:effectLst/>
                        </a:rPr>
                        <a:t>S-0.78; </a:t>
                      </a:r>
                      <a:r>
                        <a:rPr lang="en-IN" sz="1800" baseline="30000">
                          <a:effectLst/>
                        </a:rPr>
                        <a:t>34</a:t>
                      </a:r>
                      <a:r>
                        <a:rPr lang="en-IN" sz="1800">
                          <a:effectLst/>
                        </a:rPr>
                        <a:t>S- 4.40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Carbon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30000" dirty="0">
                          <a:effectLst/>
                        </a:rPr>
                        <a:t>12</a:t>
                      </a:r>
                      <a:r>
                        <a:rPr lang="en-IN" sz="1800" dirty="0">
                          <a:effectLst/>
                        </a:rPr>
                        <a:t>C-100; </a:t>
                      </a:r>
                      <a:r>
                        <a:rPr lang="en-IN" sz="1800" baseline="30000" dirty="0">
                          <a:effectLst/>
                        </a:rPr>
                        <a:t>13</a:t>
                      </a:r>
                      <a:r>
                        <a:rPr lang="en-IN" sz="1800" dirty="0">
                          <a:effectLst/>
                        </a:rPr>
                        <a:t>C- 1.08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Nitrogen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30000" dirty="0">
                          <a:effectLst/>
                        </a:rPr>
                        <a:t>14</a:t>
                      </a:r>
                      <a:r>
                        <a:rPr lang="en-IN" sz="1800" dirty="0">
                          <a:effectLst/>
                        </a:rPr>
                        <a:t>N-100; </a:t>
                      </a:r>
                      <a:r>
                        <a:rPr lang="en-IN" sz="1800" baseline="30000" dirty="0">
                          <a:effectLst/>
                        </a:rPr>
                        <a:t>15</a:t>
                      </a:r>
                      <a:r>
                        <a:rPr lang="en-IN" sz="1800" dirty="0">
                          <a:effectLst/>
                        </a:rPr>
                        <a:t>N-0.38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Hydrogen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30000" dirty="0">
                          <a:effectLst/>
                        </a:rPr>
                        <a:t>1</a:t>
                      </a:r>
                      <a:r>
                        <a:rPr lang="en-IN" sz="1800" dirty="0">
                          <a:effectLst/>
                        </a:rPr>
                        <a:t>H-100; </a:t>
                      </a:r>
                      <a:r>
                        <a:rPr lang="en-IN" sz="1800" baseline="30000" dirty="0">
                          <a:effectLst/>
                        </a:rPr>
                        <a:t>2</a:t>
                      </a:r>
                      <a:r>
                        <a:rPr lang="en-IN" sz="1800" dirty="0">
                          <a:effectLst/>
                        </a:rPr>
                        <a:t>H- 0.016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3810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70C0"/>
                </a:solidFill>
              </a:rPr>
              <a:t>The isotopic distribution helps to identify a molecule from molecules having same integral mass </a:t>
            </a:r>
            <a:r>
              <a:rPr lang="en-IN" b="1" dirty="0" err="1">
                <a:solidFill>
                  <a:srgbClr val="0070C0"/>
                </a:solidFill>
              </a:rPr>
              <a:t>eg</a:t>
            </a:r>
            <a:r>
              <a:rPr lang="en-IN" b="1" dirty="0">
                <a:solidFill>
                  <a:srgbClr val="0070C0"/>
                </a:solidFill>
              </a:rPr>
              <a:t> CH</a:t>
            </a:r>
            <a:r>
              <a:rPr lang="en-IN" b="1" baseline="-25000" dirty="0">
                <a:solidFill>
                  <a:srgbClr val="0070C0"/>
                </a:solidFill>
              </a:rPr>
              <a:t>3</a:t>
            </a:r>
            <a:r>
              <a:rPr lang="en-IN" b="1" dirty="0">
                <a:solidFill>
                  <a:srgbClr val="0070C0"/>
                </a:solidFill>
              </a:rPr>
              <a:t>CH=CH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(C</a:t>
            </a:r>
            <a:r>
              <a:rPr lang="en-IN" b="1" baseline="-25000" dirty="0">
                <a:solidFill>
                  <a:srgbClr val="0070C0"/>
                </a:solidFill>
              </a:rPr>
              <a:t>3</a:t>
            </a:r>
            <a:r>
              <a:rPr lang="en-IN" b="1" dirty="0">
                <a:solidFill>
                  <a:srgbClr val="0070C0"/>
                </a:solidFill>
              </a:rPr>
              <a:t>H</a:t>
            </a:r>
            <a:r>
              <a:rPr lang="en-IN" b="1" baseline="-25000" dirty="0">
                <a:solidFill>
                  <a:srgbClr val="0070C0"/>
                </a:solidFill>
              </a:rPr>
              <a:t>6</a:t>
            </a:r>
            <a:r>
              <a:rPr lang="en-IN" b="1" dirty="0">
                <a:solidFill>
                  <a:srgbClr val="0070C0"/>
                </a:solidFill>
              </a:rPr>
              <a:t>; m/e 42) and CH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N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(m/e 42). Intensity of M+1 peak will help to identify.</a:t>
            </a:r>
          </a:p>
          <a:p>
            <a:pPr algn="just"/>
            <a:r>
              <a:rPr lang="en-IN" b="1" dirty="0">
                <a:solidFill>
                  <a:srgbClr val="0070C0"/>
                </a:solidFill>
              </a:rPr>
              <a:t>Relative intensity for M+1 peak in C</a:t>
            </a:r>
            <a:r>
              <a:rPr lang="en-IN" b="1" baseline="-25000" dirty="0">
                <a:solidFill>
                  <a:srgbClr val="0070C0"/>
                </a:solidFill>
              </a:rPr>
              <a:t>3</a:t>
            </a:r>
            <a:r>
              <a:rPr lang="en-IN" b="1" dirty="0">
                <a:solidFill>
                  <a:srgbClr val="0070C0"/>
                </a:solidFill>
              </a:rPr>
              <a:t>H</a:t>
            </a:r>
            <a:r>
              <a:rPr lang="en-IN" b="1" baseline="-25000" dirty="0">
                <a:solidFill>
                  <a:srgbClr val="0070C0"/>
                </a:solidFill>
              </a:rPr>
              <a:t>6</a:t>
            </a:r>
            <a:r>
              <a:rPr lang="en-IN" b="1" dirty="0">
                <a:solidFill>
                  <a:srgbClr val="0070C0"/>
                </a:solidFill>
              </a:rPr>
              <a:t>: 3×1.08 + 6×0.016 = 3.34%</a:t>
            </a:r>
          </a:p>
          <a:p>
            <a:pPr algn="just"/>
            <a:r>
              <a:rPr lang="en-IN" b="1" dirty="0">
                <a:solidFill>
                  <a:srgbClr val="0070C0"/>
                </a:solidFill>
              </a:rPr>
              <a:t>Relative intensity for M+1 peak in CH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N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: 1×1.08 + 2×0.016 + 2×0.38 = 1.87%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450" y="2209800"/>
            <a:ext cx="790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70C0"/>
                </a:solidFill>
              </a:rPr>
              <a:t>Similarly calculate relative intensities of M+1 and M+2 peaks for CO, N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and C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H</a:t>
            </a:r>
            <a:r>
              <a:rPr lang="en-IN" b="1" baseline="-25000" dirty="0">
                <a:solidFill>
                  <a:srgbClr val="0070C0"/>
                </a:solidFill>
              </a:rPr>
              <a:t>4</a:t>
            </a:r>
            <a:r>
              <a:rPr lang="en-IN" b="1" dirty="0">
                <a:solidFill>
                  <a:srgbClr val="0070C0"/>
                </a:solidFill>
              </a:rPr>
              <a:t> all having same integral mass (m/e 28).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70774"/>
              </p:ext>
            </p:extLst>
          </p:nvPr>
        </p:nvGraphicFramePr>
        <p:xfrm>
          <a:off x="495300" y="3124200"/>
          <a:ext cx="7886701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763"/>
                <a:gridCol w="2190750"/>
                <a:gridCol w="1971675"/>
                <a:gridCol w="29575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CO (%)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N</a:t>
                      </a:r>
                      <a:r>
                        <a:rPr lang="en-IN" sz="1800" baseline="-25000" dirty="0">
                          <a:effectLst/>
                        </a:rPr>
                        <a:t>2</a:t>
                      </a:r>
                      <a:r>
                        <a:rPr lang="en-IN" sz="1800" dirty="0">
                          <a:effectLst/>
                        </a:rPr>
                        <a:t>(%)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</a:t>
                      </a:r>
                      <a:r>
                        <a:rPr lang="en-IN" sz="1800" baseline="-25000">
                          <a:effectLst/>
                        </a:rPr>
                        <a:t>2</a:t>
                      </a:r>
                      <a:r>
                        <a:rPr lang="en-IN" sz="1800">
                          <a:effectLst/>
                        </a:rPr>
                        <a:t>H</a:t>
                      </a:r>
                      <a:r>
                        <a:rPr lang="en-IN" sz="1800" baseline="-25000">
                          <a:effectLst/>
                        </a:rPr>
                        <a:t>4 </a:t>
                      </a:r>
                      <a:r>
                        <a:rPr lang="en-IN" sz="1800">
                          <a:effectLst/>
                        </a:rPr>
                        <a:t>(%)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M+1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1×1.08 + 1×.04 = 1.12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2×0.38 = 0.76%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2×1.08 + 4×0.016 = 2.224%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M+2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(1.08×0.04)/100 +0.20= 0.20 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(.38×.38)/100=.001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(1.08)</a:t>
                      </a:r>
                      <a:r>
                        <a:rPr lang="en-IN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/100+ </a:t>
                      </a:r>
                      <a:r>
                        <a:rPr lang="en-IN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IN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×(0.016)</a:t>
                      </a:r>
                      <a:r>
                        <a:rPr lang="en-IN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/100</a:t>
                      </a:r>
                    </a:p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+2x1.08×4×.016/100=.01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0075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M+2, M+4 and M+6 peaks are more important having </a:t>
            </a:r>
            <a:r>
              <a:rPr lang="en-IN" b="1" dirty="0" err="1">
                <a:solidFill>
                  <a:srgbClr val="0070C0"/>
                </a:solidFill>
              </a:rPr>
              <a:t>Cl</a:t>
            </a:r>
            <a:r>
              <a:rPr lang="en-IN" b="1" dirty="0">
                <a:solidFill>
                  <a:srgbClr val="0070C0"/>
                </a:solidFill>
              </a:rPr>
              <a:t> and/or Br atoms in organic compounds.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34349"/>
              </p:ext>
            </p:extLst>
          </p:nvPr>
        </p:nvGraphicFramePr>
        <p:xfrm>
          <a:off x="457200" y="1219200"/>
          <a:ext cx="8229600" cy="515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(100%)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M+2(% of abundance)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M+4(% of abundance)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M+6(% of abundance)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M+8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</a:t>
                      </a:r>
                      <a:r>
                        <a:rPr lang="en-IN" sz="1400" baseline="-25000">
                          <a:effectLst/>
                        </a:rPr>
                        <a:t>4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16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</a:t>
                      </a:r>
                      <a:r>
                        <a:rPr lang="en-IN" sz="1400" baseline="-25000">
                          <a:effectLst/>
                        </a:rPr>
                        <a:t>3</a:t>
                      </a:r>
                      <a:r>
                        <a:rPr lang="en-IN" sz="1400">
                          <a:effectLst/>
                        </a:rPr>
                        <a:t>Cl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50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52(32.5)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</a:t>
                      </a:r>
                      <a:r>
                        <a:rPr lang="en-IN" sz="1400" baseline="-25000">
                          <a:effectLst/>
                        </a:rPr>
                        <a:t>2</a:t>
                      </a:r>
                      <a:r>
                        <a:rPr lang="en-IN" sz="1400">
                          <a:effectLst/>
                        </a:rPr>
                        <a:t>Cl</a:t>
                      </a:r>
                      <a:r>
                        <a:rPr lang="en-IN" sz="1400" baseline="-25000">
                          <a:effectLst/>
                        </a:rPr>
                        <a:t>2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84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(2×32.5=65)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(32.5×32.5/100=10.56)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CHCl</a:t>
                      </a:r>
                      <a:r>
                        <a:rPr lang="en-IN" sz="1400" baseline="-25000">
                          <a:effectLst/>
                        </a:rPr>
                        <a:t>3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118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(3×32.5=97.5)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(</a:t>
                      </a:r>
                      <a:r>
                        <a:rPr lang="en-IN" sz="1400" dirty="0" smtClean="0">
                          <a:effectLst/>
                        </a:rPr>
                        <a:t>10.56×</a:t>
                      </a:r>
                      <a:r>
                        <a:rPr lang="en-IN" sz="1400" baseline="30000" dirty="0" smtClean="0">
                          <a:effectLst/>
                        </a:rPr>
                        <a:t>3</a:t>
                      </a:r>
                      <a:r>
                        <a:rPr lang="en-IN" sz="1400" dirty="0" smtClean="0">
                          <a:effectLst/>
                        </a:rPr>
                        <a:t>c</a:t>
                      </a:r>
                      <a:r>
                        <a:rPr lang="en-IN" sz="1400" baseline="-25000" dirty="0" smtClean="0">
                          <a:effectLst/>
                        </a:rPr>
                        <a:t>2</a:t>
                      </a:r>
                      <a:r>
                        <a:rPr lang="en-IN" sz="1400" dirty="0" smtClean="0">
                          <a:effectLst/>
                        </a:rPr>
                        <a:t>=31.9</a:t>
                      </a:r>
                      <a:r>
                        <a:rPr lang="en-IN" sz="1400" dirty="0">
                          <a:effectLst/>
                        </a:rPr>
                        <a:t>)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(32.5×10.56/100=3.43)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CCl</a:t>
                      </a:r>
                      <a:r>
                        <a:rPr lang="en-IN" sz="1400" baseline="-25000">
                          <a:effectLst/>
                        </a:rPr>
                        <a:t>4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152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(4×32.5=130)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[10.56×6(</a:t>
                      </a:r>
                      <a:r>
                        <a:rPr lang="en-IN" sz="1400" baseline="30000">
                          <a:effectLst/>
                        </a:rPr>
                        <a:t>4</a:t>
                      </a:r>
                      <a:r>
                        <a:rPr lang="en-IN" sz="1400">
                          <a:effectLst/>
                        </a:rPr>
                        <a:t>C</a:t>
                      </a:r>
                      <a:r>
                        <a:rPr lang="en-IN" sz="1400" baseline="-25000">
                          <a:effectLst/>
                        </a:rPr>
                        <a:t>2</a:t>
                      </a:r>
                      <a:r>
                        <a:rPr lang="en-IN" sz="1400">
                          <a:effectLst/>
                        </a:rPr>
                        <a:t>)=63.36]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[3.43×4(</a:t>
                      </a:r>
                      <a:r>
                        <a:rPr lang="en-IN" sz="1400" baseline="30000" dirty="0">
                          <a:effectLst/>
                        </a:rPr>
                        <a:t>4</a:t>
                      </a:r>
                      <a:r>
                        <a:rPr lang="en-IN" sz="1400" dirty="0">
                          <a:effectLst/>
                        </a:rPr>
                        <a:t>C</a:t>
                      </a:r>
                      <a:r>
                        <a:rPr lang="en-IN" sz="1400" baseline="-25000" dirty="0">
                          <a:effectLst/>
                        </a:rPr>
                        <a:t>3</a:t>
                      </a:r>
                      <a:r>
                        <a:rPr lang="en-IN" sz="1400" dirty="0">
                          <a:effectLst/>
                        </a:rPr>
                        <a:t>)= 13.72]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(32.5)</a:t>
                      </a:r>
                      <a:r>
                        <a:rPr lang="en-IN" sz="1400" baseline="30000">
                          <a:effectLst/>
                        </a:rPr>
                        <a:t>4</a:t>
                      </a:r>
                      <a:r>
                        <a:rPr lang="en-IN" sz="140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(100)</a:t>
                      </a:r>
                      <a:r>
                        <a:rPr lang="en-IN" sz="1400" baseline="30000">
                          <a:effectLst/>
                        </a:rPr>
                        <a:t>3</a:t>
                      </a:r>
                      <a:r>
                        <a:rPr lang="en-IN" sz="1400">
                          <a:effectLst/>
                        </a:rPr>
                        <a:t>=.03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</a:t>
                      </a:r>
                      <a:r>
                        <a:rPr lang="en-IN" sz="1400" baseline="-25000">
                          <a:effectLst/>
                        </a:rPr>
                        <a:t>2</a:t>
                      </a:r>
                      <a:r>
                        <a:rPr lang="en-IN" sz="1400">
                          <a:effectLst/>
                        </a:rPr>
                        <a:t>Br</a:t>
                      </a:r>
                      <a:r>
                        <a:rPr lang="en-IN" sz="1400" baseline="-25000">
                          <a:effectLst/>
                        </a:rPr>
                        <a:t>2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172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(2×98=196)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176 (98×98/100=96)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</a:t>
                      </a:r>
                      <a:r>
                        <a:rPr lang="en-IN" sz="1400" baseline="-25000">
                          <a:effectLst/>
                        </a:rPr>
                        <a:t>2</a:t>
                      </a:r>
                      <a:r>
                        <a:rPr lang="en-IN" sz="1400">
                          <a:effectLst/>
                        </a:rPr>
                        <a:t>BrCl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128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130 (98+32.5=130.5)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(98×32.5/100=31.85)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CHBr</a:t>
                      </a:r>
                      <a:r>
                        <a:rPr lang="en-IN" sz="1400" baseline="-25000">
                          <a:effectLst/>
                        </a:rPr>
                        <a:t>2</a:t>
                      </a:r>
                      <a:r>
                        <a:rPr lang="en-IN" sz="1400">
                          <a:effectLst/>
                        </a:rPr>
                        <a:t>Cl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206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(98+98+32.5=228.5)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(96+2×31.85=159.7)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(98×98×32.5/10000=31.21)</a:t>
                      </a:r>
                      <a:endParaRPr lang="en-I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</a:t>
                      </a: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80945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Examples of a few mass spectral fragmentation: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259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b="1" dirty="0">
                <a:solidFill>
                  <a:srgbClr val="0070C0"/>
                </a:solidFill>
              </a:rPr>
              <a:t>PhCH</a:t>
            </a:r>
            <a:r>
              <a:rPr lang="en-IN" b="1" baseline="-25000" dirty="0">
                <a:solidFill>
                  <a:srgbClr val="0070C0"/>
                </a:solidFill>
              </a:rPr>
              <a:t>3</a:t>
            </a:r>
            <a:r>
              <a:rPr lang="en-IN" b="1" dirty="0">
                <a:solidFill>
                  <a:srgbClr val="0070C0"/>
                </a:solidFill>
              </a:rPr>
              <a:t> (m/e: </a:t>
            </a:r>
            <a:r>
              <a:rPr lang="en-IN" b="1" dirty="0" smtClean="0">
                <a:solidFill>
                  <a:srgbClr val="0070C0"/>
                </a:solidFill>
              </a:rPr>
              <a:t>91, </a:t>
            </a:r>
            <a:r>
              <a:rPr lang="en-IN" b="1" dirty="0">
                <a:solidFill>
                  <a:srgbClr val="0070C0"/>
                </a:solidFill>
              </a:rPr>
              <a:t>65, 46.4)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29846"/>
              </p:ext>
            </p:extLst>
          </p:nvPr>
        </p:nvGraphicFramePr>
        <p:xfrm>
          <a:off x="2895600" y="1143000"/>
          <a:ext cx="5870222" cy="1026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3" name="CS ChemDraw Drawing" r:id="rId3" imgW="4925665" imgH="858173" progId="ChemDraw.Document.6.0">
                  <p:embed/>
                </p:oleObj>
              </mc:Choice>
              <mc:Fallback>
                <p:oleObj name="CS ChemDraw Drawing" r:id="rId3" imgW="4925665" imgH="85817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43000"/>
                        <a:ext cx="5870222" cy="1026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572434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1-Heptene (m/e = 98, 56)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36123"/>
              </p:ext>
            </p:extLst>
          </p:nvPr>
        </p:nvGraphicFramePr>
        <p:xfrm>
          <a:off x="3326178" y="2209800"/>
          <a:ext cx="3406044" cy="150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4" name="CS ChemDraw Drawing" r:id="rId5" imgW="2337904" imgH="1036329" progId="ChemDraw.Document.6.0">
                  <p:embed/>
                </p:oleObj>
              </mc:Choice>
              <mc:Fallback>
                <p:oleObj name="CS ChemDraw Drawing" r:id="rId5" imgW="2337904" imgH="1036329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178" y="2209800"/>
                        <a:ext cx="3406044" cy="150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493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191000"/>
            <a:ext cx="3292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b="1" dirty="0">
                <a:solidFill>
                  <a:srgbClr val="0070C0"/>
                </a:solidFill>
              </a:rPr>
              <a:t>4-Heptanone (m/e = 114, 86, 58)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581725"/>
              </p:ext>
            </p:extLst>
          </p:nvPr>
        </p:nvGraphicFramePr>
        <p:xfrm>
          <a:off x="3717212" y="3810000"/>
          <a:ext cx="53505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5" name="CS ChemDraw Drawing" r:id="rId7" imgW="4776226" imgH="1021213" progId="ChemDraw.Document.6.0">
                  <p:embed/>
                </p:oleObj>
              </mc:Choice>
              <mc:Fallback>
                <p:oleObj name="CS ChemDraw Drawing" r:id="rId7" imgW="4776226" imgH="1021213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212" y="3810000"/>
                        <a:ext cx="5350588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28600" y="5715000"/>
            <a:ext cx="253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b="1" dirty="0">
                <a:solidFill>
                  <a:srgbClr val="0070C0"/>
                </a:solidFill>
              </a:rPr>
              <a:t>Limonene (m/e: 136, 68)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88001"/>
              </p:ext>
            </p:extLst>
          </p:nvPr>
        </p:nvGraphicFramePr>
        <p:xfrm>
          <a:off x="3596920" y="5181601"/>
          <a:ext cx="4018624" cy="156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6" name="CS ChemDraw Drawing" r:id="rId9" imgW="3392401" imgH="1324402" progId="ChemDraw.Document.6.0">
                  <p:embed/>
                </p:oleObj>
              </mc:Choice>
              <mc:Fallback>
                <p:oleObj name="CS ChemDraw Drawing" r:id="rId9" imgW="3392401" imgH="1324402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920" y="5181601"/>
                        <a:ext cx="4018624" cy="1561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9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b="1" dirty="0" err="1">
                <a:solidFill>
                  <a:srgbClr val="0070C0"/>
                </a:solidFill>
              </a:rPr>
              <a:t>Ph</a:t>
            </a:r>
            <a:r>
              <a:rPr lang="en-IN" b="1" dirty="0">
                <a:solidFill>
                  <a:srgbClr val="0070C0"/>
                </a:solidFill>
              </a:rPr>
              <a:t>(CH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)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CH</a:t>
            </a:r>
            <a:r>
              <a:rPr lang="en-IN" b="1" baseline="-25000" dirty="0">
                <a:solidFill>
                  <a:srgbClr val="0070C0"/>
                </a:solidFill>
              </a:rPr>
              <a:t>3</a:t>
            </a:r>
            <a:r>
              <a:rPr lang="en-IN" b="1" dirty="0">
                <a:solidFill>
                  <a:srgbClr val="0070C0"/>
                </a:solidFill>
              </a:rPr>
              <a:t> and </a:t>
            </a:r>
            <a:r>
              <a:rPr lang="en-IN" b="1" dirty="0" err="1">
                <a:solidFill>
                  <a:srgbClr val="0070C0"/>
                </a:solidFill>
              </a:rPr>
              <a:t>Ph</a:t>
            </a:r>
            <a:r>
              <a:rPr lang="en-IN" b="1" dirty="0">
                <a:solidFill>
                  <a:srgbClr val="0070C0"/>
                </a:solidFill>
              </a:rPr>
              <a:t>(CH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)</a:t>
            </a:r>
            <a:r>
              <a:rPr lang="en-IN" b="1" baseline="-25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CMe</a:t>
            </a:r>
            <a:r>
              <a:rPr lang="en-IN" b="1" baseline="-25000" dirty="0">
                <a:solidFill>
                  <a:srgbClr val="0070C0"/>
                </a:solidFill>
              </a:rPr>
              <a:t>3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58710"/>
              </p:ext>
            </p:extLst>
          </p:nvPr>
        </p:nvGraphicFramePr>
        <p:xfrm>
          <a:off x="457200" y="1066800"/>
          <a:ext cx="798019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7" name="CS ChemDraw Drawing" r:id="rId3" imgW="6208856" imgH="1005665" progId="ChemDraw.Document.6.0">
                  <p:embed/>
                </p:oleObj>
              </mc:Choice>
              <mc:Fallback>
                <p:oleObj name="CS ChemDraw Drawing" r:id="rId3" imgW="6208856" imgH="100566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980194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26786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How can you distinguish among 1</a:t>
            </a:r>
            <a:r>
              <a:rPr lang="en-IN" b="1" baseline="30000" dirty="0">
                <a:solidFill>
                  <a:srgbClr val="FF0000"/>
                </a:solidFill>
              </a:rPr>
              <a:t>o</a:t>
            </a:r>
            <a:r>
              <a:rPr lang="en-IN" b="1" dirty="0">
                <a:solidFill>
                  <a:srgbClr val="FF0000"/>
                </a:solidFill>
              </a:rPr>
              <a:t>-, 2</a:t>
            </a:r>
            <a:r>
              <a:rPr lang="en-IN" b="1" baseline="30000" dirty="0">
                <a:solidFill>
                  <a:srgbClr val="FF0000"/>
                </a:solidFill>
              </a:rPr>
              <a:t>o</a:t>
            </a:r>
            <a:r>
              <a:rPr lang="en-IN" b="1" dirty="0">
                <a:solidFill>
                  <a:srgbClr val="FF0000"/>
                </a:solidFill>
              </a:rPr>
              <a:t>- and 3</a:t>
            </a:r>
            <a:r>
              <a:rPr lang="en-IN" b="1" baseline="30000" dirty="0">
                <a:solidFill>
                  <a:srgbClr val="FF0000"/>
                </a:solidFill>
              </a:rPr>
              <a:t>o</a:t>
            </a:r>
            <a:r>
              <a:rPr lang="en-IN" b="1" dirty="0">
                <a:solidFill>
                  <a:srgbClr val="FF0000"/>
                </a:solidFill>
              </a:rPr>
              <a:t>- </a:t>
            </a:r>
            <a:r>
              <a:rPr lang="en-IN" b="1" dirty="0" err="1">
                <a:solidFill>
                  <a:srgbClr val="FF0000"/>
                </a:solidFill>
              </a:rPr>
              <a:t>butanols</a:t>
            </a:r>
            <a:r>
              <a:rPr lang="en-IN" b="1" dirty="0">
                <a:solidFill>
                  <a:srgbClr val="FF0000"/>
                </a:solidFill>
              </a:rPr>
              <a:t> by mass spectrometry?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04914"/>
              </p:ext>
            </p:extLst>
          </p:nvPr>
        </p:nvGraphicFramePr>
        <p:xfrm>
          <a:off x="311150" y="3200400"/>
          <a:ext cx="8646584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8" name="CS ChemDraw Drawing" r:id="rId5" imgW="6245352" imgH="2366778" progId="ChemDraw.Document.6.0">
                  <p:embed/>
                </p:oleObj>
              </mc:Choice>
              <mc:Fallback>
                <p:oleObj name="CS ChemDraw Drawing" r:id="rId5" imgW="6245352" imgH="236677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200400"/>
                        <a:ext cx="8646584" cy="327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6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3480137"/>
            <a:ext cx="5867399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60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376065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</a:rPr>
              <a:t>UV-spectroscopy</a:t>
            </a:r>
            <a:r>
              <a:rPr lang="en-IN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IN" sz="2000" b="1" dirty="0" smtClean="0">
                <a:solidFill>
                  <a:srgbClr val="002060"/>
                </a:solidFill>
              </a:rPr>
              <a:t>IR-spectroscopy</a:t>
            </a:r>
            <a:r>
              <a:rPr lang="en-IN" sz="2000" b="1" dirty="0">
                <a:solidFill>
                  <a:srgbClr val="002060"/>
                </a:solidFill>
              </a:rPr>
              <a:t>, </a:t>
            </a:r>
            <a:endParaRPr lang="en-IN" sz="2000" b="1" dirty="0" smtClean="0">
              <a:solidFill>
                <a:srgbClr val="002060"/>
              </a:solidFill>
            </a:endParaRPr>
          </a:p>
          <a:p>
            <a:r>
              <a:rPr lang="en-IN" sz="2000" b="1" dirty="0" smtClean="0">
                <a:solidFill>
                  <a:srgbClr val="002060"/>
                </a:solidFill>
              </a:rPr>
              <a:t>NMR </a:t>
            </a:r>
            <a:r>
              <a:rPr lang="en-IN" sz="2000" b="1" dirty="0">
                <a:solidFill>
                  <a:srgbClr val="002060"/>
                </a:solidFill>
              </a:rPr>
              <a:t>spectroscopy </a:t>
            </a:r>
            <a:r>
              <a:rPr lang="en-IN" sz="2000" b="1" dirty="0" smtClean="0">
                <a:solidFill>
                  <a:srgbClr val="002060"/>
                </a:solidFill>
              </a:rPr>
              <a:t>etc. </a:t>
            </a:r>
            <a:endParaRPr lang="en-IN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477923"/>
            <a:ext cx="2229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002060"/>
                </a:solidFill>
              </a:rPr>
              <a:t>Mass </a:t>
            </a:r>
            <a:r>
              <a:rPr lang="en-IN" sz="2000" b="1" dirty="0">
                <a:solidFill>
                  <a:srgbClr val="002060"/>
                </a:solidFill>
              </a:rPr>
              <a:t>spectrometry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52735"/>
            <a:ext cx="424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S</a:t>
            </a:r>
            <a:r>
              <a:rPr lang="en-IN" sz="2400" b="1" dirty="0" smtClean="0">
                <a:solidFill>
                  <a:srgbClr val="C00000"/>
                </a:solidFill>
              </a:rPr>
              <a:t>pectroscopy </a:t>
            </a:r>
            <a:r>
              <a:rPr lang="en-IN" sz="2400" b="1" dirty="0">
                <a:solidFill>
                  <a:srgbClr val="C00000"/>
                </a:solidFill>
              </a:rPr>
              <a:t>and </a:t>
            </a:r>
            <a:r>
              <a:rPr lang="en-IN" sz="2400" b="1" dirty="0" smtClean="0">
                <a:solidFill>
                  <a:srgbClr val="C00000"/>
                </a:solidFill>
              </a:rPr>
              <a:t>Spectrometry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3590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</a:rPr>
              <a:t>The term ‘</a:t>
            </a:r>
            <a:r>
              <a:rPr lang="en-IN" b="1" i="1" dirty="0" err="1">
                <a:solidFill>
                  <a:srgbClr val="7030A0"/>
                </a:solidFill>
              </a:rPr>
              <a:t>Scopy</a:t>
            </a:r>
            <a:r>
              <a:rPr lang="en-IN" b="1" dirty="0">
                <a:solidFill>
                  <a:srgbClr val="7030A0"/>
                </a:solidFill>
              </a:rPr>
              <a:t>’ expresses ‘notion of examination’ or </a:t>
            </a:r>
            <a:r>
              <a:rPr lang="en-IN" b="1" dirty="0" smtClean="0">
                <a:solidFill>
                  <a:srgbClr val="7030A0"/>
                </a:solidFill>
              </a:rPr>
              <a:t>observation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</a:rPr>
              <a:t>SPECTROSCOPY is equivalent to a theoretical approach;</a:t>
            </a:r>
            <a:r>
              <a:rPr lang="en-IN" dirty="0"/>
              <a:t> </a:t>
            </a:r>
            <a:endParaRPr lang="en-IN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IN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IN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7030A0"/>
                </a:solidFill>
              </a:rPr>
              <a:t>Study </a:t>
            </a:r>
            <a:r>
              <a:rPr lang="en-IN" b="1" dirty="0">
                <a:solidFill>
                  <a:srgbClr val="7030A0"/>
                </a:solidFill>
              </a:rPr>
              <a:t>of the interaction between radiation and matter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3425" y="2590800"/>
            <a:ext cx="42195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</a:rPr>
              <a:t>‘</a:t>
            </a:r>
            <a:r>
              <a:rPr lang="en-IN" b="1" i="1" dirty="0" err="1">
                <a:solidFill>
                  <a:srgbClr val="7030A0"/>
                </a:solidFill>
              </a:rPr>
              <a:t>Metry</a:t>
            </a:r>
            <a:r>
              <a:rPr lang="en-IN" b="1" dirty="0">
                <a:solidFill>
                  <a:srgbClr val="7030A0"/>
                </a:solidFill>
              </a:rPr>
              <a:t>’ expresses ‘the notion of measurement’. </a:t>
            </a:r>
            <a:endParaRPr lang="en-IN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</a:rPr>
              <a:t>SPECTROMETRY, would be equivalent to a practical approach based on spectroscopy; </a:t>
            </a:r>
            <a:endParaRPr lang="en-IN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7030A0"/>
                </a:solidFill>
              </a:rPr>
              <a:t>It refers </a:t>
            </a:r>
            <a:r>
              <a:rPr lang="en-IN" b="1" dirty="0">
                <a:solidFill>
                  <a:srgbClr val="7030A0"/>
                </a:solidFill>
              </a:rPr>
              <a:t>to the execution of measures related to a spectrum 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What is obtained from mass spectrometric study?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990600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0070C0"/>
                </a:solidFill>
              </a:rPr>
              <a:t>Molecular mass of a compound is commonly determined by mass spectrometry; </a:t>
            </a:r>
            <a:endParaRPr lang="en-IN" b="1" dirty="0" smtClean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en-IN" b="1" dirty="0" smtClean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Molecular </a:t>
            </a:r>
            <a:r>
              <a:rPr lang="en-IN" b="1" dirty="0">
                <a:solidFill>
                  <a:srgbClr val="0070C0"/>
                </a:solidFill>
              </a:rPr>
              <a:t>weight may be determined accurately by High Resolution Mass Spectrometry (HRMS) and from that measurement molecular formula of the compound can be assessed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IN" b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0070C0"/>
                </a:solidFill>
              </a:rPr>
              <a:t>Identity of two compounds can be judged as no two different compounds give the same mass fragmentation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IN" b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0070C0"/>
                </a:solidFill>
              </a:rPr>
              <a:t>It helps determine the structure of a compound by showing the presence of certain structural units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IN" b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0070C0"/>
                </a:solidFill>
              </a:rPr>
              <a:t>Sometimes it is employed to distinguish between two isomeric compounds by following the fragmentation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09600"/>
            <a:ext cx="3649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Principles of mass spectrometry: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It requires vapour </a:t>
            </a:r>
            <a:r>
              <a:rPr lang="en-IN" b="1" dirty="0">
                <a:solidFill>
                  <a:srgbClr val="0070C0"/>
                </a:solidFill>
              </a:rPr>
              <a:t>equivalent to vapour pressures less than 10</a:t>
            </a:r>
            <a:r>
              <a:rPr lang="en-IN" b="1" baseline="30000" dirty="0">
                <a:solidFill>
                  <a:srgbClr val="0070C0"/>
                </a:solidFill>
              </a:rPr>
              <a:t>-9</a:t>
            </a:r>
            <a:r>
              <a:rPr lang="en-IN" b="1" dirty="0">
                <a:solidFill>
                  <a:srgbClr val="0070C0"/>
                </a:solidFill>
              </a:rPr>
              <a:t> mm of Hg at room </a:t>
            </a:r>
            <a:r>
              <a:rPr lang="en-IN" b="1" dirty="0" smtClean="0">
                <a:solidFill>
                  <a:srgbClr val="0070C0"/>
                </a:solidFill>
              </a:rPr>
              <a:t>temperature; </a:t>
            </a:r>
            <a:r>
              <a:rPr lang="en-IN" b="1" dirty="0">
                <a:solidFill>
                  <a:srgbClr val="0070C0"/>
                </a:solidFill>
              </a:rPr>
              <a:t>for non-volatile solids different methods are applied under high vacuum conditions (10</a:t>
            </a:r>
            <a:r>
              <a:rPr lang="en-IN" b="1" baseline="30000" dirty="0">
                <a:solidFill>
                  <a:srgbClr val="0070C0"/>
                </a:solidFill>
              </a:rPr>
              <a:t>-5</a:t>
            </a:r>
            <a:r>
              <a:rPr lang="en-IN" b="1" dirty="0">
                <a:solidFill>
                  <a:srgbClr val="0070C0"/>
                </a:solidFill>
              </a:rPr>
              <a:t> to 10</a:t>
            </a:r>
            <a:r>
              <a:rPr lang="en-IN" b="1" baseline="30000" dirty="0">
                <a:solidFill>
                  <a:srgbClr val="0070C0"/>
                </a:solidFill>
              </a:rPr>
              <a:t>-7</a:t>
            </a:r>
            <a:r>
              <a:rPr lang="en-IN" b="1" dirty="0">
                <a:solidFill>
                  <a:srgbClr val="0070C0"/>
                </a:solidFill>
              </a:rPr>
              <a:t> mm of Hg</a:t>
            </a:r>
            <a:r>
              <a:rPr lang="en-IN" b="1" dirty="0" smtClean="0">
                <a:solidFill>
                  <a:srgbClr val="0070C0"/>
                </a:solidFill>
              </a:rPr>
              <a:t>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0070C0"/>
                </a:solidFill>
              </a:rPr>
              <a:t>The stream of vapour of organic compound is bombarded with high energy (~ 70 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) electrons obtained from heated tungsten or rhenium filaments under high vacuum (10</a:t>
            </a:r>
            <a:r>
              <a:rPr lang="en-IN" b="1" baseline="30000" dirty="0">
                <a:solidFill>
                  <a:srgbClr val="0070C0"/>
                </a:solidFill>
              </a:rPr>
              <a:t>-6 </a:t>
            </a:r>
            <a:r>
              <a:rPr lang="en-IN" b="1" dirty="0">
                <a:solidFill>
                  <a:srgbClr val="0070C0"/>
                </a:solidFill>
              </a:rPr>
              <a:t>mm of Hg). </a:t>
            </a:r>
            <a:endParaRPr lang="en-IN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0070C0"/>
                </a:solidFill>
              </a:rPr>
              <a:t>The ionisation potential of an organic molecule is in the order of 8-15 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. As the bombarding electrons are with energy of 70 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. This extra energy will undergo cleavage of the molecular ion to smaller fragments.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581400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02060"/>
                </a:solidFill>
              </a:rPr>
              <a:t>AB + e → AB*(e) →AB</a:t>
            </a:r>
            <a:r>
              <a:rPr lang="en-IN" b="1" baseline="30000" dirty="0">
                <a:solidFill>
                  <a:srgbClr val="002060"/>
                </a:solidFill>
              </a:rPr>
              <a:t>+</a:t>
            </a:r>
            <a:r>
              <a:rPr lang="en-IN" b="1" dirty="0">
                <a:solidFill>
                  <a:srgbClr val="002060"/>
                </a:solidFill>
              </a:rPr>
              <a:t> (Parent ion or Molecular ion) + 2e</a:t>
            </a:r>
          </a:p>
          <a:p>
            <a:pPr algn="ctr"/>
            <a:r>
              <a:rPr lang="en-IN" b="1" dirty="0">
                <a:solidFill>
                  <a:srgbClr val="002060"/>
                </a:solidFill>
              </a:rPr>
              <a:t>AB</a:t>
            </a:r>
            <a:r>
              <a:rPr lang="en-IN" b="1" baseline="30000" dirty="0">
                <a:solidFill>
                  <a:srgbClr val="002060"/>
                </a:solidFill>
              </a:rPr>
              <a:t>+ </a:t>
            </a:r>
            <a:r>
              <a:rPr lang="en-IN" b="1" dirty="0">
                <a:solidFill>
                  <a:srgbClr val="002060"/>
                </a:solidFill>
              </a:rPr>
              <a:t>→ A</a:t>
            </a:r>
            <a:r>
              <a:rPr lang="en-IN" b="1" baseline="30000" dirty="0">
                <a:solidFill>
                  <a:srgbClr val="002060"/>
                </a:solidFill>
              </a:rPr>
              <a:t>+</a:t>
            </a:r>
            <a:r>
              <a:rPr lang="en-IN" b="1" dirty="0">
                <a:solidFill>
                  <a:srgbClr val="002060"/>
                </a:solidFill>
              </a:rPr>
              <a:t> + B or A + B</a:t>
            </a:r>
            <a:r>
              <a:rPr lang="en-IN" b="1" baseline="30000" dirty="0">
                <a:solidFill>
                  <a:srgbClr val="002060"/>
                </a:solidFill>
              </a:rPr>
              <a:t>+</a:t>
            </a:r>
            <a:r>
              <a:rPr lang="en-IN" b="1" dirty="0">
                <a:solidFill>
                  <a:srgbClr val="002060"/>
                </a:solidFill>
              </a:rPr>
              <a:t> (A</a:t>
            </a:r>
            <a:r>
              <a:rPr lang="en-IN" b="1" baseline="30000" dirty="0">
                <a:solidFill>
                  <a:srgbClr val="002060"/>
                </a:solidFill>
              </a:rPr>
              <a:t>+ </a:t>
            </a:r>
            <a:r>
              <a:rPr lang="en-IN" b="1" dirty="0">
                <a:solidFill>
                  <a:srgbClr val="002060"/>
                </a:solidFill>
              </a:rPr>
              <a:t>and B</a:t>
            </a:r>
            <a:r>
              <a:rPr lang="en-IN" b="1" baseline="30000" dirty="0">
                <a:solidFill>
                  <a:srgbClr val="002060"/>
                </a:solidFill>
              </a:rPr>
              <a:t>+ </a:t>
            </a:r>
            <a:r>
              <a:rPr lang="en-IN" b="1" dirty="0">
                <a:solidFill>
                  <a:srgbClr val="002060"/>
                </a:solidFill>
              </a:rPr>
              <a:t>are fragmented ions)</a:t>
            </a:r>
          </a:p>
          <a:p>
            <a:pPr algn="ctr"/>
            <a:r>
              <a:rPr lang="en-IN" b="1" dirty="0">
                <a:solidFill>
                  <a:srgbClr val="002060"/>
                </a:solidFill>
              </a:rPr>
              <a:t>A molecule having non-bonded electrons can release one electron after bombardment forming a radical ion (1).</a:t>
            </a:r>
          </a:p>
          <a:p>
            <a:pPr algn="ctr"/>
            <a:r>
              <a:rPr lang="en-IN" b="1" dirty="0">
                <a:solidFill>
                  <a:srgbClr val="002060"/>
                </a:solidFill>
              </a:rPr>
              <a:t>R</a:t>
            </a:r>
            <a:r>
              <a:rPr lang="en-IN" b="1" baseline="-25000" dirty="0">
                <a:solidFill>
                  <a:srgbClr val="002060"/>
                </a:solidFill>
              </a:rPr>
              <a:t>3</a:t>
            </a:r>
            <a:r>
              <a:rPr lang="en-IN" b="1" dirty="0">
                <a:solidFill>
                  <a:srgbClr val="002060"/>
                </a:solidFill>
              </a:rPr>
              <a:t>N: + e → R</a:t>
            </a:r>
            <a:r>
              <a:rPr lang="en-IN" b="1" baseline="-25000" dirty="0">
                <a:solidFill>
                  <a:srgbClr val="002060"/>
                </a:solidFill>
              </a:rPr>
              <a:t>3</a:t>
            </a:r>
            <a:r>
              <a:rPr lang="en-IN" b="1" dirty="0">
                <a:solidFill>
                  <a:srgbClr val="002060"/>
                </a:solidFill>
              </a:rPr>
              <a:t>N]</a:t>
            </a:r>
            <a:r>
              <a:rPr lang="en-IN" b="1" baseline="30000" dirty="0">
                <a:solidFill>
                  <a:srgbClr val="002060"/>
                </a:solidFill>
              </a:rPr>
              <a:t>.+</a:t>
            </a:r>
            <a:r>
              <a:rPr lang="en-IN" b="1" dirty="0">
                <a:solidFill>
                  <a:srgbClr val="002060"/>
                </a:solidFill>
              </a:rPr>
              <a:t> (1) + 2e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1054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>
                <a:solidFill>
                  <a:srgbClr val="0070C0"/>
                </a:solidFill>
              </a:rPr>
              <a:t>Only the resultant molecular ions or fragmented charged particles are accelerated by applying an acceleration potential and are analysed by applying appropriate electric field and magnetic fields. </a:t>
            </a:r>
            <a:endParaRPr lang="en-IN" b="1" dirty="0" smtClean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A </a:t>
            </a:r>
            <a:r>
              <a:rPr lang="en-IN" b="1" dirty="0">
                <a:solidFill>
                  <a:srgbClr val="0070C0"/>
                </a:solidFill>
              </a:rPr>
              <a:t>detector detects the ions as mass/charge (m/e or m/z) ratio and also the abundance of the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the mass spectrometer - how it wor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638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81200" y="304800"/>
            <a:ext cx="5576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Schematic </a:t>
            </a:r>
            <a:r>
              <a:rPr lang="en-IN" sz="2400" b="1" dirty="0">
                <a:solidFill>
                  <a:srgbClr val="C00000"/>
                </a:solidFill>
              </a:rPr>
              <a:t>presentation of the instrument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4291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How does system calculate m/e value?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028343"/>
            <a:ext cx="800100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0070C0"/>
                </a:solidFill>
              </a:rPr>
              <a:t>When a charged particle of mass ‘m’ and charge ‘e’ is accelerated by a potential ‘V’, </a:t>
            </a:r>
            <a:r>
              <a:rPr lang="en-IN" b="1">
                <a:solidFill>
                  <a:srgbClr val="0070C0"/>
                </a:solidFill>
              </a:rPr>
              <a:t>the </a:t>
            </a:r>
            <a:r>
              <a:rPr lang="en-IN" b="1" smtClean="0">
                <a:solidFill>
                  <a:srgbClr val="0070C0"/>
                </a:solidFill>
              </a:rPr>
              <a:t>energy </a:t>
            </a:r>
            <a:r>
              <a:rPr lang="en-IN" b="1" dirty="0">
                <a:solidFill>
                  <a:srgbClr val="0070C0"/>
                </a:solidFill>
              </a:rPr>
              <a:t>½mv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= 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 (v = velocity of the charged particle).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0070C0"/>
                </a:solidFill>
              </a:rPr>
              <a:t>The force on the particle with charge ‘e’ and velocity ‘v’ in magnetic field ‘H’ is ‘</a:t>
            </a:r>
            <a:r>
              <a:rPr lang="en-IN" b="1" dirty="0" err="1">
                <a:solidFill>
                  <a:srgbClr val="0070C0"/>
                </a:solidFill>
              </a:rPr>
              <a:t>Hev</a:t>
            </a:r>
            <a:r>
              <a:rPr lang="en-IN" b="1" dirty="0">
                <a:solidFill>
                  <a:srgbClr val="0070C0"/>
                </a:solidFill>
              </a:rPr>
              <a:t>’. When it passes through semi-circular path of radius ‘r’, it produces an acceleration of v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/r. Now applying Newton’s second law P = mf (Force = mass × acceleration);</a:t>
            </a:r>
          </a:p>
          <a:p>
            <a:pPr algn="just">
              <a:lnSpc>
                <a:spcPct val="150000"/>
              </a:lnSpc>
            </a:pPr>
            <a:r>
              <a:rPr lang="en-IN" b="1" dirty="0" err="1">
                <a:solidFill>
                  <a:srgbClr val="0070C0"/>
                </a:solidFill>
              </a:rPr>
              <a:t>Hev</a:t>
            </a:r>
            <a:r>
              <a:rPr lang="en-IN" b="1" dirty="0">
                <a:solidFill>
                  <a:srgbClr val="0070C0"/>
                </a:solidFill>
              </a:rPr>
              <a:t> = mv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/r; or H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e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v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= m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v</a:t>
            </a:r>
            <a:r>
              <a:rPr lang="en-IN" b="1" baseline="30000" dirty="0">
                <a:solidFill>
                  <a:srgbClr val="0070C0"/>
                </a:solidFill>
              </a:rPr>
              <a:t>4</a:t>
            </a:r>
            <a:r>
              <a:rPr lang="en-IN" b="1" dirty="0">
                <a:solidFill>
                  <a:srgbClr val="0070C0"/>
                </a:solidFill>
              </a:rPr>
              <a:t>/r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; or H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e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= m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v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/r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; [putting ½mv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= </a:t>
            </a:r>
            <a:r>
              <a:rPr lang="en-IN" b="1" dirty="0" err="1">
                <a:solidFill>
                  <a:srgbClr val="0070C0"/>
                </a:solidFill>
              </a:rPr>
              <a:t>eV</a:t>
            </a:r>
            <a:r>
              <a:rPr lang="en-IN" b="1" dirty="0">
                <a:solidFill>
                  <a:srgbClr val="0070C0"/>
                </a:solidFill>
              </a:rPr>
              <a:t>; or mv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= 2eV]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0070C0"/>
                </a:solidFill>
              </a:rPr>
              <a:t>H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e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 = 2meV/r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; or H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e = 2mV/r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; or m/e = H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r</a:t>
            </a:r>
            <a:r>
              <a:rPr lang="en-IN" b="1" baseline="30000" dirty="0">
                <a:solidFill>
                  <a:srgbClr val="0070C0"/>
                </a:solidFill>
              </a:rPr>
              <a:t>2</a:t>
            </a:r>
            <a:r>
              <a:rPr lang="en-IN" b="1" dirty="0">
                <a:solidFill>
                  <a:srgbClr val="0070C0"/>
                </a:solidFill>
              </a:rPr>
              <a:t>/2V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002060"/>
                </a:solidFill>
              </a:rPr>
              <a:t>So, m/e can be evaluated from magnetic field (H), acceleration potential (V) and the radius of the semi-circular path.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361890"/>
            <a:ext cx="3128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Mass spectral presentation: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318" y="78105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Mass spectra are presented considering m/e (or m/z)-value along X-axis (abscissa) vs. abundance of </a:t>
            </a:r>
            <a:r>
              <a:rPr lang="en-IN" b="1" dirty="0" smtClean="0">
                <a:solidFill>
                  <a:srgbClr val="0070C0"/>
                </a:solidFill>
              </a:rPr>
              <a:t>ions along </a:t>
            </a:r>
            <a:r>
              <a:rPr lang="en-IN" b="1" dirty="0">
                <a:solidFill>
                  <a:srgbClr val="0070C0"/>
                </a:solidFill>
              </a:rPr>
              <a:t>Y-axis (ordinate). </a:t>
            </a:r>
          </a:p>
        </p:txBody>
      </p:sp>
      <p:pic>
        <p:nvPicPr>
          <p:cNvPr id="5" name="Picture 4" descr="Mass spectrometry 1 - Chemistry LibreTex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63" y="1371600"/>
            <a:ext cx="5731510" cy="30232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14600" y="434340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Some features of mass </a:t>
            </a:r>
            <a:r>
              <a:rPr lang="en-IN" sz="2000" b="1" dirty="0" smtClean="0">
                <a:solidFill>
                  <a:srgbClr val="C00000"/>
                </a:solidFill>
              </a:rPr>
              <a:t>spectrometry: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8006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IN" b="1" dirty="0" smtClean="0">
                <a:solidFill>
                  <a:srgbClr val="0070C0"/>
                </a:solidFill>
              </a:rPr>
              <a:t>Commonly </a:t>
            </a:r>
            <a:r>
              <a:rPr lang="en-IN" b="1" dirty="0">
                <a:solidFill>
                  <a:srgbClr val="0070C0"/>
                </a:solidFill>
              </a:rPr>
              <a:t>mono positive ions are developed in the fragmentation process. If doubly charged ion is formed, peak will appear accordingly at m/2e position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IN" b="1" dirty="0">
                <a:solidFill>
                  <a:srgbClr val="0070C0"/>
                </a:solidFill>
              </a:rPr>
              <a:t>The highest m/e is commonly considered as </a:t>
            </a:r>
            <a:r>
              <a:rPr lang="en-IN" b="1" dirty="0">
                <a:solidFill>
                  <a:srgbClr val="FF0000"/>
                </a:solidFill>
              </a:rPr>
              <a:t>parent ion </a:t>
            </a:r>
            <a:r>
              <a:rPr lang="en-IN" b="1" dirty="0">
                <a:solidFill>
                  <a:srgbClr val="0070C0"/>
                </a:solidFill>
              </a:rPr>
              <a:t>or </a:t>
            </a:r>
            <a:r>
              <a:rPr lang="en-IN" b="1" dirty="0">
                <a:solidFill>
                  <a:srgbClr val="FF0000"/>
                </a:solidFill>
              </a:rPr>
              <a:t>molecular ion </a:t>
            </a:r>
            <a:r>
              <a:rPr lang="en-IN" b="1" dirty="0">
                <a:solidFill>
                  <a:srgbClr val="0070C0"/>
                </a:solidFill>
              </a:rPr>
              <a:t>(M</a:t>
            </a:r>
            <a:r>
              <a:rPr lang="en-IN" b="1" baseline="30000" dirty="0">
                <a:solidFill>
                  <a:srgbClr val="0070C0"/>
                </a:solidFill>
              </a:rPr>
              <a:t>+</a:t>
            </a:r>
            <a:r>
              <a:rPr lang="en-IN" b="1" dirty="0">
                <a:solidFill>
                  <a:srgbClr val="0070C0"/>
                </a:solidFill>
              </a:rPr>
              <a:t>). It may not be always true. Highly susceptible molecular ions may not appear in the spectrum.</a:t>
            </a:r>
          </a:p>
          <a:p>
            <a:pPr marL="342900" lvl="0" indent="-342900">
              <a:buAutoNum type="arabicPeriod"/>
            </a:pPr>
            <a:endParaRPr lang="en-IN" b="1" dirty="0" smtClean="0">
              <a:solidFill>
                <a:srgbClr val="0070C0"/>
              </a:solidFill>
            </a:endParaRPr>
          </a:p>
          <a:p>
            <a:pPr marL="342900" lvl="0" indent="-342900">
              <a:buAutoNum type="arabicPeriod"/>
            </a:pP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325" y="99060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="1" dirty="0" smtClean="0">
                <a:solidFill>
                  <a:srgbClr val="0070C0"/>
                </a:solidFill>
              </a:rPr>
              <a:t>3.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0070C0"/>
                </a:solidFill>
              </a:rPr>
              <a:t>Peak corresponding to the most populated or most abundant ion is called </a:t>
            </a:r>
            <a:r>
              <a:rPr lang="en-IN" b="1" dirty="0" smtClean="0">
                <a:solidFill>
                  <a:srgbClr val="FF0000"/>
                </a:solidFill>
              </a:rPr>
              <a:t>base peak</a:t>
            </a:r>
            <a:r>
              <a:rPr lang="en-IN" b="1" dirty="0" smtClean="0">
                <a:solidFill>
                  <a:srgbClr val="0070C0"/>
                </a:solidFill>
              </a:rPr>
              <a:t>. Its abundance is considered as 100 and abundance of other ion-fragments are calculated on the basis of this base peak (as 100%). In </a:t>
            </a:r>
            <a:r>
              <a:rPr lang="en-IN" b="1" dirty="0">
                <a:solidFill>
                  <a:srgbClr val="0070C0"/>
                </a:solidFill>
              </a:rPr>
              <a:t>most cases, base peak and molecular ion peak are different, but sometimes molecular ion may be the most abundant base peak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lvl="0" algn="just"/>
            <a:endParaRPr lang="en-IN" b="1" dirty="0" smtClean="0">
              <a:solidFill>
                <a:srgbClr val="0070C0"/>
              </a:solidFill>
            </a:endParaRPr>
          </a:p>
          <a:p>
            <a:pPr lvl="0" algn="just"/>
            <a:r>
              <a:rPr lang="en-US" b="1" dirty="0" smtClean="0">
                <a:solidFill>
                  <a:srgbClr val="0070C0"/>
                </a:solidFill>
              </a:rPr>
              <a:t>4. </a:t>
            </a:r>
            <a:r>
              <a:rPr lang="en-IN" b="1" dirty="0" smtClean="0">
                <a:solidFill>
                  <a:srgbClr val="0070C0"/>
                </a:solidFill>
              </a:rPr>
              <a:t>Mass </a:t>
            </a:r>
            <a:r>
              <a:rPr lang="en-IN" b="1" dirty="0">
                <a:solidFill>
                  <a:srgbClr val="0070C0"/>
                </a:solidFill>
              </a:rPr>
              <a:t>spectra are found to contain very small peaks after the large </a:t>
            </a:r>
            <a:r>
              <a:rPr lang="en-IN" b="1" dirty="0" smtClean="0">
                <a:solidFill>
                  <a:srgbClr val="0070C0"/>
                </a:solidFill>
              </a:rPr>
              <a:t>peak. </a:t>
            </a:r>
            <a:r>
              <a:rPr lang="en-IN" b="1" dirty="0">
                <a:solidFill>
                  <a:srgbClr val="0070C0"/>
                </a:solidFill>
              </a:rPr>
              <a:t>These small peaks are due to the presence of heavier isotopes. As the population of heavier isotopes are usually very small that is why the peaks are also very small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lvl="0" algn="just"/>
            <a:r>
              <a:rPr lang="en-IN" b="1" dirty="0" smtClean="0">
                <a:solidFill>
                  <a:srgbClr val="0070C0"/>
                </a:solidFill>
              </a:rPr>
              <a:t> </a:t>
            </a:r>
          </a:p>
          <a:p>
            <a:pPr lvl="0" algn="just"/>
            <a:r>
              <a:rPr lang="en-IN" b="1" dirty="0" smtClean="0">
                <a:solidFill>
                  <a:srgbClr val="0070C0"/>
                </a:solidFill>
              </a:rPr>
              <a:t>5. Peaks </a:t>
            </a:r>
            <a:r>
              <a:rPr lang="en-IN" b="1" dirty="0">
                <a:solidFill>
                  <a:srgbClr val="0070C0"/>
                </a:solidFill>
              </a:rPr>
              <a:t>(M+2, M+4 </a:t>
            </a:r>
            <a:r>
              <a:rPr lang="en-IN" b="1" dirty="0" err="1">
                <a:solidFill>
                  <a:srgbClr val="0070C0"/>
                </a:solidFill>
              </a:rPr>
              <a:t>etc</a:t>
            </a:r>
            <a:r>
              <a:rPr lang="en-IN" b="1" dirty="0">
                <a:solidFill>
                  <a:srgbClr val="0070C0"/>
                </a:solidFill>
              </a:rPr>
              <a:t>) become very important in the presence of halogens like </a:t>
            </a:r>
            <a:r>
              <a:rPr lang="en-IN" b="1" dirty="0" err="1">
                <a:solidFill>
                  <a:srgbClr val="0070C0"/>
                </a:solidFill>
              </a:rPr>
              <a:t>Cl</a:t>
            </a:r>
            <a:r>
              <a:rPr lang="en-IN" b="1" dirty="0">
                <a:solidFill>
                  <a:srgbClr val="0070C0"/>
                </a:solidFill>
              </a:rPr>
              <a:t> or Br which contains considerable amount of heavier isotopes</a:t>
            </a:r>
            <a:r>
              <a:rPr lang="en-IN" b="1" dirty="0" smtClean="0">
                <a:solidFill>
                  <a:srgbClr val="0070C0"/>
                </a:solidFill>
              </a:rPr>
              <a:t>.</a:t>
            </a:r>
          </a:p>
          <a:p>
            <a:pPr lvl="0" algn="just"/>
            <a:endParaRPr lang="en-IN" b="1" dirty="0">
              <a:solidFill>
                <a:srgbClr val="0070C0"/>
              </a:solidFill>
            </a:endParaRPr>
          </a:p>
          <a:p>
            <a:pPr lvl="0" algn="just"/>
            <a:r>
              <a:rPr lang="en-IN" b="1" dirty="0" smtClean="0">
                <a:solidFill>
                  <a:srgbClr val="0070C0"/>
                </a:solidFill>
              </a:rPr>
              <a:t>6. In </a:t>
            </a:r>
            <a:r>
              <a:rPr lang="en-IN" b="1" dirty="0">
                <a:solidFill>
                  <a:srgbClr val="0070C0"/>
                </a:solidFill>
              </a:rPr>
              <a:t>some cases peaks are obtained at the non-integral m/e values and these peaks are much broadened than normal peaks and with low abundance. Such peaks are called </a:t>
            </a:r>
            <a:r>
              <a:rPr lang="en-IN" b="1" dirty="0">
                <a:solidFill>
                  <a:srgbClr val="FF0000"/>
                </a:solidFill>
              </a:rPr>
              <a:t>metastable peak </a:t>
            </a:r>
            <a:r>
              <a:rPr lang="en-IN" b="1" dirty="0">
                <a:solidFill>
                  <a:srgbClr val="0070C0"/>
                </a:solidFill>
              </a:rPr>
              <a:t>(m</a:t>
            </a:r>
            <a:r>
              <a:rPr lang="en-IN" b="1" dirty="0" smtClean="0">
                <a:solidFill>
                  <a:srgbClr val="0070C0"/>
                </a:solidFill>
              </a:rPr>
              <a:t>*).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70C0"/>
                </a:solidFill>
              </a:rPr>
              <a:t>Metastable peak develops due to untimely fragmentation of the molecular ion. It is commonly observed that molecular ion formation and its fragmentation occur in the ionisation </a:t>
            </a:r>
            <a:r>
              <a:rPr lang="en-IN" b="1" dirty="0" smtClean="0">
                <a:solidFill>
                  <a:srgbClr val="0070C0"/>
                </a:solidFill>
              </a:rPr>
              <a:t>chamber. </a:t>
            </a:r>
            <a:r>
              <a:rPr lang="en-IN" b="1" dirty="0">
                <a:solidFill>
                  <a:srgbClr val="0070C0"/>
                </a:solidFill>
              </a:rPr>
              <a:t>These ions are accelerated by applying acceleration potential and they enter into the analyser. But between these two chambers there are two field free </a:t>
            </a:r>
            <a:r>
              <a:rPr lang="en-IN" b="1" dirty="0" smtClean="0">
                <a:solidFill>
                  <a:srgbClr val="0070C0"/>
                </a:solidFill>
              </a:rPr>
              <a:t>regions. </a:t>
            </a:r>
            <a:r>
              <a:rPr lang="en-IN" b="1" dirty="0">
                <a:solidFill>
                  <a:srgbClr val="0070C0"/>
                </a:solidFill>
              </a:rPr>
              <a:t>If the molecular ion formed in the ionisation chamber undergoes fragmentation in the field free region </a:t>
            </a:r>
            <a:r>
              <a:rPr lang="en-IN" b="1" dirty="0" err="1">
                <a:solidFill>
                  <a:srgbClr val="0070C0"/>
                </a:solidFill>
              </a:rPr>
              <a:t>ie</a:t>
            </a:r>
            <a:r>
              <a:rPr lang="en-IN" b="1" dirty="0">
                <a:solidFill>
                  <a:srgbClr val="0070C0"/>
                </a:solidFill>
              </a:rPr>
              <a:t> after coming out from the zone where acceleration potential was applied, but before the arrival to the collector, these fragmented ions will develop a metastable peak.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457200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Metastable </a:t>
            </a:r>
            <a:r>
              <a:rPr lang="en-IN" sz="2000" b="1" dirty="0">
                <a:solidFill>
                  <a:srgbClr val="FF0000"/>
                </a:solidFill>
              </a:rPr>
              <a:t>peak </a:t>
            </a:r>
            <a:endParaRPr lang="en-IN" sz="2000" dirty="0"/>
          </a:p>
        </p:txBody>
      </p:sp>
      <p:pic>
        <p:nvPicPr>
          <p:cNvPr id="4" name="Picture 3" descr="E:\Paper\On-Line Lecture materials\UG-3\Mass\Mass spectroscopy materials\IMG_20200910_20071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731510" cy="3148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10008</TotalTime>
  <Words>1739</Words>
  <Application>Microsoft Office PowerPoint</Application>
  <PresentationFormat>On-screen Show (4:3)</PresentationFormat>
  <Paragraphs>206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675</cp:revision>
  <dcterms:created xsi:type="dcterms:W3CDTF">2013-10-31T10:38:29Z</dcterms:created>
  <dcterms:modified xsi:type="dcterms:W3CDTF">2021-12-09T14:41:36Z</dcterms:modified>
</cp:coreProperties>
</file>