
<file path=[Content_Types].xml><?xml version="1.0" encoding="utf-8"?>
<Types xmlns="http://schemas.openxmlformats.org/package/2006/content-types">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56"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5" r:id="rId50"/>
    <p:sldId id="306" r:id="rId51"/>
    <p:sldId id="304" r:id="rId52"/>
    <p:sldId id="307" r:id="rId53"/>
    <p:sldId id="308" r:id="rId54"/>
    <p:sldId id="309"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123"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image" Target="../media/image36.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image" Target="../media/image45.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image" Target="../media/image47.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e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image" Target="../media/image53.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image" Target="../media/image5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image" Target="../media/image64.e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image" Target="../media/image66.e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image" Target="../media/image6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19.emf"/><Relationship Id="rId5" Type="http://schemas.openxmlformats.org/officeDocument/2006/relationships/oleObject" Target="../embeddings/oleObject20.bin"/><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25.emf"/><Relationship Id="rId5" Type="http://schemas.openxmlformats.org/officeDocument/2006/relationships/oleObject" Target="../embeddings/oleObject24.bin"/><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26.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27.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28.emf"/></Relationships>
</file>

<file path=ppt/slides/_rels/slide23.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30.emf"/><Relationship Id="rId5" Type="http://schemas.openxmlformats.org/officeDocument/2006/relationships/oleObject" Target="../embeddings/oleObject29.bin"/><Relationship Id="rId4" Type="http://schemas.openxmlformats.org/officeDocument/2006/relationships/image" Target="../media/image29.emf"/></Relationships>
</file>

<file path=ppt/slides/_rels/slide24.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33.emf"/><Relationship Id="rId5" Type="http://schemas.openxmlformats.org/officeDocument/2006/relationships/oleObject" Target="../embeddings/oleObject32.bin"/><Relationship Id="rId4" Type="http://schemas.openxmlformats.org/officeDocument/2006/relationships/image" Target="../media/image32.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image" Target="../media/image35.emf"/></Relationships>
</file>

<file path=ppt/slides/_rels/slide26.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37.emf"/><Relationship Id="rId5" Type="http://schemas.openxmlformats.org/officeDocument/2006/relationships/oleObject" Target="../embeddings/oleObject36.bin"/><Relationship Id="rId4" Type="http://schemas.openxmlformats.org/officeDocument/2006/relationships/image" Target="../media/image36.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40.emf"/><Relationship Id="rId5" Type="http://schemas.openxmlformats.org/officeDocument/2006/relationships/oleObject" Target="../embeddings/oleObject39.bin"/><Relationship Id="rId4" Type="http://schemas.openxmlformats.org/officeDocument/2006/relationships/image" Target="../media/image39.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42.emf"/><Relationship Id="rId5" Type="http://schemas.openxmlformats.org/officeDocument/2006/relationships/oleObject" Target="../embeddings/oleObject41.bin"/><Relationship Id="rId4" Type="http://schemas.openxmlformats.org/officeDocument/2006/relationships/image" Target="../media/image41.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image" Target="../media/image43.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5.bin"/><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image" Target="../media/image44.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46.emf"/><Relationship Id="rId5" Type="http://schemas.openxmlformats.org/officeDocument/2006/relationships/oleObject" Target="../embeddings/oleObject45.bin"/><Relationship Id="rId4" Type="http://schemas.openxmlformats.org/officeDocument/2006/relationships/image" Target="../media/image45.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48.emf"/><Relationship Id="rId5" Type="http://schemas.openxmlformats.org/officeDocument/2006/relationships/oleObject" Target="../embeddings/oleObject47.bin"/><Relationship Id="rId4" Type="http://schemas.openxmlformats.org/officeDocument/2006/relationships/image" Target="../media/image47.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image" Target="../media/image49.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image" Target="../media/image50.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image" Target="../media/image52.emf"/><Relationship Id="rId5" Type="http://schemas.openxmlformats.org/officeDocument/2006/relationships/oleObject" Target="../embeddings/oleObject51.bin"/><Relationship Id="rId4" Type="http://schemas.openxmlformats.org/officeDocument/2006/relationships/image" Target="../media/image5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54.emf"/><Relationship Id="rId5" Type="http://schemas.openxmlformats.org/officeDocument/2006/relationships/oleObject" Target="../embeddings/oleObject53.bin"/><Relationship Id="rId4" Type="http://schemas.openxmlformats.org/officeDocument/2006/relationships/image" Target="../media/image53.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7.xml"/><Relationship Id="rId1" Type="http://schemas.openxmlformats.org/officeDocument/2006/relationships/vmlDrawing" Target="../drawings/vmlDrawing33.vml"/><Relationship Id="rId4" Type="http://schemas.openxmlformats.org/officeDocument/2006/relationships/image" Target="../media/image55.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7.xml"/><Relationship Id="rId1" Type="http://schemas.openxmlformats.org/officeDocument/2006/relationships/vmlDrawing" Target="../drawings/vmlDrawing34.vml"/><Relationship Id="rId4" Type="http://schemas.openxmlformats.org/officeDocument/2006/relationships/image" Target="../media/image56.emf"/></Relationships>
</file>

<file path=ppt/slides/_rels/slide43.x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oleObject" Target="../embeddings/oleObject56.bin"/><Relationship Id="rId7" Type="http://schemas.openxmlformats.org/officeDocument/2006/relationships/oleObject" Target="../embeddings/oleObject58.bin"/><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image" Target="../media/image58.emf"/><Relationship Id="rId5" Type="http://schemas.openxmlformats.org/officeDocument/2006/relationships/oleObject" Target="../embeddings/oleObject57.bin"/><Relationship Id="rId4" Type="http://schemas.openxmlformats.org/officeDocument/2006/relationships/image" Target="../media/image57.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7.xml"/><Relationship Id="rId1" Type="http://schemas.openxmlformats.org/officeDocument/2006/relationships/vmlDrawing" Target="../drawings/vmlDrawing36.vml"/><Relationship Id="rId4" Type="http://schemas.openxmlformats.org/officeDocument/2006/relationships/image" Target="../media/image60.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7.xml"/><Relationship Id="rId1" Type="http://schemas.openxmlformats.org/officeDocument/2006/relationships/vmlDrawing" Target="../drawings/vmlDrawing37.vml"/><Relationship Id="rId4" Type="http://schemas.openxmlformats.org/officeDocument/2006/relationships/image" Target="../media/image61.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7.xml"/><Relationship Id="rId1" Type="http://schemas.openxmlformats.org/officeDocument/2006/relationships/vmlDrawing" Target="../drawings/vmlDrawing38.vml"/><Relationship Id="rId4" Type="http://schemas.openxmlformats.org/officeDocument/2006/relationships/image" Target="../media/image62.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7.xml"/><Relationship Id="rId1" Type="http://schemas.openxmlformats.org/officeDocument/2006/relationships/vmlDrawing" Target="../drawings/vmlDrawing39.vml"/><Relationship Id="rId4" Type="http://schemas.openxmlformats.org/officeDocument/2006/relationships/image" Target="../media/image63.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7.xml"/><Relationship Id="rId1" Type="http://schemas.openxmlformats.org/officeDocument/2006/relationships/vmlDrawing" Target="../drawings/vmlDrawing40.vml"/><Relationship Id="rId4" Type="http://schemas.openxmlformats.org/officeDocument/2006/relationships/image" Target="../media/image64.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8.emf"/><Relationship Id="rId5" Type="http://schemas.openxmlformats.org/officeDocument/2006/relationships/oleObject" Target="../embeddings/oleObject8.bin"/><Relationship Id="rId4" Type="http://schemas.openxmlformats.org/officeDocument/2006/relationships/image" Target="../media/image7.e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7.xml"/><Relationship Id="rId1" Type="http://schemas.openxmlformats.org/officeDocument/2006/relationships/vmlDrawing" Target="../drawings/vmlDrawing41.vml"/><Relationship Id="rId6" Type="http://schemas.openxmlformats.org/officeDocument/2006/relationships/image" Target="../media/image65.emf"/><Relationship Id="rId5" Type="http://schemas.openxmlformats.org/officeDocument/2006/relationships/oleObject" Target="../embeddings/oleObject65.bin"/><Relationship Id="rId4" Type="http://schemas.openxmlformats.org/officeDocument/2006/relationships/image" Target="../media/image64.emf"/></Relationships>
</file>

<file path=ppt/slides/_rels/slide51.xml.rels><?xml version="1.0" encoding="UTF-8" standalone="yes"?>
<Relationships xmlns="http://schemas.openxmlformats.org/package/2006/relationships"><Relationship Id="rId8" Type="http://schemas.openxmlformats.org/officeDocument/2006/relationships/image" Target="../media/image68.emf"/><Relationship Id="rId3" Type="http://schemas.openxmlformats.org/officeDocument/2006/relationships/oleObject" Target="../embeddings/oleObject66.bin"/><Relationship Id="rId7" Type="http://schemas.openxmlformats.org/officeDocument/2006/relationships/oleObject" Target="../embeddings/oleObject68.bin"/><Relationship Id="rId2" Type="http://schemas.openxmlformats.org/officeDocument/2006/relationships/slideLayout" Target="../slideLayouts/slideLayout7.xml"/><Relationship Id="rId1" Type="http://schemas.openxmlformats.org/officeDocument/2006/relationships/vmlDrawing" Target="../drawings/vmlDrawing42.vml"/><Relationship Id="rId6" Type="http://schemas.openxmlformats.org/officeDocument/2006/relationships/image" Target="../media/image67.emf"/><Relationship Id="rId5" Type="http://schemas.openxmlformats.org/officeDocument/2006/relationships/oleObject" Target="../embeddings/oleObject67.bin"/><Relationship Id="rId4" Type="http://schemas.openxmlformats.org/officeDocument/2006/relationships/image" Target="../media/image66.emf"/></Relationships>
</file>

<file path=ppt/slides/_rels/slide52.xml.rels><?xml version="1.0" encoding="UTF-8" standalone="yes"?>
<Relationships xmlns="http://schemas.openxmlformats.org/package/2006/relationships"><Relationship Id="rId8" Type="http://schemas.openxmlformats.org/officeDocument/2006/relationships/image" Target="../media/image71.emf"/><Relationship Id="rId3" Type="http://schemas.openxmlformats.org/officeDocument/2006/relationships/oleObject" Target="../embeddings/oleObject69.bin"/><Relationship Id="rId7" Type="http://schemas.openxmlformats.org/officeDocument/2006/relationships/oleObject" Target="../embeddings/oleObject71.bin"/><Relationship Id="rId2" Type="http://schemas.openxmlformats.org/officeDocument/2006/relationships/slideLayout" Target="../slideLayouts/slideLayout7.xml"/><Relationship Id="rId1" Type="http://schemas.openxmlformats.org/officeDocument/2006/relationships/vmlDrawing" Target="../drawings/vmlDrawing43.vml"/><Relationship Id="rId6" Type="http://schemas.openxmlformats.org/officeDocument/2006/relationships/image" Target="../media/image70.emf"/><Relationship Id="rId5" Type="http://schemas.openxmlformats.org/officeDocument/2006/relationships/oleObject" Target="../embeddings/oleObject70.bin"/><Relationship Id="rId4" Type="http://schemas.openxmlformats.org/officeDocument/2006/relationships/image" Target="../media/image69.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7.xml"/><Relationship Id="rId1" Type="http://schemas.openxmlformats.org/officeDocument/2006/relationships/vmlDrawing" Target="../drawings/vmlDrawing44.vml"/><Relationship Id="rId4" Type="http://schemas.openxmlformats.org/officeDocument/2006/relationships/image" Target="../media/image72.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0.emf"/><Relationship Id="rId5" Type="http://schemas.openxmlformats.org/officeDocument/2006/relationships/oleObject" Target="../embeddings/oleObject10.bin"/><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2.wmf"/><Relationship Id="rId5" Type="http://schemas.openxmlformats.org/officeDocument/2006/relationships/oleObject" Target="../embeddings/oleObject12.bin"/><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4.emf"/><Relationship Id="rId5" Type="http://schemas.openxmlformats.org/officeDocument/2006/relationships/oleObject" Target="../embeddings/oleObject14.bin"/><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1891" y="838200"/>
            <a:ext cx="8164415" cy="4832092"/>
          </a:xfrm>
          <a:prstGeom prst="rect">
            <a:avLst/>
          </a:prstGeom>
        </p:spPr>
        <p:txBody>
          <a:bodyPr wrap="none">
            <a:spAutoFit/>
          </a:bodyPr>
          <a:lstStyle/>
          <a:p>
            <a:pPr algn="ctr"/>
            <a:r>
              <a:rPr lang="en-IN" sz="2800" b="1" dirty="0" smtClean="0">
                <a:solidFill>
                  <a:srgbClr val="FF0000"/>
                </a:solidFill>
              </a:rPr>
              <a:t>Stereochemistry 2</a:t>
            </a:r>
          </a:p>
          <a:p>
            <a:pPr algn="ctr"/>
            <a:r>
              <a:rPr lang="en-IN" sz="2800" b="1" dirty="0" smtClean="0">
                <a:solidFill>
                  <a:srgbClr val="0070C0"/>
                </a:solidFill>
              </a:rPr>
              <a:t>For </a:t>
            </a:r>
          </a:p>
          <a:p>
            <a:pPr algn="ctr"/>
            <a:r>
              <a:rPr lang="en-IN" sz="2800" b="1" dirty="0" smtClean="0">
                <a:solidFill>
                  <a:srgbClr val="002060"/>
                </a:solidFill>
              </a:rPr>
              <a:t>Under Graduate Semester-2 </a:t>
            </a:r>
          </a:p>
          <a:p>
            <a:pPr algn="ctr"/>
            <a:endParaRPr lang="en-IN" sz="2800" b="1" dirty="0" smtClean="0">
              <a:solidFill>
                <a:srgbClr val="002060"/>
              </a:solidFill>
            </a:endParaRPr>
          </a:p>
          <a:p>
            <a:pPr algn="ctr"/>
            <a:r>
              <a:rPr lang="en-US" sz="2800" b="1" dirty="0" smtClean="0">
                <a:solidFill>
                  <a:srgbClr val="0070C0"/>
                </a:solidFill>
              </a:rPr>
              <a:t>By</a:t>
            </a:r>
          </a:p>
          <a:p>
            <a:pPr algn="ctr"/>
            <a:r>
              <a:rPr lang="en-US" sz="2800" b="1" dirty="0" smtClean="0">
                <a:solidFill>
                  <a:srgbClr val="002060"/>
                </a:solidFill>
              </a:rPr>
              <a:t>Dr. </a:t>
            </a:r>
            <a:r>
              <a:rPr lang="en-US" sz="2800" b="1" dirty="0" err="1" smtClean="0">
                <a:solidFill>
                  <a:srgbClr val="002060"/>
                </a:solidFill>
              </a:rPr>
              <a:t>Chandrakanta</a:t>
            </a:r>
            <a:r>
              <a:rPr lang="en-US" sz="2800" b="1" dirty="0" smtClean="0">
                <a:solidFill>
                  <a:srgbClr val="002060"/>
                </a:solidFill>
              </a:rPr>
              <a:t> </a:t>
            </a:r>
            <a:r>
              <a:rPr lang="en-US" sz="2800" b="1" dirty="0" err="1" smtClean="0">
                <a:solidFill>
                  <a:srgbClr val="002060"/>
                </a:solidFill>
              </a:rPr>
              <a:t>Bandyopadhyay</a:t>
            </a:r>
            <a:endParaRPr lang="en-US" sz="2800" b="1" dirty="0" smtClean="0">
              <a:solidFill>
                <a:srgbClr val="002060"/>
              </a:solidFill>
            </a:endParaRPr>
          </a:p>
          <a:p>
            <a:pPr algn="ctr"/>
            <a:endParaRPr lang="en-US" sz="2800" b="1" dirty="0" smtClean="0">
              <a:solidFill>
                <a:srgbClr val="002060"/>
              </a:solidFill>
            </a:endParaRPr>
          </a:p>
          <a:p>
            <a:pPr algn="ctr"/>
            <a:r>
              <a:rPr lang="en-US" sz="2800" b="1" dirty="0" smtClean="0">
                <a:solidFill>
                  <a:srgbClr val="C00000"/>
                </a:solidFill>
              </a:rPr>
              <a:t>Department of Chemistry</a:t>
            </a:r>
          </a:p>
          <a:p>
            <a:pPr algn="ctr"/>
            <a:r>
              <a:rPr lang="en-US" sz="2800" b="1" dirty="0" smtClean="0">
                <a:solidFill>
                  <a:srgbClr val="C00000"/>
                </a:solidFill>
              </a:rPr>
              <a:t>Ramakrishna Mission Vivekananda Centenary College</a:t>
            </a:r>
          </a:p>
          <a:p>
            <a:pPr algn="ctr"/>
            <a:r>
              <a:rPr lang="en-US" sz="2800" b="1" dirty="0" err="1" smtClean="0">
                <a:solidFill>
                  <a:srgbClr val="C00000"/>
                </a:solidFill>
              </a:rPr>
              <a:t>Rahara</a:t>
            </a:r>
            <a:endParaRPr lang="en-US" sz="2800" b="1" dirty="0" smtClean="0">
              <a:solidFill>
                <a:srgbClr val="C00000"/>
              </a:solidFill>
            </a:endParaRPr>
          </a:p>
          <a:p>
            <a:pPr algn="ctr"/>
            <a:r>
              <a:rPr lang="en-US" sz="2800" b="1" dirty="0" smtClean="0">
                <a:solidFill>
                  <a:srgbClr val="C00000"/>
                </a:solidFill>
              </a:rPr>
              <a:t>Kolkata -700118</a:t>
            </a:r>
            <a:endParaRPr lang="en-IN" sz="2800" dirty="0">
              <a:solidFill>
                <a:srgbClr val="C00000"/>
              </a:solidFill>
            </a:endParaRPr>
          </a:p>
        </p:txBody>
      </p:sp>
    </p:spTree>
    <p:extLst>
      <p:ext uri="{BB962C8B-B14F-4D97-AF65-F5344CB8AC3E}">
        <p14:creationId xmlns:p14="http://schemas.microsoft.com/office/powerpoint/2010/main" val="2499637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5146858" cy="461665"/>
          </a:xfrm>
          <a:prstGeom prst="rect">
            <a:avLst/>
          </a:prstGeom>
        </p:spPr>
        <p:txBody>
          <a:bodyPr wrap="none">
            <a:spAutoFit/>
          </a:bodyPr>
          <a:lstStyle/>
          <a:p>
            <a:r>
              <a:rPr lang="en-IN" sz="2400" b="1" dirty="0">
                <a:solidFill>
                  <a:srgbClr val="FF0000"/>
                </a:solidFill>
              </a:rPr>
              <a:t>Configuration of biphenyl compounds:</a:t>
            </a:r>
            <a:r>
              <a:rPr lang="en-IN" sz="2400" dirty="0">
                <a:solidFill>
                  <a:srgbClr val="FF0000"/>
                </a:solidFill>
              </a:rPr>
              <a:t> </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4" name="Object 3"/>
          <p:cNvGraphicFramePr>
            <a:graphicFrameLocks noChangeAspect="1"/>
          </p:cNvGraphicFramePr>
          <p:nvPr>
            <p:extLst>
              <p:ext uri="{D42A27DB-BD31-4B8C-83A1-F6EECF244321}">
                <p14:modId xmlns:p14="http://schemas.microsoft.com/office/powerpoint/2010/main" val="887810424"/>
              </p:ext>
            </p:extLst>
          </p:nvPr>
        </p:nvGraphicFramePr>
        <p:xfrm>
          <a:off x="1752600" y="914400"/>
          <a:ext cx="4800600" cy="1856232"/>
        </p:xfrm>
        <a:graphic>
          <a:graphicData uri="http://schemas.openxmlformats.org/presentationml/2006/ole">
            <mc:AlternateContent xmlns:mc="http://schemas.openxmlformats.org/markup-compatibility/2006">
              <mc:Choice xmlns:v="urn:schemas-microsoft-com:vml" Requires="v">
                <p:oleObj spid="_x0000_s9318" name="CS ChemDraw Drawing" r:id="rId3" imgW="2851223" imgH="1106296" progId="ChemDraw.Document.6.0">
                  <p:embed/>
                </p:oleObj>
              </mc:Choice>
              <mc:Fallback>
                <p:oleObj name="CS ChemDraw Drawing" r:id="rId3" imgW="2851223" imgH="1106296" progId="ChemDraw.Document.6.0">
                  <p:embed/>
                  <p:pic>
                    <p:nvPicPr>
                      <p:cNvPr id="0" name="Object 1"/>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752600" y="914400"/>
                        <a:ext cx="4800600" cy="1856232"/>
                      </a:xfrm>
                      <a:prstGeom prst="rect">
                        <a:avLst/>
                      </a:prstGeom>
                      <a:noFill/>
                    </p:spPr>
                  </p:pic>
                </p:oleObj>
              </mc:Fallback>
            </mc:AlternateContent>
          </a:graphicData>
        </a:graphic>
      </p:graphicFrame>
      <p:sp>
        <p:nvSpPr>
          <p:cNvPr id="5" name="Rectangle 4"/>
          <p:cNvSpPr/>
          <p:nvPr/>
        </p:nvSpPr>
        <p:spPr>
          <a:xfrm>
            <a:off x="457200" y="2819400"/>
            <a:ext cx="8305800" cy="830997"/>
          </a:xfrm>
          <a:prstGeom prst="rect">
            <a:avLst/>
          </a:prstGeom>
        </p:spPr>
        <p:txBody>
          <a:bodyPr wrap="square">
            <a:spAutoFit/>
          </a:bodyPr>
          <a:lstStyle/>
          <a:p>
            <a:r>
              <a:rPr lang="en-IN" sz="2400" b="1" dirty="0" err="1">
                <a:solidFill>
                  <a:srgbClr val="C00000"/>
                </a:solidFill>
              </a:rPr>
              <a:t>Atropisomerism</a:t>
            </a:r>
            <a:r>
              <a:rPr lang="en-IN" sz="2400" b="1" dirty="0">
                <a:solidFill>
                  <a:srgbClr val="C00000"/>
                </a:solidFill>
              </a:rPr>
              <a:t>: </a:t>
            </a:r>
            <a:r>
              <a:rPr lang="en-IN" sz="2400" b="1" dirty="0">
                <a:solidFill>
                  <a:srgbClr val="0070C0"/>
                </a:solidFill>
              </a:rPr>
              <a:t>Restricted rotation across a single bond causes </a:t>
            </a:r>
            <a:r>
              <a:rPr lang="en-IN" sz="2400" b="1" dirty="0" err="1" smtClean="0">
                <a:solidFill>
                  <a:srgbClr val="0070C0"/>
                </a:solidFill>
              </a:rPr>
              <a:t>atropisomerism</a:t>
            </a:r>
            <a:r>
              <a:rPr lang="en-IN" sz="2400" b="1" dirty="0" smtClean="0">
                <a:solidFill>
                  <a:srgbClr val="0070C0"/>
                </a:solidFill>
              </a:rPr>
              <a:t>.</a:t>
            </a:r>
            <a:endParaRPr lang="en-IN" sz="2400" b="1" dirty="0">
              <a:solidFill>
                <a:srgbClr val="0070C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207019112"/>
              </p:ext>
            </p:extLst>
          </p:nvPr>
        </p:nvGraphicFramePr>
        <p:xfrm>
          <a:off x="457200" y="3810000"/>
          <a:ext cx="8229600" cy="2724912"/>
        </p:xfrm>
        <a:graphic>
          <a:graphicData uri="http://schemas.openxmlformats.org/drawingml/2006/table">
            <a:tbl>
              <a:tblPr firstRow="1" firstCol="1" bandRow="1">
                <a:tableStyleId>{5C22544A-7EE6-4342-B048-85BDC9FD1C3A}</a:tableStyleId>
              </a:tblPr>
              <a:tblGrid>
                <a:gridCol w="2209800"/>
                <a:gridCol w="6019800"/>
              </a:tblGrid>
              <a:tr h="0">
                <a:tc>
                  <a:txBody>
                    <a:bodyPr/>
                    <a:lstStyle/>
                    <a:p>
                      <a:pPr algn="just">
                        <a:lnSpc>
                          <a:spcPct val="115000"/>
                        </a:lnSpc>
                        <a:spcAft>
                          <a:spcPts val="0"/>
                        </a:spcAft>
                      </a:pPr>
                      <a:r>
                        <a:rPr lang="en-IN" sz="2400" dirty="0" err="1">
                          <a:effectLst/>
                        </a:rPr>
                        <a:t>Enery</a:t>
                      </a:r>
                      <a:r>
                        <a:rPr lang="en-IN" sz="2400" dirty="0">
                          <a:effectLst/>
                        </a:rPr>
                        <a:t> Barrier</a:t>
                      </a:r>
                      <a:endParaRPr lang="en-IN" sz="2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IN" sz="2400">
                          <a:effectLst/>
                        </a:rPr>
                        <a:t>Type of changes</a:t>
                      </a:r>
                      <a:endParaRPr lang="en-IN" sz="2400">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n-IN" sz="2400" dirty="0">
                          <a:effectLst/>
                        </a:rPr>
                        <a:t>&lt;60 </a:t>
                      </a:r>
                      <a:r>
                        <a:rPr lang="en-IN" sz="2400" dirty="0" err="1">
                          <a:effectLst/>
                        </a:rPr>
                        <a:t>kj</a:t>
                      </a:r>
                      <a:r>
                        <a:rPr lang="en-IN" sz="2400" dirty="0">
                          <a:effectLst/>
                        </a:rPr>
                        <a:t>/</a:t>
                      </a:r>
                      <a:r>
                        <a:rPr lang="en-IN" sz="2400" dirty="0" err="1">
                          <a:effectLst/>
                        </a:rPr>
                        <a:t>mol</a:t>
                      </a:r>
                      <a:endParaRPr lang="en-IN" sz="2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IN" sz="2400" dirty="0">
                          <a:effectLst/>
                        </a:rPr>
                        <a:t>Conformational changes</a:t>
                      </a:r>
                      <a:endParaRPr lang="en-IN" sz="2400" dirty="0">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n-IN" sz="2400" dirty="0">
                          <a:effectLst/>
                        </a:rPr>
                        <a:t>&gt;100 </a:t>
                      </a:r>
                      <a:r>
                        <a:rPr lang="en-IN" sz="2400" dirty="0" err="1">
                          <a:effectLst/>
                        </a:rPr>
                        <a:t>kj</a:t>
                      </a:r>
                      <a:r>
                        <a:rPr lang="en-IN" sz="2400" dirty="0">
                          <a:effectLst/>
                        </a:rPr>
                        <a:t>/</a:t>
                      </a:r>
                      <a:r>
                        <a:rPr lang="en-IN" sz="2400" dirty="0" err="1">
                          <a:effectLst/>
                        </a:rPr>
                        <a:t>mol</a:t>
                      </a:r>
                      <a:endParaRPr lang="en-IN" sz="2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IN" sz="2400" dirty="0" err="1">
                          <a:effectLst/>
                        </a:rPr>
                        <a:t>Configurational</a:t>
                      </a:r>
                      <a:r>
                        <a:rPr lang="en-IN" sz="2400" dirty="0">
                          <a:effectLst/>
                        </a:rPr>
                        <a:t> changes</a:t>
                      </a:r>
                      <a:endParaRPr lang="en-IN" sz="2400" dirty="0">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n-IN" sz="2400" dirty="0">
                          <a:effectLst/>
                        </a:rPr>
                        <a:t>60-100 </a:t>
                      </a:r>
                      <a:r>
                        <a:rPr lang="en-IN" sz="2400" dirty="0" err="1">
                          <a:effectLst/>
                        </a:rPr>
                        <a:t>kj</a:t>
                      </a:r>
                      <a:r>
                        <a:rPr lang="en-IN" sz="2400" dirty="0">
                          <a:effectLst/>
                        </a:rPr>
                        <a:t>/</a:t>
                      </a:r>
                      <a:r>
                        <a:rPr lang="en-IN" sz="2400" dirty="0" err="1">
                          <a:effectLst/>
                        </a:rPr>
                        <a:t>mol</a:t>
                      </a:r>
                      <a:endParaRPr lang="en-IN" sz="2400" dirty="0">
                        <a:effectLst/>
                        <a:latin typeface="Calibri"/>
                        <a:ea typeface="Calibri"/>
                        <a:cs typeface="Times New Roman"/>
                      </a:endParaRPr>
                    </a:p>
                  </a:txBody>
                  <a:tcPr marL="68580" marR="68580" marT="0" marB="0"/>
                </a:tc>
                <a:tc>
                  <a:txBody>
                    <a:bodyPr/>
                    <a:lstStyle/>
                    <a:p>
                      <a:pPr algn="just">
                        <a:lnSpc>
                          <a:spcPct val="100000"/>
                        </a:lnSpc>
                        <a:spcAft>
                          <a:spcPts val="0"/>
                        </a:spcAft>
                      </a:pPr>
                      <a:r>
                        <a:rPr lang="en-IN" sz="2400" dirty="0">
                          <a:effectLst/>
                        </a:rPr>
                        <a:t>At low temperature shows </a:t>
                      </a:r>
                      <a:r>
                        <a:rPr lang="en-IN" sz="2400" dirty="0" err="1">
                          <a:effectLst/>
                        </a:rPr>
                        <a:t>Configurational</a:t>
                      </a:r>
                      <a:r>
                        <a:rPr lang="en-IN" sz="2400" dirty="0">
                          <a:effectLst/>
                        </a:rPr>
                        <a:t> isomer;</a:t>
                      </a:r>
                    </a:p>
                    <a:p>
                      <a:pPr algn="just">
                        <a:lnSpc>
                          <a:spcPct val="100000"/>
                        </a:lnSpc>
                        <a:spcAft>
                          <a:spcPts val="0"/>
                        </a:spcAft>
                      </a:pPr>
                      <a:r>
                        <a:rPr lang="en-IN" sz="2400" dirty="0">
                          <a:effectLst/>
                        </a:rPr>
                        <a:t>At high temperature shows Conformational isomer</a:t>
                      </a:r>
                      <a:endParaRPr lang="en-IN" sz="2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799753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534400" cy="1323439"/>
          </a:xfrm>
          <a:prstGeom prst="rect">
            <a:avLst/>
          </a:prstGeom>
        </p:spPr>
        <p:txBody>
          <a:bodyPr wrap="square">
            <a:spAutoFit/>
          </a:bodyPr>
          <a:lstStyle/>
          <a:p>
            <a:pPr algn="just"/>
            <a:r>
              <a:rPr lang="en-IN" sz="2000" b="1" dirty="0">
                <a:solidFill>
                  <a:srgbClr val="0070C0"/>
                </a:solidFill>
              </a:rPr>
              <a:t>The barrier of rotation across the single bond in biphenyl depends on the bulkiness of the groups at the </a:t>
            </a:r>
            <a:r>
              <a:rPr lang="en-IN" sz="2000" b="1" i="1" dirty="0" err="1">
                <a:solidFill>
                  <a:srgbClr val="0070C0"/>
                </a:solidFill>
              </a:rPr>
              <a:t>ortho</a:t>
            </a:r>
            <a:r>
              <a:rPr lang="en-IN" sz="2000" b="1" dirty="0">
                <a:solidFill>
                  <a:srgbClr val="0070C0"/>
                </a:solidFill>
              </a:rPr>
              <a:t>-positions of the two rings. An energy profile diagram for the rotation across single bond of biphenyl is considered below:</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4" name="Object 3"/>
          <p:cNvGraphicFramePr>
            <a:graphicFrameLocks noChangeAspect="1"/>
          </p:cNvGraphicFramePr>
          <p:nvPr>
            <p:extLst>
              <p:ext uri="{D42A27DB-BD31-4B8C-83A1-F6EECF244321}">
                <p14:modId xmlns:p14="http://schemas.microsoft.com/office/powerpoint/2010/main" val="2904067049"/>
              </p:ext>
            </p:extLst>
          </p:nvPr>
        </p:nvGraphicFramePr>
        <p:xfrm>
          <a:off x="304800" y="1905000"/>
          <a:ext cx="8584407" cy="3200400"/>
        </p:xfrm>
        <a:graphic>
          <a:graphicData uri="http://schemas.openxmlformats.org/presentationml/2006/ole">
            <mc:AlternateContent xmlns:mc="http://schemas.openxmlformats.org/markup-compatibility/2006">
              <mc:Choice xmlns:v="urn:schemas-microsoft-com:vml" Requires="v">
                <p:oleObj spid="_x0000_s10341" name="CS ChemDraw Drawing" r:id="rId3" imgW="5962022" imgH="2219070" progId="ChemDraw.Document.6.0">
                  <p:embed/>
                </p:oleObj>
              </mc:Choice>
              <mc:Fallback>
                <p:oleObj name="CS ChemDraw Drawing" r:id="rId3" imgW="5962022" imgH="2219070"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905000"/>
                        <a:ext cx="8584407" cy="3200400"/>
                      </a:xfrm>
                      <a:prstGeom prst="rect">
                        <a:avLst/>
                      </a:prstGeom>
                      <a:noFill/>
                    </p:spPr>
                  </p:pic>
                </p:oleObj>
              </mc:Fallback>
            </mc:AlternateContent>
          </a:graphicData>
        </a:graphic>
      </p:graphicFrame>
      <p:sp>
        <p:nvSpPr>
          <p:cNvPr id="5" name="Rectangle 4"/>
          <p:cNvSpPr/>
          <p:nvPr/>
        </p:nvSpPr>
        <p:spPr>
          <a:xfrm>
            <a:off x="2895600" y="5253335"/>
            <a:ext cx="3561296" cy="461665"/>
          </a:xfrm>
          <a:prstGeom prst="rect">
            <a:avLst/>
          </a:prstGeom>
        </p:spPr>
        <p:txBody>
          <a:bodyPr wrap="none">
            <a:spAutoFit/>
          </a:bodyPr>
          <a:lstStyle/>
          <a:p>
            <a:r>
              <a:rPr lang="en-IN" sz="2400" b="1" dirty="0">
                <a:solidFill>
                  <a:srgbClr val="C00000"/>
                </a:solidFill>
              </a:rPr>
              <a:t>Bulkiness of a few </a:t>
            </a:r>
            <a:r>
              <a:rPr lang="en-IN" sz="2400" b="1" dirty="0" smtClean="0">
                <a:solidFill>
                  <a:srgbClr val="C00000"/>
                </a:solidFill>
              </a:rPr>
              <a:t>groups:</a:t>
            </a:r>
            <a:r>
              <a:rPr lang="en-IN" dirty="0" smtClean="0"/>
              <a:t> </a:t>
            </a:r>
            <a:endParaRPr lang="en-IN" dirty="0"/>
          </a:p>
        </p:txBody>
      </p:sp>
      <p:sp>
        <p:nvSpPr>
          <p:cNvPr id="6" name="Rectangle 5"/>
          <p:cNvSpPr/>
          <p:nvPr/>
        </p:nvSpPr>
        <p:spPr>
          <a:xfrm>
            <a:off x="2916382" y="5991999"/>
            <a:ext cx="3653501" cy="369332"/>
          </a:xfrm>
          <a:prstGeom prst="rect">
            <a:avLst/>
          </a:prstGeom>
        </p:spPr>
        <p:txBody>
          <a:bodyPr wrap="none">
            <a:spAutoFit/>
          </a:bodyPr>
          <a:lstStyle/>
          <a:p>
            <a:r>
              <a:rPr lang="en-IN" b="1" dirty="0">
                <a:solidFill>
                  <a:srgbClr val="7030A0"/>
                </a:solidFill>
              </a:rPr>
              <a:t>SO</a:t>
            </a:r>
            <a:r>
              <a:rPr lang="en-IN" b="1" baseline="-25000" dirty="0">
                <a:solidFill>
                  <a:srgbClr val="7030A0"/>
                </a:solidFill>
              </a:rPr>
              <a:t>3</a:t>
            </a:r>
            <a:r>
              <a:rPr lang="en-IN" b="1" dirty="0">
                <a:solidFill>
                  <a:srgbClr val="7030A0"/>
                </a:solidFill>
              </a:rPr>
              <a:t>H&gt;Br&gt;Me&gt;</a:t>
            </a:r>
            <a:r>
              <a:rPr lang="en-IN" b="1" dirty="0" err="1">
                <a:solidFill>
                  <a:srgbClr val="7030A0"/>
                </a:solidFill>
              </a:rPr>
              <a:t>Cl</a:t>
            </a:r>
            <a:r>
              <a:rPr lang="en-IN" b="1" dirty="0">
                <a:solidFill>
                  <a:srgbClr val="7030A0"/>
                </a:solidFill>
              </a:rPr>
              <a:t>&gt;NO</a:t>
            </a:r>
            <a:r>
              <a:rPr lang="en-IN" b="1" baseline="-25000" dirty="0">
                <a:solidFill>
                  <a:srgbClr val="7030A0"/>
                </a:solidFill>
              </a:rPr>
              <a:t>2</a:t>
            </a:r>
            <a:r>
              <a:rPr lang="en-IN" b="1" dirty="0">
                <a:solidFill>
                  <a:srgbClr val="7030A0"/>
                </a:solidFill>
              </a:rPr>
              <a:t>&gt;CO</a:t>
            </a:r>
            <a:r>
              <a:rPr lang="en-IN" b="1" baseline="-25000" dirty="0">
                <a:solidFill>
                  <a:srgbClr val="7030A0"/>
                </a:solidFill>
              </a:rPr>
              <a:t>2</a:t>
            </a:r>
            <a:r>
              <a:rPr lang="en-IN" b="1" dirty="0">
                <a:solidFill>
                  <a:srgbClr val="7030A0"/>
                </a:solidFill>
              </a:rPr>
              <a:t>H&gt;</a:t>
            </a:r>
            <a:r>
              <a:rPr lang="en-IN" b="1" dirty="0" err="1">
                <a:solidFill>
                  <a:srgbClr val="7030A0"/>
                </a:solidFill>
              </a:rPr>
              <a:t>OMe</a:t>
            </a:r>
            <a:r>
              <a:rPr lang="en-IN" b="1" dirty="0">
                <a:solidFill>
                  <a:srgbClr val="7030A0"/>
                </a:solidFill>
              </a:rPr>
              <a:t>&gt;F</a:t>
            </a:r>
          </a:p>
        </p:txBody>
      </p:sp>
    </p:spTree>
    <p:extLst>
      <p:ext uri="{BB962C8B-B14F-4D97-AF65-F5344CB8AC3E}">
        <p14:creationId xmlns:p14="http://schemas.microsoft.com/office/powerpoint/2010/main" val="3643659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153400" cy="1569660"/>
          </a:xfrm>
          <a:prstGeom prst="rect">
            <a:avLst/>
          </a:prstGeom>
        </p:spPr>
        <p:txBody>
          <a:bodyPr wrap="square">
            <a:spAutoFit/>
          </a:bodyPr>
          <a:lstStyle/>
          <a:p>
            <a:pPr algn="just"/>
            <a:r>
              <a:rPr lang="en-IN" sz="2400" b="1" dirty="0">
                <a:solidFill>
                  <a:srgbClr val="0070C0"/>
                </a:solidFill>
              </a:rPr>
              <a:t>Depending upon the energy barrier of rotation, the ease of racemisation can be predicted. If energy barrier is sufficiently high, separation of the two enantiomers (resolution) becomes easy.</a:t>
            </a:r>
          </a:p>
        </p:txBody>
      </p:sp>
      <p:graphicFrame>
        <p:nvGraphicFramePr>
          <p:cNvPr id="3" name="Object 2"/>
          <p:cNvGraphicFramePr>
            <a:graphicFrameLocks noChangeAspect="1"/>
          </p:cNvGraphicFramePr>
          <p:nvPr>
            <p:extLst>
              <p:ext uri="{D42A27DB-BD31-4B8C-83A1-F6EECF244321}">
                <p14:modId xmlns:p14="http://schemas.microsoft.com/office/powerpoint/2010/main" val="3431046262"/>
              </p:ext>
            </p:extLst>
          </p:nvPr>
        </p:nvGraphicFramePr>
        <p:xfrm>
          <a:off x="609600" y="2048669"/>
          <a:ext cx="8179819" cy="4199731"/>
        </p:xfrm>
        <a:graphic>
          <a:graphicData uri="http://schemas.openxmlformats.org/presentationml/2006/ole">
            <mc:AlternateContent xmlns:mc="http://schemas.openxmlformats.org/markup-compatibility/2006">
              <mc:Choice xmlns:v="urn:schemas-microsoft-com:vml" Requires="v">
                <p:oleObj spid="_x0000_s13409" name="CS ChemDraw Drawing" r:id="rId3" imgW="3428897" imgH="1760183" progId="ChemDraw.Document.6.0">
                  <p:embed/>
                </p:oleObj>
              </mc:Choice>
              <mc:Fallback>
                <p:oleObj name="CS ChemDraw Drawing" r:id="rId3" imgW="3428897" imgH="1760183" progId="ChemDraw.Document.6.0">
                  <p:embed/>
                  <p:pic>
                    <p:nvPicPr>
                      <p:cNvPr id="0" name=""/>
                      <p:cNvPicPr/>
                      <p:nvPr/>
                    </p:nvPicPr>
                    <p:blipFill>
                      <a:blip r:embed="rId4"/>
                      <a:stretch>
                        <a:fillRect/>
                      </a:stretch>
                    </p:blipFill>
                    <p:spPr>
                      <a:xfrm>
                        <a:off x="609600" y="2048669"/>
                        <a:ext cx="8179819" cy="4199731"/>
                      </a:xfrm>
                      <a:prstGeom prst="rect">
                        <a:avLst/>
                      </a:prstGeom>
                    </p:spPr>
                  </p:pic>
                </p:oleObj>
              </mc:Fallback>
            </mc:AlternateContent>
          </a:graphicData>
        </a:graphic>
      </p:graphicFrame>
    </p:spTree>
    <p:extLst>
      <p:ext uri="{BB962C8B-B14F-4D97-AF65-F5344CB8AC3E}">
        <p14:creationId xmlns:p14="http://schemas.microsoft.com/office/powerpoint/2010/main" val="3593069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561141416"/>
              </p:ext>
            </p:extLst>
          </p:nvPr>
        </p:nvGraphicFramePr>
        <p:xfrm>
          <a:off x="2366963" y="1590675"/>
          <a:ext cx="2017712" cy="2443163"/>
        </p:xfrm>
        <a:graphic>
          <a:graphicData uri="http://schemas.openxmlformats.org/presentationml/2006/ole">
            <mc:AlternateContent xmlns:mc="http://schemas.openxmlformats.org/markup-compatibility/2006">
              <mc:Choice xmlns:v="urn:schemas-microsoft-com:vml" Requires="v">
                <p:oleObj spid="_x0000_s12483" name="CS ChemDraw Drawing" r:id="rId3" imgW="1010443" imgH="1226794" progId="ChemDraw.Document.6.0">
                  <p:embed/>
                </p:oleObj>
              </mc:Choice>
              <mc:Fallback>
                <p:oleObj name="CS ChemDraw Drawing" r:id="rId3" imgW="1010443" imgH="1226794" progId="ChemDraw.Document.6.0">
                  <p:embed/>
                  <p:pic>
                    <p:nvPicPr>
                      <p:cNvPr id="0" name=""/>
                      <p:cNvPicPr/>
                      <p:nvPr/>
                    </p:nvPicPr>
                    <p:blipFill>
                      <a:blip r:embed="rId4"/>
                      <a:stretch>
                        <a:fillRect/>
                      </a:stretch>
                    </p:blipFill>
                    <p:spPr>
                      <a:xfrm>
                        <a:off x="2366963" y="1590675"/>
                        <a:ext cx="2017712" cy="2443163"/>
                      </a:xfrm>
                      <a:prstGeom prst="rect">
                        <a:avLst/>
                      </a:prstGeom>
                    </p:spPr>
                  </p:pic>
                </p:oleObj>
              </mc:Fallback>
            </mc:AlternateContent>
          </a:graphicData>
        </a:graphic>
      </p:graphicFrame>
      <p:sp>
        <p:nvSpPr>
          <p:cNvPr id="3" name="Rectangle 2"/>
          <p:cNvSpPr/>
          <p:nvPr/>
        </p:nvSpPr>
        <p:spPr>
          <a:xfrm>
            <a:off x="381000" y="457200"/>
            <a:ext cx="8229600" cy="1200329"/>
          </a:xfrm>
          <a:prstGeom prst="rect">
            <a:avLst/>
          </a:prstGeom>
        </p:spPr>
        <p:txBody>
          <a:bodyPr wrap="square">
            <a:spAutoFit/>
          </a:bodyPr>
          <a:lstStyle/>
          <a:p>
            <a:pPr algn="just"/>
            <a:r>
              <a:rPr lang="en-IN" sz="2400" b="1" dirty="0">
                <a:solidFill>
                  <a:schemeClr val="tx2">
                    <a:lumMod val="60000"/>
                    <a:lumOff val="40000"/>
                  </a:schemeClr>
                </a:solidFill>
              </a:rPr>
              <a:t>Although compounds 4 and 5 are resolvable, but the hydrolysed product 6 from 5 fails to show optical activity as it becomes planar.</a:t>
            </a:r>
          </a:p>
        </p:txBody>
      </p:sp>
      <p:sp>
        <p:nvSpPr>
          <p:cNvPr id="4" name="Rectangle 3"/>
          <p:cNvSpPr/>
          <p:nvPr/>
        </p:nvSpPr>
        <p:spPr>
          <a:xfrm>
            <a:off x="381000" y="4233208"/>
            <a:ext cx="8229600" cy="1938992"/>
          </a:xfrm>
          <a:prstGeom prst="rect">
            <a:avLst/>
          </a:prstGeom>
        </p:spPr>
        <p:txBody>
          <a:bodyPr wrap="square">
            <a:spAutoFit/>
          </a:bodyPr>
          <a:lstStyle/>
          <a:p>
            <a:pPr algn="just"/>
            <a:r>
              <a:rPr lang="en-IN" sz="2400" b="1" dirty="0">
                <a:solidFill>
                  <a:srgbClr val="FF0000"/>
                </a:solidFill>
              </a:rPr>
              <a:t>Effective volume of CD</a:t>
            </a:r>
            <a:r>
              <a:rPr lang="en-IN" sz="2400" b="1" baseline="-25000" dirty="0">
                <a:solidFill>
                  <a:srgbClr val="FF0000"/>
                </a:solidFill>
              </a:rPr>
              <a:t>3</a:t>
            </a:r>
            <a:r>
              <a:rPr lang="en-IN" sz="2400" b="1" dirty="0">
                <a:solidFill>
                  <a:srgbClr val="FF0000"/>
                </a:solidFill>
              </a:rPr>
              <a:t> is smaller than CH</a:t>
            </a:r>
            <a:r>
              <a:rPr lang="en-IN" sz="2400" b="1" baseline="-25000" dirty="0">
                <a:solidFill>
                  <a:srgbClr val="FF0000"/>
                </a:solidFill>
              </a:rPr>
              <a:t>3</a:t>
            </a:r>
            <a:r>
              <a:rPr lang="en-IN" sz="2400" b="1" dirty="0">
                <a:solidFill>
                  <a:srgbClr val="FF0000"/>
                </a:solidFill>
              </a:rPr>
              <a:t> due to smaller stretching frequency of C-D bond than C-H bond. This effect has been reflected into the rate of racemisation of compound 7a and 7b. The </a:t>
            </a:r>
            <a:r>
              <a:rPr lang="en-IN" sz="2400" b="1" dirty="0" err="1">
                <a:solidFill>
                  <a:srgbClr val="FF0000"/>
                </a:solidFill>
              </a:rPr>
              <a:t>deuterated</a:t>
            </a:r>
            <a:r>
              <a:rPr lang="en-IN" sz="2400" b="1" dirty="0">
                <a:solidFill>
                  <a:srgbClr val="FF0000"/>
                </a:solidFill>
              </a:rPr>
              <a:t> compound 7b undergoes racemisation 1.13 times faster than 7a.</a:t>
            </a:r>
          </a:p>
        </p:txBody>
      </p:sp>
      <p:graphicFrame>
        <p:nvGraphicFramePr>
          <p:cNvPr id="5" name="Object 4"/>
          <p:cNvGraphicFramePr>
            <a:graphicFrameLocks noChangeAspect="1"/>
          </p:cNvGraphicFramePr>
          <p:nvPr>
            <p:extLst>
              <p:ext uri="{D42A27DB-BD31-4B8C-83A1-F6EECF244321}">
                <p14:modId xmlns:p14="http://schemas.microsoft.com/office/powerpoint/2010/main" val="2465494353"/>
              </p:ext>
            </p:extLst>
          </p:nvPr>
        </p:nvGraphicFramePr>
        <p:xfrm>
          <a:off x="5699125" y="1603375"/>
          <a:ext cx="2292350" cy="2279650"/>
        </p:xfrm>
        <a:graphic>
          <a:graphicData uri="http://schemas.openxmlformats.org/presentationml/2006/ole">
            <mc:AlternateContent xmlns:mc="http://schemas.openxmlformats.org/markup-compatibility/2006">
              <mc:Choice xmlns:v="urn:schemas-microsoft-com:vml" Requires="v">
                <p:oleObj spid="_x0000_s12484" name="CS ChemDraw Drawing" r:id="rId5" imgW="1191843" imgH="1185548" progId="ChemDraw.Document.6.0">
                  <p:embed/>
                </p:oleObj>
              </mc:Choice>
              <mc:Fallback>
                <p:oleObj name="CS ChemDraw Drawing" r:id="rId5" imgW="1191843" imgH="1185548" progId="ChemDraw.Document.6.0">
                  <p:embed/>
                  <p:pic>
                    <p:nvPicPr>
                      <p:cNvPr id="0" name="Object 1"/>
                      <p:cNvPicPr>
                        <a:picLocks noChangeAspect="1" noChangeArrowheads="1"/>
                      </p:cNvPicPr>
                      <p:nvPr/>
                    </p:nvPicPr>
                    <p:blipFill>
                      <a:blip r:embed="rId6"/>
                      <a:srcRect/>
                      <a:stretch>
                        <a:fillRect/>
                      </a:stretch>
                    </p:blipFill>
                    <p:spPr bwMode="auto">
                      <a:xfrm>
                        <a:off x="5699125" y="1603375"/>
                        <a:ext cx="2292350" cy="22796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98424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228600"/>
            <a:ext cx="8001000" cy="1015663"/>
          </a:xfrm>
          <a:prstGeom prst="rect">
            <a:avLst/>
          </a:prstGeom>
        </p:spPr>
        <p:txBody>
          <a:bodyPr wrap="square">
            <a:spAutoFit/>
          </a:bodyPr>
          <a:lstStyle/>
          <a:p>
            <a:pPr algn="just"/>
            <a:r>
              <a:rPr lang="en-IN" sz="2000" b="1" dirty="0">
                <a:solidFill>
                  <a:schemeClr val="tx2">
                    <a:lumMod val="60000"/>
                    <a:lumOff val="40000"/>
                  </a:schemeClr>
                </a:solidFill>
              </a:rPr>
              <a:t>Presence of two additional groups at the 3 and 3' position gives some additional support (buttress) to help resolution by pushing the groups at 2- and 2'- positions inside. </a:t>
            </a:r>
          </a:p>
        </p:txBody>
      </p:sp>
      <p:sp>
        <p:nvSpPr>
          <p:cNvPr id="4" name="Rectangle 3"/>
          <p:cNvSpPr/>
          <p:nvPr/>
        </p:nvSpPr>
        <p:spPr>
          <a:xfrm>
            <a:off x="609600" y="3810000"/>
            <a:ext cx="8001000" cy="2862322"/>
          </a:xfrm>
          <a:prstGeom prst="rect">
            <a:avLst/>
          </a:prstGeom>
        </p:spPr>
        <p:txBody>
          <a:bodyPr wrap="square">
            <a:spAutoFit/>
          </a:bodyPr>
          <a:lstStyle/>
          <a:p>
            <a:pPr algn="just"/>
            <a:r>
              <a:rPr lang="en-IN" sz="2000" b="1" dirty="0">
                <a:solidFill>
                  <a:srgbClr val="FF0000"/>
                </a:solidFill>
              </a:rPr>
              <a:t>Buttressing Effect:</a:t>
            </a:r>
            <a:r>
              <a:rPr lang="en-IN" sz="2000" b="1" dirty="0">
                <a:solidFill>
                  <a:schemeClr val="tx2">
                    <a:lumMod val="60000"/>
                    <a:lumOff val="40000"/>
                  </a:schemeClr>
                </a:solidFill>
              </a:rPr>
              <a:t> The word ‘Buttressing’ means it is supporting something. In the present situation it has been considered that presence of a group at the </a:t>
            </a:r>
            <a:r>
              <a:rPr lang="en-IN" sz="2000" b="1" i="1" dirty="0">
                <a:solidFill>
                  <a:schemeClr val="tx2">
                    <a:lumMod val="60000"/>
                    <a:lumOff val="40000"/>
                  </a:schemeClr>
                </a:solidFill>
              </a:rPr>
              <a:t>meta</a:t>
            </a:r>
            <a:r>
              <a:rPr lang="en-IN" sz="2000" b="1" dirty="0">
                <a:solidFill>
                  <a:schemeClr val="tx2">
                    <a:lumMod val="60000"/>
                    <a:lumOff val="40000"/>
                  </a:schemeClr>
                </a:solidFill>
              </a:rPr>
              <a:t>-positions of biphenyl system pushes the groups at the corresponding </a:t>
            </a:r>
            <a:r>
              <a:rPr lang="en-IN" sz="2000" b="1" i="1" dirty="0" err="1">
                <a:solidFill>
                  <a:schemeClr val="tx2">
                    <a:lumMod val="60000"/>
                    <a:lumOff val="40000"/>
                  </a:schemeClr>
                </a:solidFill>
              </a:rPr>
              <a:t>ortho</a:t>
            </a:r>
            <a:r>
              <a:rPr lang="en-IN" sz="2000" b="1" dirty="0">
                <a:solidFill>
                  <a:schemeClr val="tx2">
                    <a:lumMod val="60000"/>
                    <a:lumOff val="40000"/>
                  </a:schemeClr>
                </a:solidFill>
              </a:rPr>
              <a:t> positions and increases the interaction between the groups at 2,2' and 6,6'-positions, so that the energy barrier of rotation across the single bond becomes high and the compound becomes resolvable. Such effect which facilitates the resolution of a suitably substituted biphenyl is called ‘Buttressing effect” as shown in compounds 9 and 11.</a:t>
            </a: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6" name="Object 5"/>
          <p:cNvGraphicFramePr>
            <a:graphicFrameLocks noChangeAspect="1"/>
          </p:cNvGraphicFramePr>
          <p:nvPr>
            <p:extLst>
              <p:ext uri="{D42A27DB-BD31-4B8C-83A1-F6EECF244321}">
                <p14:modId xmlns:p14="http://schemas.microsoft.com/office/powerpoint/2010/main" val="3471253270"/>
              </p:ext>
            </p:extLst>
          </p:nvPr>
        </p:nvGraphicFramePr>
        <p:xfrm>
          <a:off x="1524000" y="1320463"/>
          <a:ext cx="6311573" cy="2489537"/>
        </p:xfrm>
        <a:graphic>
          <a:graphicData uri="http://schemas.openxmlformats.org/presentationml/2006/ole">
            <mc:AlternateContent xmlns:mc="http://schemas.openxmlformats.org/markup-compatibility/2006">
              <mc:Choice xmlns:v="urn:schemas-microsoft-com:vml" Requires="v">
                <p:oleObj spid="_x0000_s11361" name="CS ChemDraw Drawing" r:id="rId3" imgW="3941137" imgH="1554386" progId="ChemDraw.Document.6.0">
                  <p:embed/>
                </p:oleObj>
              </mc:Choice>
              <mc:Fallback>
                <p:oleObj name="CS ChemDraw Drawing" r:id="rId3" imgW="3941137" imgH="1554386" progId="ChemDraw.Document.6.0">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320463"/>
                        <a:ext cx="6311573" cy="2489537"/>
                      </a:xfrm>
                      <a:prstGeom prst="rect">
                        <a:avLst/>
                      </a:prstGeom>
                      <a:noFill/>
                    </p:spPr>
                  </p:pic>
                </p:oleObj>
              </mc:Fallback>
            </mc:AlternateContent>
          </a:graphicData>
        </a:graphic>
      </p:graphicFrame>
    </p:spTree>
    <p:extLst>
      <p:ext uri="{BB962C8B-B14F-4D97-AF65-F5344CB8AC3E}">
        <p14:creationId xmlns:p14="http://schemas.microsoft.com/office/powerpoint/2010/main" val="3400747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4910319" cy="461665"/>
          </a:xfrm>
          <a:prstGeom prst="rect">
            <a:avLst/>
          </a:prstGeom>
        </p:spPr>
        <p:txBody>
          <a:bodyPr wrap="none">
            <a:spAutoFit/>
          </a:bodyPr>
          <a:lstStyle/>
          <a:p>
            <a:r>
              <a:rPr lang="en-IN" sz="2400" b="1" dirty="0">
                <a:solidFill>
                  <a:srgbClr val="FF0000"/>
                </a:solidFill>
              </a:rPr>
              <a:t>Optical activity of chiral compounds</a:t>
            </a:r>
            <a:r>
              <a:rPr lang="en-IN" sz="2400" dirty="0">
                <a:solidFill>
                  <a:srgbClr val="FF0000"/>
                </a:solidFill>
              </a:rPr>
              <a:t>: </a:t>
            </a:r>
          </a:p>
        </p:txBody>
      </p:sp>
      <p:sp>
        <p:nvSpPr>
          <p:cNvPr id="3" name="Rectangle 2"/>
          <p:cNvSpPr/>
          <p:nvPr/>
        </p:nvSpPr>
        <p:spPr>
          <a:xfrm>
            <a:off x="434175" y="1066800"/>
            <a:ext cx="8657626" cy="2677656"/>
          </a:xfrm>
          <a:prstGeom prst="rect">
            <a:avLst/>
          </a:prstGeom>
        </p:spPr>
        <p:txBody>
          <a:bodyPr wrap="none">
            <a:spAutoFit/>
          </a:bodyPr>
          <a:lstStyle/>
          <a:p>
            <a:pPr marL="342900" indent="-342900" algn="just">
              <a:buFont typeface="Wingdings" pitchFamily="2" charset="2"/>
              <a:buChar char="Ø"/>
            </a:pPr>
            <a:r>
              <a:rPr lang="en-IN" sz="2400" b="1" dirty="0" smtClean="0">
                <a:solidFill>
                  <a:srgbClr val="0070C0"/>
                </a:solidFill>
              </a:rPr>
              <a:t>‘Optical </a:t>
            </a:r>
            <a:r>
              <a:rPr lang="en-IN" sz="2400" b="1" dirty="0">
                <a:solidFill>
                  <a:srgbClr val="0070C0"/>
                </a:solidFill>
              </a:rPr>
              <a:t>activity</a:t>
            </a:r>
            <a:r>
              <a:rPr lang="en-IN" sz="2400" b="1" dirty="0" smtClean="0">
                <a:solidFill>
                  <a:srgbClr val="0070C0"/>
                </a:solidFill>
              </a:rPr>
              <a:t>’ is a </a:t>
            </a:r>
            <a:r>
              <a:rPr lang="en-IN" sz="2400" b="1" dirty="0">
                <a:solidFill>
                  <a:srgbClr val="0070C0"/>
                </a:solidFill>
              </a:rPr>
              <a:t>chiral </a:t>
            </a:r>
            <a:r>
              <a:rPr lang="en-IN" sz="2400" b="1" dirty="0" smtClean="0">
                <a:solidFill>
                  <a:srgbClr val="0070C0"/>
                </a:solidFill>
              </a:rPr>
              <a:t>manifestation.</a:t>
            </a:r>
          </a:p>
          <a:p>
            <a:pPr marL="342900" indent="-342900" algn="just">
              <a:buFont typeface="Wingdings" pitchFamily="2" charset="2"/>
              <a:buChar char="Ø"/>
            </a:pPr>
            <a:r>
              <a:rPr lang="en-IN" sz="2400" b="1" dirty="0">
                <a:solidFill>
                  <a:srgbClr val="0070C0"/>
                </a:solidFill>
              </a:rPr>
              <a:t>A special type of light is considered here which is called </a:t>
            </a:r>
            <a:endParaRPr lang="en-IN" sz="2400" b="1" dirty="0" smtClean="0">
              <a:solidFill>
                <a:srgbClr val="0070C0"/>
              </a:solidFill>
            </a:endParaRPr>
          </a:p>
          <a:p>
            <a:pPr algn="just"/>
            <a:r>
              <a:rPr lang="en-IN" sz="2400" b="1" dirty="0" smtClean="0">
                <a:solidFill>
                  <a:srgbClr val="0070C0"/>
                </a:solidFill>
              </a:rPr>
              <a:t>plane </a:t>
            </a:r>
            <a:r>
              <a:rPr lang="en-IN" sz="2400" b="1" dirty="0">
                <a:solidFill>
                  <a:srgbClr val="0070C0"/>
                </a:solidFill>
              </a:rPr>
              <a:t>polarised light.</a:t>
            </a:r>
            <a:r>
              <a:rPr lang="en-IN" sz="2400" b="1" dirty="0" smtClean="0">
                <a:solidFill>
                  <a:srgbClr val="0070C0"/>
                </a:solidFill>
              </a:rPr>
              <a:t> </a:t>
            </a:r>
          </a:p>
          <a:p>
            <a:pPr marL="342900" indent="-342900" algn="just">
              <a:buFont typeface="Wingdings" pitchFamily="2" charset="2"/>
              <a:buChar char="Ø"/>
            </a:pPr>
            <a:r>
              <a:rPr lang="en-IN" sz="2400" b="1" dirty="0">
                <a:solidFill>
                  <a:srgbClr val="0070C0"/>
                </a:solidFill>
              </a:rPr>
              <a:t>It is done by passing light through </a:t>
            </a:r>
            <a:r>
              <a:rPr lang="en-IN" sz="2400" b="1" dirty="0" err="1">
                <a:solidFill>
                  <a:srgbClr val="0070C0"/>
                </a:solidFill>
              </a:rPr>
              <a:t>Nicol</a:t>
            </a:r>
            <a:r>
              <a:rPr lang="en-IN" sz="2400" b="1" dirty="0">
                <a:solidFill>
                  <a:srgbClr val="0070C0"/>
                </a:solidFill>
              </a:rPr>
              <a:t> prism </a:t>
            </a:r>
            <a:endParaRPr lang="en-IN" sz="2400" b="1" dirty="0" smtClean="0">
              <a:solidFill>
                <a:srgbClr val="0070C0"/>
              </a:solidFill>
            </a:endParaRPr>
          </a:p>
          <a:p>
            <a:pPr algn="just"/>
            <a:r>
              <a:rPr lang="en-IN" sz="2400" b="1" dirty="0" smtClean="0">
                <a:solidFill>
                  <a:srgbClr val="0070C0"/>
                </a:solidFill>
              </a:rPr>
              <a:t>which </a:t>
            </a:r>
            <a:r>
              <a:rPr lang="en-IN" sz="2400" b="1" dirty="0">
                <a:solidFill>
                  <a:srgbClr val="0070C0"/>
                </a:solidFill>
              </a:rPr>
              <a:t>is made up of two specially cut calcite (CaCO</a:t>
            </a:r>
            <a:r>
              <a:rPr lang="en-IN" sz="2400" b="1" baseline="-25000" dirty="0">
                <a:solidFill>
                  <a:srgbClr val="0070C0"/>
                </a:solidFill>
              </a:rPr>
              <a:t>3</a:t>
            </a:r>
            <a:r>
              <a:rPr lang="en-IN" sz="2400" b="1" dirty="0">
                <a:solidFill>
                  <a:srgbClr val="0070C0"/>
                </a:solidFill>
              </a:rPr>
              <a:t>) </a:t>
            </a:r>
            <a:r>
              <a:rPr lang="en-IN" sz="2400" b="1" dirty="0" smtClean="0">
                <a:solidFill>
                  <a:srgbClr val="0070C0"/>
                </a:solidFill>
              </a:rPr>
              <a:t>prism</a:t>
            </a:r>
          </a:p>
          <a:p>
            <a:pPr marL="342900" indent="-342900" algn="just">
              <a:buFont typeface="Wingdings" pitchFamily="2" charset="2"/>
              <a:buChar char="Ø"/>
            </a:pPr>
            <a:r>
              <a:rPr lang="en-IN" sz="2400" b="1" dirty="0" smtClean="0">
                <a:solidFill>
                  <a:srgbClr val="0070C0"/>
                </a:solidFill>
              </a:rPr>
              <a:t>It transmits </a:t>
            </a:r>
            <a:r>
              <a:rPr lang="en-IN" sz="2400" b="1" dirty="0">
                <a:solidFill>
                  <a:srgbClr val="0070C0"/>
                </a:solidFill>
              </a:rPr>
              <a:t>only those waves or particles which are </a:t>
            </a:r>
            <a:endParaRPr lang="en-IN" sz="2400" b="1" dirty="0" smtClean="0">
              <a:solidFill>
                <a:srgbClr val="0070C0"/>
              </a:solidFill>
            </a:endParaRPr>
          </a:p>
          <a:p>
            <a:pPr algn="just"/>
            <a:r>
              <a:rPr lang="en-IN" sz="2400" b="1" dirty="0" smtClean="0">
                <a:solidFill>
                  <a:srgbClr val="0070C0"/>
                </a:solidFill>
              </a:rPr>
              <a:t>vibrating </a:t>
            </a:r>
            <a:r>
              <a:rPr lang="en-IN" sz="2400" b="1" dirty="0">
                <a:solidFill>
                  <a:srgbClr val="0070C0"/>
                </a:solidFill>
              </a:rPr>
              <a:t>in one direction only and produce a plane polarised light.</a:t>
            </a:r>
          </a:p>
        </p:txBody>
      </p:sp>
      <p:sp>
        <p:nvSpPr>
          <p:cNvPr id="4" name="Rectangle 3"/>
          <p:cNvSpPr/>
          <p:nvPr/>
        </p:nvSpPr>
        <p:spPr>
          <a:xfrm>
            <a:off x="381000" y="4114800"/>
            <a:ext cx="8305800" cy="1938992"/>
          </a:xfrm>
          <a:prstGeom prst="rect">
            <a:avLst/>
          </a:prstGeom>
        </p:spPr>
        <p:txBody>
          <a:bodyPr wrap="square">
            <a:spAutoFit/>
          </a:bodyPr>
          <a:lstStyle/>
          <a:p>
            <a:pPr algn="just"/>
            <a:r>
              <a:rPr lang="en-IN" sz="2400" b="1" dirty="0">
                <a:solidFill>
                  <a:srgbClr val="0070C0"/>
                </a:solidFill>
              </a:rPr>
              <a:t>When such light pass through a solution of chiral compound, the plane of the plane polarised light changes and the angle intended by the new plane with respect to the original plane of the plane polarised light is the measure of ‘optical rotation’. It is measured by a </a:t>
            </a:r>
            <a:r>
              <a:rPr lang="en-IN" sz="2400" b="1" dirty="0" err="1">
                <a:solidFill>
                  <a:srgbClr val="0070C0"/>
                </a:solidFill>
              </a:rPr>
              <a:t>polaimeter</a:t>
            </a:r>
            <a:r>
              <a:rPr lang="en-IN" sz="2400" b="1" dirty="0">
                <a:solidFill>
                  <a:srgbClr val="0070C0"/>
                </a:solidFill>
              </a:rPr>
              <a:t>. </a:t>
            </a:r>
          </a:p>
        </p:txBody>
      </p:sp>
    </p:spTree>
    <p:extLst>
      <p:ext uri="{BB962C8B-B14F-4D97-AF65-F5344CB8AC3E}">
        <p14:creationId xmlns:p14="http://schemas.microsoft.com/office/powerpoint/2010/main" val="4255898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ars.els-cdn.com/content/image/3-s2.0-B9781845698102500018-f01-06-9781845698102.jpg?_"/>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8382000" cy="5715000"/>
          </a:xfrm>
          <a:prstGeom prst="rect">
            <a:avLst/>
          </a:prstGeom>
          <a:noFill/>
          <a:ln>
            <a:noFill/>
          </a:ln>
        </p:spPr>
      </p:pic>
    </p:spTree>
    <p:extLst>
      <p:ext uri="{BB962C8B-B14F-4D97-AF65-F5344CB8AC3E}">
        <p14:creationId xmlns:p14="http://schemas.microsoft.com/office/powerpoint/2010/main" val="4227165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4957063" cy="461665"/>
          </a:xfrm>
          <a:prstGeom prst="rect">
            <a:avLst/>
          </a:prstGeom>
        </p:spPr>
        <p:txBody>
          <a:bodyPr wrap="none">
            <a:spAutoFit/>
          </a:bodyPr>
          <a:lstStyle/>
          <a:p>
            <a:r>
              <a:rPr lang="en-IN" sz="2400" b="1" dirty="0">
                <a:solidFill>
                  <a:srgbClr val="FF0000"/>
                </a:solidFill>
              </a:rPr>
              <a:t>What is the cause of optical rotation?</a:t>
            </a:r>
            <a:endParaRPr lang="en-IN" sz="2400" dirty="0">
              <a:solidFill>
                <a:srgbClr val="FF0000"/>
              </a:solidFill>
            </a:endParaRPr>
          </a:p>
        </p:txBody>
      </p:sp>
      <p:sp>
        <p:nvSpPr>
          <p:cNvPr id="3" name="Rectangle 2"/>
          <p:cNvSpPr/>
          <p:nvPr/>
        </p:nvSpPr>
        <p:spPr>
          <a:xfrm>
            <a:off x="415636" y="1066800"/>
            <a:ext cx="8423564" cy="1200329"/>
          </a:xfrm>
          <a:prstGeom prst="rect">
            <a:avLst/>
          </a:prstGeom>
        </p:spPr>
        <p:txBody>
          <a:bodyPr wrap="square">
            <a:spAutoFit/>
          </a:bodyPr>
          <a:lstStyle/>
          <a:p>
            <a:r>
              <a:rPr lang="en-IN" sz="2400" b="1" dirty="0">
                <a:solidFill>
                  <a:srgbClr val="0070C0"/>
                </a:solidFill>
              </a:rPr>
              <a:t>Plane polarised light consists of two types of circularly polarised light: (i) Left Circularly Polarised Light (LCPL); </a:t>
            </a:r>
            <a:endParaRPr lang="en-IN" sz="2400" b="1" dirty="0" smtClean="0">
              <a:solidFill>
                <a:srgbClr val="0070C0"/>
              </a:solidFill>
            </a:endParaRPr>
          </a:p>
          <a:p>
            <a:r>
              <a:rPr lang="en-IN" sz="2400" b="1" dirty="0" smtClean="0">
                <a:solidFill>
                  <a:srgbClr val="0070C0"/>
                </a:solidFill>
              </a:rPr>
              <a:t>          (</a:t>
            </a:r>
            <a:r>
              <a:rPr lang="en-IN" sz="2400" b="1" dirty="0">
                <a:solidFill>
                  <a:srgbClr val="0070C0"/>
                </a:solidFill>
              </a:rPr>
              <a:t>ii) Right Circularly Polarised Light (RCPL). </a:t>
            </a:r>
          </a:p>
        </p:txBody>
      </p:sp>
      <p:pic>
        <p:nvPicPr>
          <p:cNvPr id="4" name="Picture 3" descr="https://ars.els-cdn.com/content/image/3-s2.0-B9780080951676008387-f0800838-05-9780080951676.jpg?_"/>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67128"/>
            <a:ext cx="5638800" cy="4209872"/>
          </a:xfrm>
          <a:prstGeom prst="rect">
            <a:avLst/>
          </a:prstGeom>
          <a:noFill/>
          <a:ln>
            <a:noFill/>
          </a:ln>
        </p:spPr>
      </p:pic>
    </p:spTree>
    <p:extLst>
      <p:ext uri="{BB962C8B-B14F-4D97-AF65-F5344CB8AC3E}">
        <p14:creationId xmlns:p14="http://schemas.microsoft.com/office/powerpoint/2010/main" val="2125468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229600" cy="1569660"/>
          </a:xfrm>
          <a:prstGeom prst="rect">
            <a:avLst/>
          </a:prstGeom>
        </p:spPr>
        <p:txBody>
          <a:bodyPr wrap="square">
            <a:spAutoFit/>
          </a:bodyPr>
          <a:lstStyle/>
          <a:p>
            <a:pPr algn="just"/>
            <a:r>
              <a:rPr lang="en-IN" sz="2400" b="1" dirty="0">
                <a:solidFill>
                  <a:srgbClr val="0070C0"/>
                </a:solidFill>
              </a:rPr>
              <a:t>If the </a:t>
            </a:r>
            <a:r>
              <a:rPr lang="en-IN" sz="2400" b="1" dirty="0" smtClean="0">
                <a:solidFill>
                  <a:srgbClr val="0070C0"/>
                </a:solidFill>
              </a:rPr>
              <a:t>medium </a:t>
            </a:r>
            <a:r>
              <a:rPr lang="en-IN" sz="2400" b="1" dirty="0">
                <a:solidFill>
                  <a:srgbClr val="0070C0"/>
                </a:solidFill>
              </a:rPr>
              <a:t>is achiral, the velocities of RCPL and LCPL will remain same, so there will be no deviation of the plane of the plane polarised light, but in chiral medium their velocities will be different. </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4" name="Object 3"/>
          <p:cNvGraphicFramePr>
            <a:graphicFrameLocks noChangeAspect="1"/>
          </p:cNvGraphicFramePr>
          <p:nvPr>
            <p:extLst>
              <p:ext uri="{D42A27DB-BD31-4B8C-83A1-F6EECF244321}">
                <p14:modId xmlns:p14="http://schemas.microsoft.com/office/powerpoint/2010/main" val="3004207019"/>
              </p:ext>
            </p:extLst>
          </p:nvPr>
        </p:nvGraphicFramePr>
        <p:xfrm>
          <a:off x="2438400" y="1600200"/>
          <a:ext cx="4011041" cy="2743200"/>
        </p:xfrm>
        <a:graphic>
          <a:graphicData uri="http://schemas.openxmlformats.org/presentationml/2006/ole">
            <mc:AlternateContent xmlns:mc="http://schemas.openxmlformats.org/markup-compatibility/2006">
              <mc:Choice xmlns:v="urn:schemas-microsoft-com:vml" Requires="v">
                <p:oleObj spid="_x0000_s14426" name="CS ChemDraw Drawing" r:id="rId3" imgW="2240293" imgH="1536246" progId="ChemDraw.Document.6.0">
                  <p:embed/>
                </p:oleObj>
              </mc:Choice>
              <mc:Fallback>
                <p:oleObj name="CS ChemDraw Drawing" r:id="rId3" imgW="2240293" imgH="1536246"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600200"/>
                        <a:ext cx="4011041" cy="2743200"/>
                      </a:xfrm>
                      <a:prstGeom prst="rect">
                        <a:avLst/>
                      </a:prstGeom>
                      <a:noFill/>
                    </p:spPr>
                  </p:pic>
                </p:oleObj>
              </mc:Fallback>
            </mc:AlternateContent>
          </a:graphicData>
        </a:graphic>
      </p:graphicFrame>
      <p:sp>
        <p:nvSpPr>
          <p:cNvPr id="5" name="Rectangle 4"/>
          <p:cNvSpPr/>
          <p:nvPr/>
        </p:nvSpPr>
        <p:spPr>
          <a:xfrm>
            <a:off x="6781800" y="2209800"/>
            <a:ext cx="1295400" cy="1323439"/>
          </a:xfrm>
          <a:prstGeom prst="rect">
            <a:avLst/>
          </a:prstGeom>
        </p:spPr>
        <p:txBody>
          <a:bodyPr wrap="square">
            <a:spAutoFit/>
          </a:bodyPr>
          <a:lstStyle/>
          <a:p>
            <a:r>
              <a:rPr lang="en-IN" sz="2000" b="1" dirty="0">
                <a:solidFill>
                  <a:srgbClr val="7030A0"/>
                </a:solidFill>
              </a:rPr>
              <a:t>α</a:t>
            </a:r>
            <a:r>
              <a:rPr lang="en-IN" sz="2000" b="1" baseline="30000" dirty="0">
                <a:solidFill>
                  <a:srgbClr val="7030A0"/>
                </a:solidFill>
              </a:rPr>
              <a:t>o</a:t>
            </a:r>
            <a:r>
              <a:rPr lang="en-IN" sz="2000" b="1" dirty="0">
                <a:solidFill>
                  <a:srgbClr val="7030A0"/>
                </a:solidFill>
              </a:rPr>
              <a:t> is the observed optical rotation.</a:t>
            </a:r>
          </a:p>
        </p:txBody>
      </p:sp>
      <p:sp>
        <p:nvSpPr>
          <p:cNvPr id="6" name="Rectangle 5"/>
          <p:cNvSpPr/>
          <p:nvPr/>
        </p:nvSpPr>
        <p:spPr>
          <a:xfrm>
            <a:off x="609600" y="4343400"/>
            <a:ext cx="7086600" cy="461665"/>
          </a:xfrm>
          <a:prstGeom prst="rect">
            <a:avLst/>
          </a:prstGeom>
        </p:spPr>
        <p:txBody>
          <a:bodyPr wrap="square">
            <a:spAutoFit/>
          </a:bodyPr>
          <a:lstStyle/>
          <a:p>
            <a:r>
              <a:rPr lang="en-IN" sz="2400" b="1" dirty="0">
                <a:solidFill>
                  <a:srgbClr val="FFC000"/>
                </a:solidFill>
              </a:rPr>
              <a:t>The magnitude of optical rotation (α) depends </a:t>
            </a:r>
            <a:r>
              <a:rPr lang="en-IN" sz="2400" b="1" dirty="0" smtClean="0">
                <a:solidFill>
                  <a:srgbClr val="FFC000"/>
                </a:solidFill>
              </a:rPr>
              <a:t>on:</a:t>
            </a:r>
            <a:endParaRPr lang="en-IN" sz="2400" b="1" dirty="0">
              <a:solidFill>
                <a:srgbClr val="FFC000"/>
              </a:solidFill>
            </a:endParaRPr>
          </a:p>
        </p:txBody>
      </p:sp>
      <p:sp>
        <p:nvSpPr>
          <p:cNvPr id="7" name="Rectangle 6"/>
          <p:cNvSpPr/>
          <p:nvPr/>
        </p:nvSpPr>
        <p:spPr>
          <a:xfrm>
            <a:off x="2332252" y="4835144"/>
            <a:ext cx="3687548" cy="1477328"/>
          </a:xfrm>
          <a:prstGeom prst="rect">
            <a:avLst/>
          </a:prstGeom>
        </p:spPr>
        <p:txBody>
          <a:bodyPr wrap="none">
            <a:spAutoFit/>
          </a:bodyPr>
          <a:lstStyle/>
          <a:p>
            <a:pPr marL="400050" indent="-400050">
              <a:buAutoNum type="romanLcParenBoth"/>
            </a:pPr>
            <a:r>
              <a:rPr lang="en-IN" b="1" dirty="0" smtClean="0">
                <a:solidFill>
                  <a:srgbClr val="00B050"/>
                </a:solidFill>
              </a:rPr>
              <a:t>Concentration </a:t>
            </a:r>
            <a:r>
              <a:rPr lang="en-IN" b="1" dirty="0">
                <a:solidFill>
                  <a:srgbClr val="00B050"/>
                </a:solidFill>
              </a:rPr>
              <a:t>of the solution (c</a:t>
            </a:r>
            <a:r>
              <a:rPr lang="en-IN" b="1" dirty="0" smtClean="0">
                <a:solidFill>
                  <a:srgbClr val="00B050"/>
                </a:solidFill>
              </a:rPr>
              <a:t>)</a:t>
            </a:r>
          </a:p>
          <a:p>
            <a:pPr marL="400050" indent="-400050">
              <a:buAutoNum type="romanLcParenBoth"/>
            </a:pPr>
            <a:r>
              <a:rPr lang="en-IN" b="1" dirty="0">
                <a:solidFill>
                  <a:srgbClr val="00B050"/>
                </a:solidFill>
              </a:rPr>
              <a:t>Path length (l</a:t>
            </a:r>
            <a:r>
              <a:rPr lang="en-IN" b="1" dirty="0" smtClean="0">
                <a:solidFill>
                  <a:srgbClr val="00B050"/>
                </a:solidFill>
              </a:rPr>
              <a:t>)</a:t>
            </a:r>
            <a:r>
              <a:rPr lang="en-IN" dirty="0" smtClean="0">
                <a:solidFill>
                  <a:srgbClr val="00B050"/>
                </a:solidFill>
              </a:rPr>
              <a:t> </a:t>
            </a:r>
          </a:p>
          <a:p>
            <a:pPr marL="400050" indent="-400050">
              <a:buAutoNum type="romanLcParenBoth"/>
            </a:pPr>
            <a:r>
              <a:rPr lang="en-IN" b="1" dirty="0">
                <a:solidFill>
                  <a:srgbClr val="00B050"/>
                </a:solidFill>
              </a:rPr>
              <a:t>Temperature (t</a:t>
            </a:r>
            <a:r>
              <a:rPr lang="en-IN" b="1" dirty="0" smtClean="0">
                <a:solidFill>
                  <a:srgbClr val="00B050"/>
                </a:solidFill>
              </a:rPr>
              <a:t>)</a:t>
            </a:r>
          </a:p>
          <a:p>
            <a:pPr marL="400050" indent="-400050">
              <a:buAutoNum type="romanLcParenBoth"/>
            </a:pPr>
            <a:r>
              <a:rPr lang="en-IN" b="1" dirty="0">
                <a:solidFill>
                  <a:srgbClr val="00B050"/>
                </a:solidFill>
              </a:rPr>
              <a:t>Wave length of light (λ</a:t>
            </a:r>
            <a:r>
              <a:rPr lang="en-IN" b="1" dirty="0" smtClean="0">
                <a:solidFill>
                  <a:srgbClr val="00B050"/>
                </a:solidFill>
              </a:rPr>
              <a:t>)</a:t>
            </a:r>
            <a:r>
              <a:rPr lang="en-IN" dirty="0" smtClean="0">
                <a:solidFill>
                  <a:srgbClr val="00B050"/>
                </a:solidFill>
              </a:rPr>
              <a:t> </a:t>
            </a:r>
          </a:p>
          <a:p>
            <a:pPr marL="400050" indent="-400050">
              <a:buAutoNum type="romanLcParenBoth"/>
            </a:pPr>
            <a:r>
              <a:rPr lang="en-IN" b="1" dirty="0" smtClean="0">
                <a:solidFill>
                  <a:srgbClr val="00B050"/>
                </a:solidFill>
              </a:rPr>
              <a:t>Solvent</a:t>
            </a:r>
            <a:r>
              <a:rPr lang="en-IN" dirty="0" smtClean="0">
                <a:solidFill>
                  <a:srgbClr val="00B050"/>
                </a:solidFill>
              </a:rPr>
              <a:t> </a:t>
            </a:r>
            <a:endParaRPr lang="en-IN" dirty="0">
              <a:solidFill>
                <a:srgbClr val="00B050"/>
              </a:solidFill>
            </a:endParaRPr>
          </a:p>
        </p:txBody>
      </p:sp>
    </p:spTree>
    <p:extLst>
      <p:ext uri="{BB962C8B-B14F-4D97-AF65-F5344CB8AC3E}">
        <p14:creationId xmlns:p14="http://schemas.microsoft.com/office/powerpoint/2010/main" val="3456460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8305800" cy="830997"/>
          </a:xfrm>
          <a:prstGeom prst="rect">
            <a:avLst/>
          </a:prstGeom>
        </p:spPr>
        <p:txBody>
          <a:bodyPr wrap="square">
            <a:spAutoFit/>
          </a:bodyPr>
          <a:lstStyle/>
          <a:p>
            <a:r>
              <a:rPr lang="en-IN" sz="2400" b="1" dirty="0">
                <a:solidFill>
                  <a:srgbClr val="0070C0"/>
                </a:solidFill>
              </a:rPr>
              <a:t>O</a:t>
            </a:r>
            <a:r>
              <a:rPr lang="en-IN" sz="2400" b="1" dirty="0" smtClean="0">
                <a:solidFill>
                  <a:srgbClr val="0070C0"/>
                </a:solidFill>
              </a:rPr>
              <a:t>bserved </a:t>
            </a:r>
            <a:r>
              <a:rPr lang="en-IN" sz="2400" b="1" dirty="0">
                <a:solidFill>
                  <a:srgbClr val="0070C0"/>
                </a:solidFill>
              </a:rPr>
              <a:t>rotation (α) is proportional to concentration (c) which is expressed in </a:t>
            </a:r>
            <a:r>
              <a:rPr lang="en-IN" sz="2400" b="1" dirty="0" err="1">
                <a:solidFill>
                  <a:srgbClr val="0070C0"/>
                </a:solidFill>
              </a:rPr>
              <a:t>gm</a:t>
            </a:r>
            <a:r>
              <a:rPr lang="en-IN" sz="2400" b="1" dirty="0">
                <a:solidFill>
                  <a:srgbClr val="0070C0"/>
                </a:solidFill>
              </a:rPr>
              <a:t>/ml and path length expressed in decimetre.</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4" name="Object 3"/>
          <p:cNvGraphicFramePr>
            <a:graphicFrameLocks noChangeAspect="1"/>
          </p:cNvGraphicFramePr>
          <p:nvPr>
            <p:extLst>
              <p:ext uri="{D42A27DB-BD31-4B8C-83A1-F6EECF244321}">
                <p14:modId xmlns:p14="http://schemas.microsoft.com/office/powerpoint/2010/main" val="1895632380"/>
              </p:ext>
            </p:extLst>
          </p:nvPr>
        </p:nvGraphicFramePr>
        <p:xfrm>
          <a:off x="234950" y="1371600"/>
          <a:ext cx="8978900" cy="1371600"/>
        </p:xfrm>
        <a:graphic>
          <a:graphicData uri="http://schemas.openxmlformats.org/presentationml/2006/ole">
            <mc:AlternateContent xmlns:mc="http://schemas.openxmlformats.org/markup-compatibility/2006">
              <mc:Choice xmlns:v="urn:schemas-microsoft-com:vml" Requires="v">
                <p:oleObj spid="_x0000_s15533" name="CS ChemDraw Drawing" r:id="rId3" imgW="6568417" imgH="1004369" progId="ChemDraw.Document.6.0">
                  <p:embed/>
                </p:oleObj>
              </mc:Choice>
              <mc:Fallback>
                <p:oleObj name="CS ChemDraw Drawing" r:id="rId3" imgW="6568417" imgH="1004369" progId="ChemDraw.Document.6.0">
                  <p:embed/>
                  <p:pic>
                    <p:nvPicPr>
                      <p:cNvPr id="0" name="Object 1"/>
                      <p:cNvPicPr>
                        <a:picLocks noChangeAspect="1" noChangeArrowheads="1"/>
                      </p:cNvPicPr>
                      <p:nvPr/>
                    </p:nvPicPr>
                    <p:blipFill>
                      <a:blip r:embed="rId4"/>
                      <a:srcRect/>
                      <a:stretch>
                        <a:fillRect/>
                      </a:stretch>
                    </p:blipFill>
                    <p:spPr bwMode="auto">
                      <a:xfrm>
                        <a:off x="234950" y="1371600"/>
                        <a:ext cx="8978900" cy="1371600"/>
                      </a:xfrm>
                      <a:prstGeom prst="rect">
                        <a:avLst/>
                      </a:prstGeom>
                      <a:noFill/>
                    </p:spPr>
                  </p:pic>
                </p:oleObj>
              </mc:Fallback>
            </mc:AlternateContent>
          </a:graphicData>
        </a:graphic>
      </p:graphicFrame>
      <p:sp>
        <p:nvSpPr>
          <p:cNvPr id="5" name="Rectangle 4"/>
          <p:cNvSpPr/>
          <p:nvPr/>
        </p:nvSpPr>
        <p:spPr>
          <a:xfrm>
            <a:off x="304800" y="2918936"/>
            <a:ext cx="3694153" cy="461665"/>
          </a:xfrm>
          <a:prstGeom prst="rect">
            <a:avLst/>
          </a:prstGeom>
        </p:spPr>
        <p:txBody>
          <a:bodyPr wrap="none">
            <a:spAutoFit/>
          </a:bodyPr>
          <a:lstStyle/>
          <a:p>
            <a:r>
              <a:rPr lang="en-IN" sz="2400" b="1" dirty="0" smtClean="0">
                <a:solidFill>
                  <a:srgbClr val="C00000"/>
                </a:solidFill>
              </a:rPr>
              <a:t>This is </a:t>
            </a:r>
            <a:r>
              <a:rPr lang="en-IN" sz="2400" b="1" dirty="0">
                <a:solidFill>
                  <a:srgbClr val="C00000"/>
                </a:solidFill>
              </a:rPr>
              <a:t>known as </a:t>
            </a:r>
            <a:r>
              <a:rPr lang="en-IN" sz="2400" b="1" dirty="0" err="1">
                <a:solidFill>
                  <a:srgbClr val="C00000"/>
                </a:solidFill>
              </a:rPr>
              <a:t>Biot’s</a:t>
            </a:r>
            <a:r>
              <a:rPr lang="en-IN" sz="2400" b="1" dirty="0">
                <a:solidFill>
                  <a:srgbClr val="C00000"/>
                </a:solidFill>
              </a:rPr>
              <a:t> law. </a:t>
            </a:r>
          </a:p>
        </p:txBody>
      </p:sp>
      <p:sp>
        <p:nvSpPr>
          <p:cNvPr id="6" name="Rectangle 5"/>
          <p:cNvSpPr/>
          <p:nvPr/>
        </p:nvSpPr>
        <p:spPr>
          <a:xfrm>
            <a:off x="304800" y="3581400"/>
            <a:ext cx="8534400" cy="1200329"/>
          </a:xfrm>
          <a:prstGeom prst="rect">
            <a:avLst/>
          </a:prstGeom>
        </p:spPr>
        <p:txBody>
          <a:bodyPr wrap="square">
            <a:spAutoFit/>
          </a:bodyPr>
          <a:lstStyle/>
          <a:p>
            <a:pPr algn="just"/>
            <a:r>
              <a:rPr lang="en-IN" sz="2400" b="1" dirty="0">
                <a:solidFill>
                  <a:srgbClr val="C00000"/>
                </a:solidFill>
              </a:rPr>
              <a:t>Specific rotation [α] </a:t>
            </a:r>
            <a:r>
              <a:rPr lang="en-IN" sz="2400" b="1" dirty="0">
                <a:solidFill>
                  <a:srgbClr val="0070C0"/>
                </a:solidFill>
              </a:rPr>
              <a:t>is the observed rotation of a solution having concentration 1 </a:t>
            </a:r>
            <a:r>
              <a:rPr lang="en-IN" sz="2400" b="1" dirty="0" err="1">
                <a:solidFill>
                  <a:srgbClr val="0070C0"/>
                </a:solidFill>
              </a:rPr>
              <a:t>gm</a:t>
            </a:r>
            <a:r>
              <a:rPr lang="en-IN" sz="2400" b="1" dirty="0">
                <a:solidFill>
                  <a:srgbClr val="0070C0"/>
                </a:solidFill>
              </a:rPr>
              <a:t>/ml and kept in a cell of path length 1 </a:t>
            </a:r>
            <a:r>
              <a:rPr lang="en-IN" sz="2400" b="1" dirty="0" err="1">
                <a:solidFill>
                  <a:srgbClr val="0070C0"/>
                </a:solidFill>
              </a:rPr>
              <a:t>decimeter</a:t>
            </a:r>
            <a:r>
              <a:rPr lang="en-IN" sz="2400" b="1" dirty="0">
                <a:solidFill>
                  <a:srgbClr val="0070C0"/>
                </a:solidFill>
              </a:rPr>
              <a:t>.</a:t>
            </a:r>
          </a:p>
        </p:txBody>
      </p:sp>
      <p:sp>
        <p:nvSpPr>
          <p:cNvPr id="7" name="Rectangle 6"/>
          <p:cNvSpPr/>
          <p:nvPr/>
        </p:nvSpPr>
        <p:spPr>
          <a:xfrm>
            <a:off x="568036" y="5024735"/>
            <a:ext cx="8194964" cy="461665"/>
          </a:xfrm>
          <a:prstGeom prst="rect">
            <a:avLst/>
          </a:prstGeom>
        </p:spPr>
        <p:txBody>
          <a:bodyPr wrap="square">
            <a:spAutoFit/>
          </a:bodyPr>
          <a:lstStyle/>
          <a:p>
            <a:r>
              <a:rPr lang="en-IN" sz="2400" b="1" dirty="0">
                <a:solidFill>
                  <a:srgbClr val="FFC000"/>
                </a:solidFill>
              </a:rPr>
              <a:t>U</a:t>
            </a:r>
            <a:r>
              <a:rPr lang="en-IN" sz="2400" b="1" dirty="0" smtClean="0">
                <a:solidFill>
                  <a:srgbClr val="FFC000"/>
                </a:solidFill>
              </a:rPr>
              <a:t>nit </a:t>
            </a:r>
            <a:r>
              <a:rPr lang="en-IN" sz="2400" b="1" dirty="0">
                <a:solidFill>
                  <a:srgbClr val="FFC000"/>
                </a:solidFill>
              </a:rPr>
              <a:t>of specific rotation should be degree dm</a:t>
            </a:r>
            <a:r>
              <a:rPr lang="en-IN" sz="2400" b="1" baseline="30000" dirty="0">
                <a:solidFill>
                  <a:srgbClr val="FFC000"/>
                </a:solidFill>
              </a:rPr>
              <a:t>-1</a:t>
            </a:r>
            <a:r>
              <a:rPr lang="en-IN" sz="2400" b="1" dirty="0">
                <a:solidFill>
                  <a:srgbClr val="FFC000"/>
                </a:solidFill>
              </a:rPr>
              <a:t>mlg</a:t>
            </a:r>
            <a:r>
              <a:rPr lang="en-IN" sz="2400" b="1" baseline="30000" dirty="0">
                <a:solidFill>
                  <a:srgbClr val="FFC000"/>
                </a:solidFill>
              </a:rPr>
              <a:t>-1</a:t>
            </a:r>
            <a:endParaRPr lang="en-IN" sz="2400" b="1" dirty="0">
              <a:solidFill>
                <a:srgbClr val="FFC000"/>
              </a:solidFill>
            </a:endParaRPr>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9" name="Object 8"/>
          <p:cNvGraphicFramePr>
            <a:graphicFrameLocks noChangeAspect="1"/>
          </p:cNvGraphicFramePr>
          <p:nvPr>
            <p:extLst>
              <p:ext uri="{D42A27DB-BD31-4B8C-83A1-F6EECF244321}">
                <p14:modId xmlns:p14="http://schemas.microsoft.com/office/powerpoint/2010/main" val="3678970491"/>
              </p:ext>
            </p:extLst>
          </p:nvPr>
        </p:nvGraphicFramePr>
        <p:xfrm>
          <a:off x="616992" y="5638800"/>
          <a:ext cx="7765008" cy="381000"/>
        </p:xfrm>
        <a:graphic>
          <a:graphicData uri="http://schemas.openxmlformats.org/presentationml/2006/ole">
            <mc:AlternateContent xmlns:mc="http://schemas.openxmlformats.org/markup-compatibility/2006">
              <mc:Choice xmlns:v="urn:schemas-microsoft-com:vml" Requires="v">
                <p:oleObj spid="_x0000_s15534" name="CS ChemDraw Drawing" r:id="rId5" imgW="4340433" imgH="208821" progId="ChemDraw.Document.6.0">
                  <p:embed/>
                </p:oleObj>
              </mc:Choice>
              <mc:Fallback>
                <p:oleObj name="CS ChemDraw Drawing" r:id="rId5" imgW="4340433" imgH="208821" progId="ChemDraw.Document.6.0">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992" y="5638800"/>
                        <a:ext cx="7765008" cy="381000"/>
                      </a:xfrm>
                      <a:prstGeom prst="rect">
                        <a:avLst/>
                      </a:prstGeom>
                      <a:noFill/>
                    </p:spPr>
                  </p:pic>
                </p:oleObj>
              </mc:Fallback>
            </mc:AlternateContent>
          </a:graphicData>
        </a:graphic>
      </p:graphicFrame>
    </p:spTree>
    <p:extLst>
      <p:ext uri="{BB962C8B-B14F-4D97-AF65-F5344CB8AC3E}">
        <p14:creationId xmlns:p14="http://schemas.microsoft.com/office/powerpoint/2010/main" val="2246664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4908523" cy="523220"/>
          </a:xfrm>
          <a:prstGeom prst="rect">
            <a:avLst/>
          </a:prstGeom>
        </p:spPr>
        <p:txBody>
          <a:bodyPr wrap="none">
            <a:spAutoFit/>
          </a:bodyPr>
          <a:lstStyle/>
          <a:p>
            <a:r>
              <a:rPr lang="en-IN" sz="2800" b="1" i="1" dirty="0">
                <a:solidFill>
                  <a:srgbClr val="C00000"/>
                </a:solidFill>
              </a:rPr>
              <a:t>Concept of </a:t>
            </a:r>
            <a:r>
              <a:rPr lang="en-IN" sz="2800" b="1" i="1" dirty="0" err="1">
                <a:solidFill>
                  <a:srgbClr val="C00000"/>
                </a:solidFill>
              </a:rPr>
              <a:t>prostereoisomerism</a:t>
            </a:r>
            <a:r>
              <a:rPr lang="en-IN" sz="2800" b="1" dirty="0">
                <a:solidFill>
                  <a:srgbClr val="C00000"/>
                </a:solidFill>
              </a:rPr>
              <a:t>:</a:t>
            </a:r>
            <a:endParaRPr lang="en-IN" sz="2800" dirty="0">
              <a:solidFill>
                <a:srgbClr val="C00000"/>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4" name="Object 3"/>
          <p:cNvGraphicFramePr>
            <a:graphicFrameLocks noChangeAspect="1"/>
          </p:cNvGraphicFramePr>
          <p:nvPr>
            <p:extLst>
              <p:ext uri="{D42A27DB-BD31-4B8C-83A1-F6EECF244321}">
                <p14:modId xmlns:p14="http://schemas.microsoft.com/office/powerpoint/2010/main" val="2656837092"/>
              </p:ext>
            </p:extLst>
          </p:nvPr>
        </p:nvGraphicFramePr>
        <p:xfrm>
          <a:off x="381000" y="914400"/>
          <a:ext cx="8222210" cy="1752600"/>
        </p:xfrm>
        <a:graphic>
          <a:graphicData uri="http://schemas.openxmlformats.org/presentationml/2006/ole">
            <mc:AlternateContent xmlns:mc="http://schemas.openxmlformats.org/markup-compatibility/2006">
              <mc:Choice xmlns:v="urn:schemas-microsoft-com:vml" Requires="v">
                <p:oleObj spid="_x0000_s2382" name="CS ChemDraw Drawing" r:id="rId3" imgW="4850945" imgH="1039352" progId="ChemDraw.Document.6.0">
                  <p:embed/>
                </p:oleObj>
              </mc:Choice>
              <mc:Fallback>
                <p:oleObj name="CS ChemDraw Drawing" r:id="rId3" imgW="4850945" imgH="1039352"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914400"/>
                        <a:ext cx="8222210" cy="1752600"/>
                      </a:xfrm>
                      <a:prstGeom prst="rect">
                        <a:avLst/>
                      </a:prstGeom>
                      <a:noFill/>
                    </p:spPr>
                  </p:pic>
                </p:oleObj>
              </mc:Fallback>
            </mc:AlternateContent>
          </a:graphicData>
        </a:graphic>
      </p:graphicFrame>
      <p:sp>
        <p:nvSpPr>
          <p:cNvPr id="5" name="Rectangle 4"/>
          <p:cNvSpPr/>
          <p:nvPr/>
        </p:nvSpPr>
        <p:spPr>
          <a:xfrm>
            <a:off x="381000" y="2895600"/>
            <a:ext cx="8366139" cy="830997"/>
          </a:xfrm>
          <a:prstGeom prst="rect">
            <a:avLst/>
          </a:prstGeom>
        </p:spPr>
        <p:txBody>
          <a:bodyPr wrap="square">
            <a:spAutoFit/>
          </a:bodyPr>
          <a:lstStyle/>
          <a:p>
            <a:r>
              <a:rPr lang="en-IN" sz="2400" b="1" dirty="0">
                <a:solidFill>
                  <a:srgbClr val="0070C0"/>
                </a:solidFill>
              </a:rPr>
              <a:t>The property exhibited by </a:t>
            </a:r>
            <a:r>
              <a:rPr lang="en-IN" sz="2400" b="1" dirty="0" err="1">
                <a:solidFill>
                  <a:srgbClr val="0070C0"/>
                </a:solidFill>
              </a:rPr>
              <a:t>prochiral</a:t>
            </a:r>
            <a:r>
              <a:rPr lang="en-IN" sz="2400" b="1" dirty="0">
                <a:solidFill>
                  <a:srgbClr val="0070C0"/>
                </a:solidFill>
              </a:rPr>
              <a:t> or </a:t>
            </a:r>
            <a:r>
              <a:rPr lang="en-IN" sz="2400" b="1" dirty="0" err="1">
                <a:solidFill>
                  <a:srgbClr val="0070C0"/>
                </a:solidFill>
              </a:rPr>
              <a:t>prostereogenic</a:t>
            </a:r>
            <a:r>
              <a:rPr lang="en-IN" sz="2400" b="1" dirty="0">
                <a:solidFill>
                  <a:srgbClr val="0070C0"/>
                </a:solidFill>
              </a:rPr>
              <a:t> centre is called </a:t>
            </a:r>
            <a:r>
              <a:rPr lang="en-IN" sz="2400" b="1" i="1" dirty="0" err="1">
                <a:solidFill>
                  <a:srgbClr val="0070C0"/>
                </a:solidFill>
              </a:rPr>
              <a:t>prostereoisomerism</a:t>
            </a:r>
            <a:r>
              <a:rPr lang="en-IN" sz="2400" b="1" dirty="0">
                <a:solidFill>
                  <a:srgbClr val="0070C0"/>
                </a:solidFill>
              </a:rPr>
              <a:t>. </a:t>
            </a:r>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7" name="Object 6"/>
          <p:cNvGraphicFramePr>
            <a:graphicFrameLocks noChangeAspect="1"/>
          </p:cNvGraphicFramePr>
          <p:nvPr>
            <p:extLst>
              <p:ext uri="{D42A27DB-BD31-4B8C-83A1-F6EECF244321}">
                <p14:modId xmlns:p14="http://schemas.microsoft.com/office/powerpoint/2010/main" val="4182678530"/>
              </p:ext>
            </p:extLst>
          </p:nvPr>
        </p:nvGraphicFramePr>
        <p:xfrm>
          <a:off x="533400" y="4396568"/>
          <a:ext cx="3962400" cy="1166032"/>
        </p:xfrm>
        <a:graphic>
          <a:graphicData uri="http://schemas.openxmlformats.org/presentationml/2006/ole">
            <mc:AlternateContent xmlns:mc="http://schemas.openxmlformats.org/markup-compatibility/2006">
              <mc:Choice xmlns:v="urn:schemas-microsoft-com:vml" Requires="v">
                <p:oleObj spid="_x0000_s2383" name="CS ChemDraw Drawing" r:id="rId5" imgW="2763115" imgH="804618" progId="ChemDraw.Document.6.0">
                  <p:embed/>
                </p:oleObj>
              </mc:Choice>
              <mc:Fallback>
                <p:oleObj name="CS ChemDraw Drawing" r:id="rId5" imgW="2763115" imgH="804618" progId="ChemDraw.Document.6.0">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396568"/>
                        <a:ext cx="3962400" cy="1166032"/>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9" name="Object 8"/>
          <p:cNvGraphicFramePr>
            <a:graphicFrameLocks noChangeAspect="1"/>
          </p:cNvGraphicFramePr>
          <p:nvPr>
            <p:extLst>
              <p:ext uri="{D42A27DB-BD31-4B8C-83A1-F6EECF244321}">
                <p14:modId xmlns:p14="http://schemas.microsoft.com/office/powerpoint/2010/main" val="4293063765"/>
              </p:ext>
            </p:extLst>
          </p:nvPr>
        </p:nvGraphicFramePr>
        <p:xfrm>
          <a:off x="4879885" y="4267200"/>
          <a:ext cx="3959315" cy="1371600"/>
        </p:xfrm>
        <a:graphic>
          <a:graphicData uri="http://schemas.openxmlformats.org/presentationml/2006/ole">
            <mc:AlternateContent xmlns:mc="http://schemas.openxmlformats.org/markup-compatibility/2006">
              <mc:Choice xmlns:v="urn:schemas-microsoft-com:vml" Requires="v">
                <p:oleObj spid="_x0000_s2384" name="CS ChemDraw Drawing" r:id="rId7" imgW="2705239" imgH="938721" progId="ChemDraw.Document.6.0">
                  <p:embed/>
                </p:oleObj>
              </mc:Choice>
              <mc:Fallback>
                <p:oleObj name="CS ChemDraw Drawing" r:id="rId7" imgW="2705239" imgH="938721" progId="ChemDraw.Document.6.0">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9885" y="4267200"/>
                        <a:ext cx="3959315" cy="1371600"/>
                      </a:xfrm>
                      <a:prstGeom prst="rect">
                        <a:avLst/>
                      </a:prstGeom>
                      <a:noFill/>
                    </p:spPr>
                  </p:pic>
                </p:oleObj>
              </mc:Fallback>
            </mc:AlternateContent>
          </a:graphicData>
        </a:graphic>
      </p:graphicFrame>
    </p:spTree>
    <p:extLst>
      <p:ext uri="{BB962C8B-B14F-4D97-AF65-F5344CB8AC3E}">
        <p14:creationId xmlns:p14="http://schemas.microsoft.com/office/powerpoint/2010/main" val="3416182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2400"/>
            <a:ext cx="8382000" cy="707886"/>
          </a:xfrm>
          <a:prstGeom prst="rect">
            <a:avLst/>
          </a:prstGeom>
        </p:spPr>
        <p:txBody>
          <a:bodyPr wrap="square">
            <a:spAutoFit/>
          </a:bodyPr>
          <a:lstStyle/>
          <a:p>
            <a:r>
              <a:rPr lang="en-IN" sz="2000" b="1" dirty="0">
                <a:solidFill>
                  <a:srgbClr val="0070C0"/>
                </a:solidFill>
              </a:rPr>
              <a:t>Optical rotation α may be any value of the formula α±180n. If rotation is 15</a:t>
            </a:r>
            <a:r>
              <a:rPr lang="en-IN" sz="2000" b="1" baseline="30000" dirty="0">
                <a:solidFill>
                  <a:srgbClr val="0070C0"/>
                </a:solidFill>
              </a:rPr>
              <a:t>o</a:t>
            </a:r>
            <a:r>
              <a:rPr lang="en-IN" sz="2000" b="1" dirty="0">
                <a:solidFill>
                  <a:srgbClr val="0070C0"/>
                </a:solidFill>
              </a:rPr>
              <a:t>, it may be 195</a:t>
            </a:r>
            <a:r>
              <a:rPr lang="en-IN" sz="2000" b="1" baseline="30000" dirty="0">
                <a:solidFill>
                  <a:srgbClr val="0070C0"/>
                </a:solidFill>
              </a:rPr>
              <a:t>o</a:t>
            </a:r>
            <a:r>
              <a:rPr lang="en-IN" sz="2000" b="1" dirty="0">
                <a:solidFill>
                  <a:srgbClr val="0070C0"/>
                </a:solidFill>
              </a:rPr>
              <a:t> or -165</a:t>
            </a:r>
            <a:r>
              <a:rPr lang="en-IN" sz="2000" b="1" baseline="30000" dirty="0">
                <a:solidFill>
                  <a:srgbClr val="0070C0"/>
                </a:solidFill>
              </a:rPr>
              <a:t>o</a:t>
            </a:r>
            <a:r>
              <a:rPr lang="en-IN" sz="2000" b="1" dirty="0">
                <a:solidFill>
                  <a:srgbClr val="0070C0"/>
                </a:solidFill>
              </a:rPr>
              <a:t> or 375</a:t>
            </a:r>
            <a:r>
              <a:rPr lang="en-IN" sz="2000" b="1" baseline="30000" dirty="0">
                <a:solidFill>
                  <a:srgbClr val="0070C0"/>
                </a:solidFill>
              </a:rPr>
              <a:t>o</a:t>
            </a:r>
            <a:r>
              <a:rPr lang="en-IN" sz="2000" b="1" dirty="0">
                <a:solidFill>
                  <a:srgbClr val="0070C0"/>
                </a:solidFill>
              </a:rPr>
              <a:t> </a:t>
            </a:r>
            <a:r>
              <a:rPr lang="en-IN" sz="2000" b="1" dirty="0" smtClean="0">
                <a:solidFill>
                  <a:srgbClr val="0070C0"/>
                </a:solidFill>
              </a:rPr>
              <a:t>etc.</a:t>
            </a:r>
            <a:endParaRPr lang="en-IN" sz="2000" b="1" dirty="0">
              <a:solidFill>
                <a:srgbClr val="0070C0"/>
              </a:solidFill>
            </a:endParaRPr>
          </a:p>
        </p:txBody>
      </p:sp>
      <p:sp>
        <p:nvSpPr>
          <p:cNvPr id="3" name="Rectangle 2"/>
          <p:cNvSpPr/>
          <p:nvPr/>
        </p:nvSpPr>
        <p:spPr>
          <a:xfrm>
            <a:off x="457200" y="838200"/>
            <a:ext cx="8001000" cy="1323439"/>
          </a:xfrm>
          <a:prstGeom prst="rect">
            <a:avLst/>
          </a:prstGeom>
        </p:spPr>
        <p:txBody>
          <a:bodyPr wrap="square">
            <a:spAutoFit/>
          </a:bodyPr>
          <a:lstStyle/>
          <a:p>
            <a:pPr algn="just"/>
            <a:r>
              <a:rPr lang="en-IN" sz="2000" b="1" dirty="0">
                <a:solidFill>
                  <a:srgbClr val="0070C0"/>
                </a:solidFill>
              </a:rPr>
              <a:t>The actual rotation can be judged by measuring the optical rotation in different concentrations. Say if diluted 10 times, the rotations may be any one of the following: 1.5</a:t>
            </a:r>
            <a:r>
              <a:rPr lang="en-IN" sz="2000" b="1" baseline="30000" dirty="0">
                <a:solidFill>
                  <a:srgbClr val="0070C0"/>
                </a:solidFill>
              </a:rPr>
              <a:t>o</a:t>
            </a:r>
            <a:r>
              <a:rPr lang="en-IN" sz="2000" b="1" dirty="0">
                <a:solidFill>
                  <a:srgbClr val="0070C0"/>
                </a:solidFill>
              </a:rPr>
              <a:t>, 19.5</a:t>
            </a:r>
            <a:r>
              <a:rPr lang="en-IN" sz="2000" b="1" baseline="30000" dirty="0">
                <a:solidFill>
                  <a:srgbClr val="0070C0"/>
                </a:solidFill>
              </a:rPr>
              <a:t>o</a:t>
            </a:r>
            <a:r>
              <a:rPr lang="en-IN" sz="2000" b="1" dirty="0">
                <a:solidFill>
                  <a:srgbClr val="0070C0"/>
                </a:solidFill>
              </a:rPr>
              <a:t>, -16.5</a:t>
            </a:r>
            <a:r>
              <a:rPr lang="en-IN" sz="2000" b="1" baseline="30000" dirty="0">
                <a:solidFill>
                  <a:srgbClr val="0070C0"/>
                </a:solidFill>
              </a:rPr>
              <a:t>o</a:t>
            </a:r>
            <a:r>
              <a:rPr lang="en-IN" sz="2000" b="1" dirty="0">
                <a:solidFill>
                  <a:srgbClr val="0070C0"/>
                </a:solidFill>
              </a:rPr>
              <a:t> or 37.5</a:t>
            </a:r>
            <a:r>
              <a:rPr lang="en-IN" sz="2000" b="1" baseline="30000" dirty="0">
                <a:solidFill>
                  <a:srgbClr val="0070C0"/>
                </a:solidFill>
              </a:rPr>
              <a:t>o</a:t>
            </a:r>
            <a:r>
              <a:rPr lang="en-IN" sz="2000" b="1" dirty="0">
                <a:solidFill>
                  <a:srgbClr val="0070C0"/>
                </a:solidFill>
              </a:rPr>
              <a:t>. If it be 19.5</a:t>
            </a:r>
            <a:r>
              <a:rPr lang="en-IN" sz="2000" b="1" baseline="30000" dirty="0">
                <a:solidFill>
                  <a:srgbClr val="0070C0"/>
                </a:solidFill>
              </a:rPr>
              <a:t>o</a:t>
            </a:r>
            <a:r>
              <a:rPr lang="en-IN" sz="2000" b="1" dirty="0">
                <a:solidFill>
                  <a:srgbClr val="0070C0"/>
                </a:solidFill>
              </a:rPr>
              <a:t>, the actual rotation was 195</a:t>
            </a:r>
            <a:r>
              <a:rPr lang="en-IN" sz="2000" b="1" baseline="30000" dirty="0">
                <a:solidFill>
                  <a:srgbClr val="0070C0"/>
                </a:solidFill>
              </a:rPr>
              <a:t>o</a:t>
            </a:r>
            <a:r>
              <a:rPr lang="en-IN" sz="2000" b="1" dirty="0">
                <a:solidFill>
                  <a:srgbClr val="0070C0"/>
                </a:solidFill>
              </a:rPr>
              <a:t>.</a:t>
            </a:r>
          </a:p>
        </p:txBody>
      </p:sp>
      <p:sp>
        <p:nvSpPr>
          <p:cNvPr id="4" name="Rectangle 3"/>
          <p:cNvSpPr/>
          <p:nvPr/>
        </p:nvSpPr>
        <p:spPr>
          <a:xfrm>
            <a:off x="457200" y="2133600"/>
            <a:ext cx="7848600" cy="1323439"/>
          </a:xfrm>
          <a:prstGeom prst="rect">
            <a:avLst/>
          </a:prstGeom>
        </p:spPr>
        <p:txBody>
          <a:bodyPr wrap="square">
            <a:spAutoFit/>
          </a:bodyPr>
          <a:lstStyle/>
          <a:p>
            <a:pPr algn="just"/>
            <a:r>
              <a:rPr lang="en-IN" sz="2000" b="1" dirty="0">
                <a:solidFill>
                  <a:srgbClr val="FF0000"/>
                </a:solidFill>
              </a:rPr>
              <a:t>To predict the optical rotatory power of a molecule, another term molecular rotation [M] or [φ] was introduced. It is obtained by multiplying specific rotation by molecular weight and then divided by 100 to get a manageable value</a:t>
            </a:r>
            <a:r>
              <a:rPr lang="en-IN" sz="2000" b="1" dirty="0">
                <a:solidFill>
                  <a:srgbClr val="0070C0"/>
                </a:solidFill>
              </a:rPr>
              <a:t>.</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6" name="Object 5"/>
          <p:cNvGraphicFramePr>
            <a:graphicFrameLocks noChangeAspect="1"/>
          </p:cNvGraphicFramePr>
          <p:nvPr>
            <p:extLst>
              <p:ext uri="{D42A27DB-BD31-4B8C-83A1-F6EECF244321}">
                <p14:modId xmlns:p14="http://schemas.microsoft.com/office/powerpoint/2010/main" val="3085419845"/>
              </p:ext>
            </p:extLst>
          </p:nvPr>
        </p:nvGraphicFramePr>
        <p:xfrm>
          <a:off x="668338" y="3605213"/>
          <a:ext cx="7986822" cy="2185987"/>
        </p:xfrm>
        <a:graphic>
          <a:graphicData uri="http://schemas.openxmlformats.org/presentationml/2006/ole">
            <mc:AlternateContent xmlns:mc="http://schemas.openxmlformats.org/markup-compatibility/2006">
              <mc:Choice xmlns:v="urn:schemas-microsoft-com:vml" Requires="v">
                <p:oleObj spid="_x0000_s16466" name="CS ChemDraw Drawing" r:id="rId3" imgW="5391907" imgH="1466063" progId="ChemDraw.Document.6.0">
                  <p:embed/>
                </p:oleObj>
              </mc:Choice>
              <mc:Fallback>
                <p:oleObj name="CS ChemDraw Drawing" r:id="rId3" imgW="5391907" imgH="1466063" progId="ChemDraw.Document.6.0">
                  <p:embed/>
                  <p:pic>
                    <p:nvPicPr>
                      <p:cNvPr id="0" name="Object 1"/>
                      <p:cNvPicPr>
                        <a:picLocks noChangeAspect="1" noChangeArrowheads="1"/>
                      </p:cNvPicPr>
                      <p:nvPr/>
                    </p:nvPicPr>
                    <p:blipFill>
                      <a:blip r:embed="rId4"/>
                      <a:srcRect/>
                      <a:stretch>
                        <a:fillRect/>
                      </a:stretch>
                    </p:blipFill>
                    <p:spPr bwMode="auto">
                      <a:xfrm>
                        <a:off x="668338" y="3605213"/>
                        <a:ext cx="7986822" cy="2185987"/>
                      </a:xfrm>
                      <a:prstGeom prst="rect">
                        <a:avLst/>
                      </a:prstGeom>
                      <a:noFill/>
                    </p:spPr>
                  </p:pic>
                </p:oleObj>
              </mc:Fallback>
            </mc:AlternateContent>
          </a:graphicData>
        </a:graphic>
      </p:graphicFrame>
      <p:sp>
        <p:nvSpPr>
          <p:cNvPr id="7" name="Rectangle 6"/>
          <p:cNvSpPr/>
          <p:nvPr/>
        </p:nvSpPr>
        <p:spPr>
          <a:xfrm>
            <a:off x="228600" y="6001434"/>
            <a:ext cx="9040745" cy="707886"/>
          </a:xfrm>
          <a:prstGeom prst="rect">
            <a:avLst/>
          </a:prstGeom>
        </p:spPr>
        <p:txBody>
          <a:bodyPr wrap="none">
            <a:spAutoFit/>
          </a:bodyPr>
          <a:lstStyle/>
          <a:p>
            <a:r>
              <a:rPr lang="en-IN" sz="2000" b="1" dirty="0">
                <a:solidFill>
                  <a:srgbClr val="FF0000"/>
                </a:solidFill>
              </a:rPr>
              <a:t>O</a:t>
            </a:r>
            <a:r>
              <a:rPr lang="en-IN" sz="2000" b="1" dirty="0" smtClean="0">
                <a:solidFill>
                  <a:srgbClr val="FF0000"/>
                </a:solidFill>
              </a:rPr>
              <a:t>ptical </a:t>
            </a:r>
            <a:r>
              <a:rPr lang="en-IN" sz="2000" b="1" dirty="0">
                <a:solidFill>
                  <a:srgbClr val="FF0000"/>
                </a:solidFill>
              </a:rPr>
              <a:t>rotatory power in </a:t>
            </a:r>
            <a:r>
              <a:rPr lang="en-IN" sz="2000" b="1" dirty="0" smtClean="0">
                <a:solidFill>
                  <a:srgbClr val="FF0000"/>
                </a:solidFill>
              </a:rPr>
              <a:t>molecular level is better expressed by molecular rotation </a:t>
            </a:r>
          </a:p>
          <a:p>
            <a:r>
              <a:rPr lang="en-IN" sz="2000" b="1" dirty="0" smtClean="0">
                <a:solidFill>
                  <a:srgbClr val="FF0000"/>
                </a:solidFill>
              </a:rPr>
              <a:t>than specific rotation. </a:t>
            </a:r>
            <a:endParaRPr lang="en-IN" sz="2000" b="1" dirty="0">
              <a:solidFill>
                <a:srgbClr val="FF0000"/>
              </a:solidFill>
            </a:endParaRPr>
          </a:p>
        </p:txBody>
      </p:sp>
    </p:spTree>
    <p:extLst>
      <p:ext uri="{BB962C8B-B14F-4D97-AF65-F5344CB8AC3E}">
        <p14:creationId xmlns:p14="http://schemas.microsoft.com/office/powerpoint/2010/main" val="2311603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3107069" cy="461665"/>
          </a:xfrm>
          <a:prstGeom prst="rect">
            <a:avLst/>
          </a:prstGeom>
        </p:spPr>
        <p:txBody>
          <a:bodyPr wrap="none">
            <a:spAutoFit/>
          </a:bodyPr>
          <a:lstStyle/>
          <a:p>
            <a:r>
              <a:rPr lang="en-IN" sz="2400" b="1" dirty="0">
                <a:solidFill>
                  <a:srgbClr val="FF0000"/>
                </a:solidFill>
              </a:rPr>
              <a:t>Racemic Modification:</a:t>
            </a:r>
            <a:r>
              <a:rPr lang="en-IN" sz="2400" dirty="0">
                <a:solidFill>
                  <a:srgbClr val="FF0000"/>
                </a:solidFill>
              </a:rPr>
              <a:t> </a:t>
            </a:r>
          </a:p>
        </p:txBody>
      </p:sp>
      <p:sp>
        <p:nvSpPr>
          <p:cNvPr id="3" name="Rectangle 2"/>
          <p:cNvSpPr/>
          <p:nvPr/>
        </p:nvSpPr>
        <p:spPr>
          <a:xfrm>
            <a:off x="381000" y="609600"/>
            <a:ext cx="8229600" cy="1569660"/>
          </a:xfrm>
          <a:prstGeom prst="rect">
            <a:avLst/>
          </a:prstGeom>
        </p:spPr>
        <p:txBody>
          <a:bodyPr wrap="square">
            <a:spAutoFit/>
          </a:bodyPr>
          <a:lstStyle/>
          <a:p>
            <a:r>
              <a:rPr lang="en-IN" sz="2400" b="1" dirty="0">
                <a:solidFill>
                  <a:srgbClr val="0070C0"/>
                </a:solidFill>
              </a:rPr>
              <a:t>Racemic modification is a mixture of two enantiomers in equal amounts</a:t>
            </a:r>
            <a:r>
              <a:rPr lang="en-IN" sz="2400" b="1" dirty="0" smtClean="0">
                <a:solidFill>
                  <a:srgbClr val="0070C0"/>
                </a:solidFill>
              </a:rPr>
              <a:t>.</a:t>
            </a:r>
          </a:p>
          <a:p>
            <a:pPr algn="just"/>
            <a:r>
              <a:rPr lang="en-IN" sz="2400" b="1" dirty="0">
                <a:solidFill>
                  <a:srgbClr val="0070C0"/>
                </a:solidFill>
              </a:rPr>
              <a:t>Racemic modification can be classified depending on the nature of crystal packing</a:t>
            </a:r>
            <a:r>
              <a:rPr lang="en-IN" sz="2400" b="1" dirty="0" smtClean="0">
                <a:solidFill>
                  <a:srgbClr val="0070C0"/>
                </a:solidFill>
              </a:rPr>
              <a:t>.</a:t>
            </a:r>
            <a:endParaRPr lang="en-IN" sz="2400" b="1" dirty="0">
              <a:solidFill>
                <a:srgbClr val="0070C0"/>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5" name="Object 4"/>
          <p:cNvGraphicFramePr>
            <a:graphicFrameLocks noChangeAspect="1"/>
          </p:cNvGraphicFramePr>
          <p:nvPr>
            <p:extLst>
              <p:ext uri="{D42A27DB-BD31-4B8C-83A1-F6EECF244321}">
                <p14:modId xmlns:p14="http://schemas.microsoft.com/office/powerpoint/2010/main" val="815360510"/>
              </p:ext>
            </p:extLst>
          </p:nvPr>
        </p:nvGraphicFramePr>
        <p:xfrm>
          <a:off x="876300" y="2165405"/>
          <a:ext cx="7391399" cy="4643145"/>
        </p:xfrm>
        <a:graphic>
          <a:graphicData uri="http://schemas.openxmlformats.org/presentationml/2006/ole">
            <mc:AlternateContent xmlns:mc="http://schemas.openxmlformats.org/markup-compatibility/2006">
              <mc:Choice xmlns:v="urn:schemas-microsoft-com:vml" Requires="v">
                <p:oleObj spid="_x0000_s17486" name="CS ChemDraw Drawing" r:id="rId3" imgW="4430270" imgH="2784203" progId="ChemDraw.Document.6.0">
                  <p:embed/>
                </p:oleObj>
              </mc:Choice>
              <mc:Fallback>
                <p:oleObj name="CS ChemDraw Drawing" r:id="rId3" imgW="4430270" imgH="2784203"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 y="2165405"/>
                        <a:ext cx="7391399" cy="4643145"/>
                      </a:xfrm>
                      <a:prstGeom prst="rect">
                        <a:avLst/>
                      </a:prstGeom>
                      <a:noFill/>
                    </p:spPr>
                  </p:pic>
                </p:oleObj>
              </mc:Fallback>
            </mc:AlternateContent>
          </a:graphicData>
        </a:graphic>
      </p:graphicFrame>
      <p:sp>
        <p:nvSpPr>
          <p:cNvPr id="6" name="Rectangle 5"/>
          <p:cNvSpPr/>
          <p:nvPr/>
        </p:nvSpPr>
        <p:spPr>
          <a:xfrm>
            <a:off x="6253292" y="3320626"/>
            <a:ext cx="1447800" cy="369332"/>
          </a:xfrm>
          <a:prstGeom prst="rect">
            <a:avLst/>
          </a:prstGeom>
        </p:spPr>
        <p:txBody>
          <a:bodyPr wrap="square">
            <a:spAutoFit/>
          </a:bodyPr>
          <a:lstStyle/>
          <a:p>
            <a:pPr lvl="0"/>
            <a:r>
              <a:rPr lang="en-IN" dirty="0" smtClean="0"/>
              <a:t>below </a:t>
            </a:r>
            <a:r>
              <a:rPr lang="en-IN" dirty="0"/>
              <a:t>40 </a:t>
            </a:r>
            <a:r>
              <a:rPr lang="en-IN" baseline="30000" dirty="0" err="1"/>
              <a:t>o</a:t>
            </a:r>
            <a:r>
              <a:rPr lang="en-IN" dirty="0" err="1"/>
              <a:t>C.</a:t>
            </a:r>
            <a:endParaRPr lang="en-IN" dirty="0"/>
          </a:p>
        </p:txBody>
      </p:sp>
      <p:sp>
        <p:nvSpPr>
          <p:cNvPr id="7" name="Rectangle 6"/>
          <p:cNvSpPr/>
          <p:nvPr/>
        </p:nvSpPr>
        <p:spPr>
          <a:xfrm>
            <a:off x="6400800" y="4724400"/>
            <a:ext cx="1300292" cy="369332"/>
          </a:xfrm>
          <a:prstGeom prst="rect">
            <a:avLst/>
          </a:prstGeom>
        </p:spPr>
        <p:txBody>
          <a:bodyPr wrap="none">
            <a:spAutoFit/>
          </a:bodyPr>
          <a:lstStyle/>
          <a:p>
            <a:r>
              <a:rPr lang="en-IN" dirty="0"/>
              <a:t>above 40 </a:t>
            </a:r>
            <a:r>
              <a:rPr lang="en-IN" baseline="30000" dirty="0" err="1"/>
              <a:t>o</a:t>
            </a:r>
            <a:r>
              <a:rPr lang="en-IN" dirty="0" err="1"/>
              <a:t>C</a:t>
            </a:r>
            <a:endParaRPr lang="en-IN" dirty="0"/>
          </a:p>
        </p:txBody>
      </p:sp>
      <p:sp>
        <p:nvSpPr>
          <p:cNvPr id="8" name="Rectangle 7"/>
          <p:cNvSpPr/>
          <p:nvPr/>
        </p:nvSpPr>
        <p:spPr>
          <a:xfrm rot="16200000">
            <a:off x="6876366" y="3193611"/>
            <a:ext cx="3200400" cy="646331"/>
          </a:xfrm>
          <a:prstGeom prst="rect">
            <a:avLst/>
          </a:prstGeom>
        </p:spPr>
        <p:txBody>
          <a:bodyPr wrap="square">
            <a:spAutoFit/>
          </a:bodyPr>
          <a:lstStyle/>
          <a:p>
            <a:pPr lvl="0"/>
            <a:r>
              <a:rPr lang="en-IN" dirty="0"/>
              <a:t>Crystallisation from a solution of </a:t>
            </a:r>
          </a:p>
          <a:p>
            <a:pPr lvl="0"/>
            <a:r>
              <a:rPr lang="en-IN" dirty="0"/>
              <a:t>sodium, ammonium tartrate </a:t>
            </a:r>
          </a:p>
        </p:txBody>
      </p:sp>
      <p:sp>
        <p:nvSpPr>
          <p:cNvPr id="9" name="Rectangle 8"/>
          <p:cNvSpPr/>
          <p:nvPr/>
        </p:nvSpPr>
        <p:spPr>
          <a:xfrm>
            <a:off x="6231143" y="6400800"/>
            <a:ext cx="1922257" cy="369332"/>
          </a:xfrm>
          <a:prstGeom prst="rect">
            <a:avLst/>
          </a:prstGeom>
        </p:spPr>
        <p:txBody>
          <a:bodyPr wrap="none">
            <a:spAutoFit/>
          </a:bodyPr>
          <a:lstStyle/>
          <a:p>
            <a:r>
              <a:rPr lang="en-IN" dirty="0" err="1"/>
              <a:t>Oxime</a:t>
            </a:r>
            <a:r>
              <a:rPr lang="en-IN" dirty="0"/>
              <a:t> of camphor</a:t>
            </a:r>
          </a:p>
        </p:txBody>
      </p:sp>
    </p:spTree>
    <p:extLst>
      <p:ext uri="{BB962C8B-B14F-4D97-AF65-F5344CB8AC3E}">
        <p14:creationId xmlns:p14="http://schemas.microsoft.com/office/powerpoint/2010/main" val="2622905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382000" cy="461665"/>
          </a:xfrm>
          <a:prstGeom prst="rect">
            <a:avLst/>
          </a:prstGeom>
        </p:spPr>
        <p:txBody>
          <a:bodyPr wrap="square">
            <a:spAutoFit/>
          </a:bodyPr>
          <a:lstStyle/>
          <a:p>
            <a:r>
              <a:rPr lang="en-IN" sz="2400" b="1" dirty="0">
                <a:solidFill>
                  <a:srgbClr val="C00000"/>
                </a:solidFill>
              </a:rPr>
              <a:t>Different methods for the formation of racemic modification</a:t>
            </a:r>
            <a:r>
              <a:rPr lang="en-IN" sz="2400" dirty="0">
                <a:solidFill>
                  <a:srgbClr val="C00000"/>
                </a:solidFill>
              </a:rPr>
              <a:t>:</a:t>
            </a:r>
          </a:p>
        </p:txBody>
      </p:sp>
      <p:sp>
        <p:nvSpPr>
          <p:cNvPr id="3" name="Rectangle 2"/>
          <p:cNvSpPr/>
          <p:nvPr/>
        </p:nvSpPr>
        <p:spPr>
          <a:xfrm>
            <a:off x="381000" y="990600"/>
            <a:ext cx="1879232" cy="461665"/>
          </a:xfrm>
          <a:prstGeom prst="rect">
            <a:avLst/>
          </a:prstGeom>
        </p:spPr>
        <p:txBody>
          <a:bodyPr wrap="none">
            <a:spAutoFit/>
          </a:bodyPr>
          <a:lstStyle/>
          <a:p>
            <a:r>
              <a:rPr lang="en-IN" sz="2400" b="1" dirty="0" smtClean="0">
                <a:solidFill>
                  <a:srgbClr val="7030A0"/>
                </a:solidFill>
              </a:rPr>
              <a:t>1. By </a:t>
            </a:r>
            <a:r>
              <a:rPr lang="en-IN" sz="2400" b="1" dirty="0">
                <a:solidFill>
                  <a:srgbClr val="7030A0"/>
                </a:solidFill>
              </a:rPr>
              <a:t>mixing</a:t>
            </a:r>
            <a:r>
              <a:rPr lang="en-IN" sz="2400" dirty="0">
                <a:solidFill>
                  <a:srgbClr val="7030A0"/>
                </a:solidFill>
              </a:rPr>
              <a:t>: </a:t>
            </a:r>
          </a:p>
        </p:txBody>
      </p:sp>
      <p:sp>
        <p:nvSpPr>
          <p:cNvPr id="4" name="Rectangle 3"/>
          <p:cNvSpPr/>
          <p:nvPr/>
        </p:nvSpPr>
        <p:spPr>
          <a:xfrm>
            <a:off x="533400" y="1524000"/>
            <a:ext cx="8077200" cy="1569660"/>
          </a:xfrm>
          <a:prstGeom prst="rect">
            <a:avLst/>
          </a:prstGeom>
        </p:spPr>
        <p:txBody>
          <a:bodyPr wrap="square">
            <a:spAutoFit/>
          </a:bodyPr>
          <a:lstStyle/>
          <a:p>
            <a:pPr lvl="0" algn="just"/>
            <a:r>
              <a:rPr lang="en-IN" sz="2400" b="1" dirty="0">
                <a:solidFill>
                  <a:srgbClr val="0070C0"/>
                </a:solidFill>
              </a:rPr>
              <a:t>This process is </a:t>
            </a:r>
            <a:r>
              <a:rPr lang="en-IN" sz="2400" b="1" dirty="0" err="1">
                <a:solidFill>
                  <a:srgbClr val="0070C0"/>
                </a:solidFill>
              </a:rPr>
              <a:t>entropically</a:t>
            </a:r>
            <a:r>
              <a:rPr lang="en-IN" sz="2400" b="1" dirty="0">
                <a:solidFill>
                  <a:srgbClr val="0070C0"/>
                </a:solidFill>
              </a:rPr>
              <a:t> favourable from the entropy of mixing (S = +</a:t>
            </a:r>
            <a:r>
              <a:rPr lang="en-IN" sz="2400" b="1" dirty="0" err="1">
                <a:solidFill>
                  <a:srgbClr val="0070C0"/>
                </a:solidFill>
              </a:rPr>
              <a:t>ve</a:t>
            </a:r>
            <a:r>
              <a:rPr lang="en-IN" sz="2400" b="1" dirty="0">
                <a:solidFill>
                  <a:srgbClr val="0070C0"/>
                </a:solidFill>
              </a:rPr>
              <a:t>) which is formulated as </a:t>
            </a:r>
            <a:endParaRPr lang="en-IN" sz="2400" b="1" dirty="0" smtClean="0">
              <a:solidFill>
                <a:srgbClr val="0070C0"/>
              </a:solidFill>
            </a:endParaRPr>
          </a:p>
          <a:p>
            <a:pPr lvl="0" algn="just"/>
            <a:r>
              <a:rPr lang="en-IN" sz="2400" b="1" dirty="0" smtClean="0">
                <a:solidFill>
                  <a:srgbClr val="0070C0"/>
                </a:solidFill>
              </a:rPr>
              <a:t>S </a:t>
            </a:r>
            <a:r>
              <a:rPr lang="en-IN" sz="2400" b="1" dirty="0">
                <a:solidFill>
                  <a:srgbClr val="0070C0"/>
                </a:solidFill>
              </a:rPr>
              <a:t>= -R ∑</a:t>
            </a:r>
            <a:r>
              <a:rPr lang="en-IN" sz="2400" b="1" dirty="0" err="1">
                <a:solidFill>
                  <a:srgbClr val="0070C0"/>
                </a:solidFill>
              </a:rPr>
              <a:t>xlnx</a:t>
            </a:r>
            <a:r>
              <a:rPr lang="en-IN" sz="2400" b="1" dirty="0">
                <a:solidFill>
                  <a:srgbClr val="0070C0"/>
                </a:solidFill>
              </a:rPr>
              <a:t> </a:t>
            </a:r>
            <a:r>
              <a:rPr lang="en-IN" sz="2400" b="1" dirty="0" smtClean="0">
                <a:solidFill>
                  <a:srgbClr val="0070C0"/>
                </a:solidFill>
              </a:rPr>
              <a:t>= </a:t>
            </a:r>
            <a:r>
              <a:rPr lang="en-IN" sz="2400" b="1" dirty="0">
                <a:solidFill>
                  <a:srgbClr val="0070C0"/>
                </a:solidFill>
              </a:rPr>
              <a:t>-</a:t>
            </a:r>
            <a:r>
              <a:rPr lang="en-IN" sz="2400" b="1" dirty="0" smtClean="0">
                <a:solidFill>
                  <a:srgbClr val="0070C0"/>
                </a:solidFill>
              </a:rPr>
              <a:t>R(x</a:t>
            </a:r>
            <a:r>
              <a:rPr lang="en-IN" sz="2400" b="1" baseline="-25000" dirty="0" smtClean="0">
                <a:solidFill>
                  <a:srgbClr val="0070C0"/>
                </a:solidFill>
              </a:rPr>
              <a:t>1</a:t>
            </a:r>
            <a:r>
              <a:rPr lang="en-IN" sz="2400" b="1" dirty="0" smtClean="0">
                <a:solidFill>
                  <a:srgbClr val="0070C0"/>
                </a:solidFill>
              </a:rPr>
              <a:t>lnx</a:t>
            </a:r>
            <a:r>
              <a:rPr lang="en-IN" sz="2400" b="1" baseline="-25000" dirty="0" smtClean="0">
                <a:solidFill>
                  <a:srgbClr val="0070C0"/>
                </a:solidFill>
              </a:rPr>
              <a:t>1</a:t>
            </a:r>
            <a:r>
              <a:rPr lang="en-IN" sz="2400" b="1" dirty="0" smtClean="0">
                <a:solidFill>
                  <a:srgbClr val="0070C0"/>
                </a:solidFill>
              </a:rPr>
              <a:t>­ </a:t>
            </a:r>
            <a:r>
              <a:rPr lang="en-IN" sz="2400" b="1" dirty="0">
                <a:solidFill>
                  <a:srgbClr val="0070C0"/>
                </a:solidFill>
              </a:rPr>
              <a:t>+ x</a:t>
            </a:r>
            <a:r>
              <a:rPr lang="en-IN" sz="2400" b="1" baseline="-25000" dirty="0">
                <a:solidFill>
                  <a:srgbClr val="0070C0"/>
                </a:solidFill>
              </a:rPr>
              <a:t>2</a:t>
            </a:r>
            <a:r>
              <a:rPr lang="en-IN" sz="2400" b="1" dirty="0">
                <a:solidFill>
                  <a:srgbClr val="0070C0"/>
                </a:solidFill>
              </a:rPr>
              <a:t>lnx</a:t>
            </a:r>
            <a:r>
              <a:rPr lang="en-IN" sz="2400" b="1" baseline="-25000" dirty="0">
                <a:solidFill>
                  <a:srgbClr val="0070C0"/>
                </a:solidFill>
              </a:rPr>
              <a:t>2</a:t>
            </a:r>
            <a:r>
              <a:rPr lang="en-IN" sz="2400" b="1" dirty="0">
                <a:solidFill>
                  <a:srgbClr val="0070C0"/>
                </a:solidFill>
              </a:rPr>
              <a:t>) = Rln2 </a:t>
            </a:r>
            <a:endParaRPr lang="en-IN" sz="2400" b="1" dirty="0" smtClean="0">
              <a:solidFill>
                <a:srgbClr val="0070C0"/>
              </a:solidFill>
            </a:endParaRPr>
          </a:p>
          <a:p>
            <a:pPr lvl="0" algn="just"/>
            <a:r>
              <a:rPr lang="en-IN" sz="2400" b="1" dirty="0" smtClean="0">
                <a:solidFill>
                  <a:srgbClr val="0070C0"/>
                </a:solidFill>
              </a:rPr>
              <a:t>(</a:t>
            </a:r>
            <a:r>
              <a:rPr lang="en-IN" sz="2400" b="1" dirty="0">
                <a:solidFill>
                  <a:srgbClr val="0070C0"/>
                </a:solidFill>
              </a:rPr>
              <a:t>for racemic modification: x</a:t>
            </a:r>
            <a:r>
              <a:rPr lang="en-IN" sz="2400" b="1" baseline="-25000" dirty="0">
                <a:solidFill>
                  <a:srgbClr val="0070C0"/>
                </a:solidFill>
              </a:rPr>
              <a:t>1</a:t>
            </a:r>
            <a:r>
              <a:rPr lang="en-IN" sz="2400" b="1" dirty="0">
                <a:solidFill>
                  <a:srgbClr val="0070C0"/>
                </a:solidFill>
              </a:rPr>
              <a:t> = x</a:t>
            </a:r>
            <a:r>
              <a:rPr lang="en-IN" sz="2400" b="1" baseline="-25000" dirty="0">
                <a:solidFill>
                  <a:srgbClr val="0070C0"/>
                </a:solidFill>
              </a:rPr>
              <a:t>2</a:t>
            </a:r>
            <a:r>
              <a:rPr lang="en-IN" sz="2400" b="1" dirty="0">
                <a:solidFill>
                  <a:srgbClr val="0070C0"/>
                </a:solidFill>
              </a:rPr>
              <a:t> = ½)</a:t>
            </a:r>
          </a:p>
        </p:txBody>
      </p:sp>
      <p:sp>
        <p:nvSpPr>
          <p:cNvPr id="5" name="Rectangle 4"/>
          <p:cNvSpPr/>
          <p:nvPr/>
        </p:nvSpPr>
        <p:spPr>
          <a:xfrm>
            <a:off x="547255" y="3424535"/>
            <a:ext cx="2226250" cy="461665"/>
          </a:xfrm>
          <a:prstGeom prst="rect">
            <a:avLst/>
          </a:prstGeom>
        </p:spPr>
        <p:txBody>
          <a:bodyPr wrap="none">
            <a:spAutoFit/>
          </a:bodyPr>
          <a:lstStyle/>
          <a:p>
            <a:r>
              <a:rPr lang="en-IN" sz="2400" b="1" dirty="0" smtClean="0">
                <a:solidFill>
                  <a:srgbClr val="7030A0"/>
                </a:solidFill>
              </a:rPr>
              <a:t>2. By </a:t>
            </a:r>
            <a:r>
              <a:rPr lang="en-IN" sz="2400" b="1" dirty="0">
                <a:solidFill>
                  <a:srgbClr val="7030A0"/>
                </a:solidFill>
              </a:rPr>
              <a:t>Synthesis</a:t>
            </a:r>
            <a:r>
              <a:rPr lang="en-IN" sz="2400" dirty="0">
                <a:solidFill>
                  <a:srgbClr val="7030A0"/>
                </a:solidFill>
              </a:rPr>
              <a:t>: </a:t>
            </a: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7" name="Object 6"/>
          <p:cNvGraphicFramePr>
            <a:graphicFrameLocks noChangeAspect="1"/>
          </p:cNvGraphicFramePr>
          <p:nvPr>
            <p:extLst>
              <p:ext uri="{D42A27DB-BD31-4B8C-83A1-F6EECF244321}">
                <p14:modId xmlns:p14="http://schemas.microsoft.com/office/powerpoint/2010/main" val="424176357"/>
              </p:ext>
            </p:extLst>
          </p:nvPr>
        </p:nvGraphicFramePr>
        <p:xfrm>
          <a:off x="685799" y="4114800"/>
          <a:ext cx="8002025" cy="1981200"/>
        </p:xfrm>
        <a:graphic>
          <a:graphicData uri="http://schemas.openxmlformats.org/presentationml/2006/ole">
            <mc:AlternateContent xmlns:mc="http://schemas.openxmlformats.org/markup-compatibility/2006">
              <mc:Choice xmlns:v="urn:schemas-microsoft-com:vml" Requires="v">
                <p:oleObj spid="_x0000_s18502" name="CS ChemDraw Drawing" r:id="rId3" imgW="4765644" imgH="1181229" progId="ChemDraw.Document.6.0">
                  <p:embed/>
                </p:oleObj>
              </mc:Choice>
              <mc:Fallback>
                <p:oleObj name="CS ChemDraw Drawing" r:id="rId3" imgW="4765644" imgH="1181229"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799" y="4114800"/>
                        <a:ext cx="8002025" cy="1981200"/>
                      </a:xfrm>
                      <a:prstGeom prst="rect">
                        <a:avLst/>
                      </a:prstGeom>
                      <a:noFill/>
                    </p:spPr>
                  </p:pic>
                </p:oleObj>
              </mc:Fallback>
            </mc:AlternateContent>
          </a:graphicData>
        </a:graphic>
      </p:graphicFrame>
    </p:spTree>
    <p:extLst>
      <p:ext uri="{BB962C8B-B14F-4D97-AF65-F5344CB8AC3E}">
        <p14:creationId xmlns:p14="http://schemas.microsoft.com/office/powerpoint/2010/main" val="74811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2361865" cy="461665"/>
          </a:xfrm>
          <a:prstGeom prst="rect">
            <a:avLst/>
          </a:prstGeom>
        </p:spPr>
        <p:txBody>
          <a:bodyPr wrap="none">
            <a:spAutoFit/>
          </a:bodyPr>
          <a:lstStyle/>
          <a:p>
            <a:r>
              <a:rPr lang="en-IN" sz="2400" b="1" dirty="0" smtClean="0">
                <a:solidFill>
                  <a:srgbClr val="7030A0"/>
                </a:solidFill>
              </a:rPr>
              <a:t>3. Racemisation</a:t>
            </a:r>
            <a:r>
              <a:rPr lang="en-IN" sz="2400" dirty="0">
                <a:solidFill>
                  <a:srgbClr val="7030A0"/>
                </a:solidFill>
              </a:rPr>
              <a:t>: </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4" name="Object 3"/>
          <p:cNvGraphicFramePr>
            <a:graphicFrameLocks noChangeAspect="1"/>
          </p:cNvGraphicFramePr>
          <p:nvPr>
            <p:extLst>
              <p:ext uri="{D42A27DB-BD31-4B8C-83A1-F6EECF244321}">
                <p14:modId xmlns:p14="http://schemas.microsoft.com/office/powerpoint/2010/main" val="3692752251"/>
              </p:ext>
            </p:extLst>
          </p:nvPr>
        </p:nvGraphicFramePr>
        <p:xfrm>
          <a:off x="3124200" y="440382"/>
          <a:ext cx="4321464" cy="474018"/>
        </p:xfrm>
        <a:graphic>
          <a:graphicData uri="http://schemas.openxmlformats.org/presentationml/2006/ole">
            <mc:AlternateContent xmlns:mc="http://schemas.openxmlformats.org/markup-compatibility/2006">
              <mc:Choice xmlns:v="urn:schemas-microsoft-com:vml" Requires="v">
                <p:oleObj spid="_x0000_s19661" name="CS ChemDraw Drawing" r:id="rId3" imgW="1732804" imgH="187658" progId="ChemDraw.Document.6.0">
                  <p:embed/>
                </p:oleObj>
              </mc:Choice>
              <mc:Fallback>
                <p:oleObj name="CS ChemDraw Drawing" r:id="rId3" imgW="1732804" imgH="187658"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40382"/>
                        <a:ext cx="4321464" cy="474018"/>
                      </a:xfrm>
                      <a:prstGeom prst="rect">
                        <a:avLst/>
                      </a:prstGeom>
                      <a:noFill/>
                    </p:spPr>
                  </p:pic>
                </p:oleObj>
              </mc:Fallback>
            </mc:AlternateContent>
          </a:graphicData>
        </a:graphic>
      </p:graphicFrame>
      <p:sp>
        <p:nvSpPr>
          <p:cNvPr id="5" name="Rectangle 4"/>
          <p:cNvSpPr/>
          <p:nvPr/>
        </p:nvSpPr>
        <p:spPr>
          <a:xfrm>
            <a:off x="380665" y="990600"/>
            <a:ext cx="7315536" cy="830997"/>
          </a:xfrm>
          <a:prstGeom prst="rect">
            <a:avLst/>
          </a:prstGeom>
        </p:spPr>
        <p:txBody>
          <a:bodyPr wrap="square">
            <a:spAutoFit/>
          </a:bodyPr>
          <a:lstStyle/>
          <a:p>
            <a:r>
              <a:rPr lang="en-IN" sz="2400" b="1" dirty="0">
                <a:solidFill>
                  <a:srgbClr val="0070C0"/>
                </a:solidFill>
              </a:rPr>
              <a:t>Racemisation is a process for the synthesis of racemic modification from one enantiomer. </a:t>
            </a:r>
          </a:p>
        </p:txBody>
      </p:sp>
      <p:sp>
        <p:nvSpPr>
          <p:cNvPr id="6" name="Rectangle 5"/>
          <p:cNvSpPr/>
          <p:nvPr/>
        </p:nvSpPr>
        <p:spPr>
          <a:xfrm>
            <a:off x="401447" y="1828800"/>
            <a:ext cx="7170746" cy="461665"/>
          </a:xfrm>
          <a:prstGeom prst="rect">
            <a:avLst/>
          </a:prstGeom>
        </p:spPr>
        <p:txBody>
          <a:bodyPr wrap="none">
            <a:spAutoFit/>
          </a:bodyPr>
          <a:lstStyle/>
          <a:p>
            <a:r>
              <a:rPr lang="en-IN" sz="2400" b="1" dirty="0">
                <a:solidFill>
                  <a:srgbClr val="002060"/>
                </a:solidFill>
              </a:rPr>
              <a:t>Racemisation can be performed </a:t>
            </a:r>
            <a:r>
              <a:rPr lang="en-IN" sz="2400" b="1" dirty="0" smtClean="0">
                <a:solidFill>
                  <a:srgbClr val="002060"/>
                </a:solidFill>
              </a:rPr>
              <a:t> in the following ways:</a:t>
            </a:r>
            <a:endParaRPr lang="en-IN" sz="2400" b="1" dirty="0">
              <a:solidFill>
                <a:srgbClr val="002060"/>
              </a:solidFill>
            </a:endParaRPr>
          </a:p>
        </p:txBody>
      </p:sp>
      <p:sp>
        <p:nvSpPr>
          <p:cNvPr id="7" name="Rectangle 6"/>
          <p:cNvSpPr/>
          <p:nvPr/>
        </p:nvSpPr>
        <p:spPr>
          <a:xfrm>
            <a:off x="401447" y="2438400"/>
            <a:ext cx="4487382" cy="461665"/>
          </a:xfrm>
          <a:prstGeom prst="rect">
            <a:avLst/>
          </a:prstGeom>
        </p:spPr>
        <p:txBody>
          <a:bodyPr wrap="none">
            <a:spAutoFit/>
          </a:bodyPr>
          <a:lstStyle/>
          <a:p>
            <a:r>
              <a:rPr lang="en-IN" sz="2400" b="1" dirty="0" smtClean="0">
                <a:solidFill>
                  <a:srgbClr val="C00000"/>
                </a:solidFill>
              </a:rPr>
              <a:t>(a) Racemisation </a:t>
            </a:r>
            <a:r>
              <a:rPr lang="en-IN" sz="2400" b="1" dirty="0">
                <a:solidFill>
                  <a:srgbClr val="C00000"/>
                </a:solidFill>
              </a:rPr>
              <a:t>via carbocation</a:t>
            </a:r>
            <a:r>
              <a:rPr lang="en-IN" sz="2400" dirty="0">
                <a:solidFill>
                  <a:srgbClr val="C00000"/>
                </a:solidFill>
              </a:rPr>
              <a:t>: </a:t>
            </a:r>
          </a:p>
        </p:txBody>
      </p:sp>
      <p:sp>
        <p:nvSpPr>
          <p:cNvPr id="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9" name="Object 8"/>
          <p:cNvGraphicFramePr>
            <a:graphicFrameLocks noChangeAspect="1"/>
          </p:cNvGraphicFramePr>
          <p:nvPr>
            <p:extLst>
              <p:ext uri="{D42A27DB-BD31-4B8C-83A1-F6EECF244321}">
                <p14:modId xmlns:p14="http://schemas.microsoft.com/office/powerpoint/2010/main" val="2729911285"/>
              </p:ext>
            </p:extLst>
          </p:nvPr>
        </p:nvGraphicFramePr>
        <p:xfrm>
          <a:off x="381000" y="2971800"/>
          <a:ext cx="8295160" cy="1371600"/>
        </p:xfrm>
        <a:graphic>
          <a:graphicData uri="http://schemas.openxmlformats.org/presentationml/2006/ole">
            <mc:AlternateContent xmlns:mc="http://schemas.openxmlformats.org/markup-compatibility/2006">
              <mc:Choice xmlns:v="urn:schemas-microsoft-com:vml" Requires="v">
                <p:oleObj spid="_x0000_s19662" name="CS ChemDraw Drawing" r:id="rId5" imgW="5024787" imgH="835067" progId="ChemDraw.Document.6.0">
                  <p:embed/>
                </p:oleObj>
              </mc:Choice>
              <mc:Fallback>
                <p:oleObj name="CS ChemDraw Drawing" r:id="rId5" imgW="5024787" imgH="835067" progId="ChemDraw.Document.6.0">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971800"/>
                        <a:ext cx="8295160" cy="1371600"/>
                      </a:xfrm>
                      <a:prstGeom prst="rect">
                        <a:avLst/>
                      </a:prstGeom>
                      <a:noFill/>
                    </p:spPr>
                  </p:pic>
                </p:oleObj>
              </mc:Fallback>
            </mc:AlternateContent>
          </a:graphicData>
        </a:graphic>
      </p:graphicFrame>
      <p:sp>
        <p:nvSpPr>
          <p:cNvPr id="10" name="Rectangle 9"/>
          <p:cNvSpPr/>
          <p:nvPr/>
        </p:nvSpPr>
        <p:spPr>
          <a:xfrm>
            <a:off x="381000" y="4186535"/>
            <a:ext cx="4269246" cy="461665"/>
          </a:xfrm>
          <a:prstGeom prst="rect">
            <a:avLst/>
          </a:prstGeom>
        </p:spPr>
        <p:txBody>
          <a:bodyPr wrap="none">
            <a:spAutoFit/>
          </a:bodyPr>
          <a:lstStyle/>
          <a:p>
            <a:r>
              <a:rPr lang="en-IN" sz="2400" b="1" dirty="0" smtClean="0">
                <a:solidFill>
                  <a:srgbClr val="C00000"/>
                </a:solidFill>
              </a:rPr>
              <a:t>(b) Racemisation </a:t>
            </a:r>
            <a:r>
              <a:rPr lang="en-IN" sz="2400" b="1" dirty="0">
                <a:solidFill>
                  <a:srgbClr val="C00000"/>
                </a:solidFill>
              </a:rPr>
              <a:t>via </a:t>
            </a:r>
            <a:r>
              <a:rPr lang="en-IN" sz="2400" b="1" dirty="0" err="1">
                <a:solidFill>
                  <a:srgbClr val="C00000"/>
                </a:solidFill>
              </a:rPr>
              <a:t>carbanion</a:t>
            </a:r>
            <a:r>
              <a:rPr lang="en-IN" sz="2400" dirty="0">
                <a:solidFill>
                  <a:srgbClr val="C00000"/>
                </a:solidFill>
              </a:rPr>
              <a:t>: </a:t>
            </a:r>
          </a:p>
        </p:txBody>
      </p:sp>
      <p:sp>
        <p:nvSpPr>
          <p:cNvPr id="11"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12" name="Object 11"/>
          <p:cNvGraphicFramePr>
            <a:graphicFrameLocks noChangeAspect="1"/>
          </p:cNvGraphicFramePr>
          <p:nvPr>
            <p:extLst>
              <p:ext uri="{D42A27DB-BD31-4B8C-83A1-F6EECF244321}">
                <p14:modId xmlns:p14="http://schemas.microsoft.com/office/powerpoint/2010/main" val="1766071743"/>
              </p:ext>
            </p:extLst>
          </p:nvPr>
        </p:nvGraphicFramePr>
        <p:xfrm>
          <a:off x="685800" y="4724400"/>
          <a:ext cx="7391400" cy="1972460"/>
        </p:xfrm>
        <a:graphic>
          <a:graphicData uri="http://schemas.openxmlformats.org/presentationml/2006/ole">
            <mc:AlternateContent xmlns:mc="http://schemas.openxmlformats.org/markup-compatibility/2006">
              <mc:Choice xmlns:v="urn:schemas-microsoft-com:vml" Requires="v">
                <p:oleObj spid="_x0000_s19663" name="CS ChemDraw Drawing" r:id="rId7" imgW="5512193" imgH="1470598" progId="ChemDraw.Document.6.0">
                  <p:embed/>
                </p:oleObj>
              </mc:Choice>
              <mc:Fallback>
                <p:oleObj name="CS ChemDraw Drawing" r:id="rId7" imgW="5512193" imgH="1470598" progId="ChemDraw.Document.6.0">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4724400"/>
                        <a:ext cx="7391400" cy="1972460"/>
                      </a:xfrm>
                      <a:prstGeom prst="rect">
                        <a:avLst/>
                      </a:prstGeom>
                      <a:noFill/>
                    </p:spPr>
                  </p:pic>
                </p:oleObj>
              </mc:Fallback>
            </mc:AlternateContent>
          </a:graphicData>
        </a:graphic>
      </p:graphicFrame>
    </p:spTree>
    <p:extLst>
      <p:ext uri="{BB962C8B-B14F-4D97-AF65-F5344CB8AC3E}">
        <p14:creationId xmlns:p14="http://schemas.microsoft.com/office/powerpoint/2010/main" val="3200268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229600" cy="830997"/>
          </a:xfrm>
          <a:prstGeom prst="rect">
            <a:avLst/>
          </a:prstGeom>
        </p:spPr>
        <p:txBody>
          <a:bodyPr wrap="square">
            <a:spAutoFit/>
          </a:bodyPr>
          <a:lstStyle/>
          <a:p>
            <a:r>
              <a:rPr lang="en-IN" sz="2400" b="1" dirty="0">
                <a:solidFill>
                  <a:srgbClr val="0070C0"/>
                </a:solidFill>
              </a:rPr>
              <a:t>Organometallic compounds </a:t>
            </a:r>
            <a:r>
              <a:rPr lang="en-IN" sz="2400" b="1" dirty="0" err="1">
                <a:solidFill>
                  <a:srgbClr val="0070C0"/>
                </a:solidFill>
              </a:rPr>
              <a:t>racemise</a:t>
            </a:r>
            <a:r>
              <a:rPr lang="en-IN" sz="2400" b="1" dirty="0">
                <a:solidFill>
                  <a:srgbClr val="0070C0"/>
                </a:solidFill>
              </a:rPr>
              <a:t> readily due to pyramidal inversion as shown below:</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4" name="Object 3"/>
          <p:cNvGraphicFramePr>
            <a:graphicFrameLocks noChangeAspect="1"/>
          </p:cNvGraphicFramePr>
          <p:nvPr>
            <p:extLst>
              <p:ext uri="{D42A27DB-BD31-4B8C-83A1-F6EECF244321}">
                <p14:modId xmlns:p14="http://schemas.microsoft.com/office/powerpoint/2010/main" val="2059296073"/>
              </p:ext>
            </p:extLst>
          </p:nvPr>
        </p:nvGraphicFramePr>
        <p:xfrm>
          <a:off x="2209800" y="1295400"/>
          <a:ext cx="4360013" cy="1212548"/>
        </p:xfrm>
        <a:graphic>
          <a:graphicData uri="http://schemas.openxmlformats.org/presentationml/2006/ole">
            <mc:AlternateContent xmlns:mc="http://schemas.openxmlformats.org/markup-compatibility/2006">
              <mc:Choice xmlns:v="urn:schemas-microsoft-com:vml" Requires="v">
                <p:oleObj spid="_x0000_s20677" name="CS ChemDraw Drawing" r:id="rId3" imgW="2679109" imgH="751495" progId="ChemDraw.Document.6.0">
                  <p:embed/>
                </p:oleObj>
              </mc:Choice>
              <mc:Fallback>
                <p:oleObj name="CS ChemDraw Drawing" r:id="rId3" imgW="2679109" imgH="751495"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295400"/>
                        <a:ext cx="4360013" cy="1212548"/>
                      </a:xfrm>
                      <a:prstGeom prst="rect">
                        <a:avLst/>
                      </a:prstGeom>
                      <a:noFill/>
                    </p:spPr>
                  </p:pic>
                </p:oleObj>
              </mc:Fallback>
            </mc:AlternateContent>
          </a:graphicData>
        </a:graphic>
      </p:graphicFrame>
      <p:sp>
        <p:nvSpPr>
          <p:cNvPr id="5" name="Rectangle 4"/>
          <p:cNvSpPr/>
          <p:nvPr/>
        </p:nvSpPr>
        <p:spPr>
          <a:xfrm>
            <a:off x="457200" y="2743200"/>
            <a:ext cx="5154232" cy="461665"/>
          </a:xfrm>
          <a:prstGeom prst="rect">
            <a:avLst/>
          </a:prstGeom>
        </p:spPr>
        <p:txBody>
          <a:bodyPr wrap="none">
            <a:spAutoFit/>
          </a:bodyPr>
          <a:lstStyle/>
          <a:p>
            <a:r>
              <a:rPr lang="en-IN" sz="2400" b="1" dirty="0" smtClean="0">
                <a:solidFill>
                  <a:srgbClr val="FF0000"/>
                </a:solidFill>
              </a:rPr>
              <a:t>(c) Racemisation </a:t>
            </a:r>
            <a:r>
              <a:rPr lang="en-IN" sz="2400" b="1" dirty="0">
                <a:solidFill>
                  <a:srgbClr val="FF0000"/>
                </a:solidFill>
              </a:rPr>
              <a:t>via radical formation</a:t>
            </a:r>
            <a:r>
              <a:rPr lang="en-IN" sz="2400" dirty="0">
                <a:solidFill>
                  <a:srgbClr val="FF0000"/>
                </a:solidFill>
              </a:rPr>
              <a:t>: </a:t>
            </a:r>
          </a:p>
        </p:txBody>
      </p:sp>
      <p:sp>
        <p:nvSpPr>
          <p:cNvPr id="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7" name="Object 6"/>
          <p:cNvGraphicFramePr>
            <a:graphicFrameLocks noChangeAspect="1"/>
          </p:cNvGraphicFramePr>
          <p:nvPr>
            <p:extLst>
              <p:ext uri="{D42A27DB-BD31-4B8C-83A1-F6EECF244321}">
                <p14:modId xmlns:p14="http://schemas.microsoft.com/office/powerpoint/2010/main" val="1942762844"/>
              </p:ext>
            </p:extLst>
          </p:nvPr>
        </p:nvGraphicFramePr>
        <p:xfrm>
          <a:off x="762000" y="3276600"/>
          <a:ext cx="7315200" cy="1339584"/>
        </p:xfrm>
        <a:graphic>
          <a:graphicData uri="http://schemas.openxmlformats.org/presentationml/2006/ole">
            <mc:AlternateContent xmlns:mc="http://schemas.openxmlformats.org/markup-compatibility/2006">
              <mc:Choice xmlns:v="urn:schemas-microsoft-com:vml" Requires="v">
                <p:oleObj spid="_x0000_s20678" name="CS ChemDraw Drawing" r:id="rId5" imgW="4536950" imgH="829020" progId="ChemDraw.Document.6.0">
                  <p:embed/>
                </p:oleObj>
              </mc:Choice>
              <mc:Fallback>
                <p:oleObj name="CS ChemDraw Drawing" r:id="rId5" imgW="4536950" imgH="829020" progId="ChemDraw.Document.6.0">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3276600"/>
                        <a:ext cx="7315200" cy="1339584"/>
                      </a:xfrm>
                      <a:prstGeom prst="rect">
                        <a:avLst/>
                      </a:prstGeom>
                      <a:noFill/>
                    </p:spPr>
                  </p:pic>
                </p:oleObj>
              </mc:Fallback>
            </mc:AlternateContent>
          </a:graphicData>
        </a:graphic>
      </p:graphicFrame>
      <p:sp>
        <p:nvSpPr>
          <p:cNvPr id="8" name="Rectangle 7"/>
          <p:cNvSpPr/>
          <p:nvPr/>
        </p:nvSpPr>
        <p:spPr>
          <a:xfrm>
            <a:off x="457200" y="4495800"/>
            <a:ext cx="8354292" cy="461665"/>
          </a:xfrm>
          <a:prstGeom prst="rect">
            <a:avLst/>
          </a:prstGeom>
        </p:spPr>
        <p:txBody>
          <a:bodyPr wrap="square">
            <a:spAutoFit/>
          </a:bodyPr>
          <a:lstStyle/>
          <a:p>
            <a:r>
              <a:rPr lang="en-IN" sz="2400" b="1" dirty="0" smtClean="0">
                <a:solidFill>
                  <a:srgbClr val="FF0000"/>
                </a:solidFill>
              </a:rPr>
              <a:t>(d) Racemisation </a:t>
            </a:r>
            <a:r>
              <a:rPr lang="en-IN" sz="2400" b="1" dirty="0">
                <a:solidFill>
                  <a:srgbClr val="FF0000"/>
                </a:solidFill>
              </a:rPr>
              <a:t>through stable optically inactive intermediate</a:t>
            </a:r>
            <a:r>
              <a:rPr lang="en-IN" sz="2400" dirty="0">
                <a:solidFill>
                  <a:srgbClr val="FF0000"/>
                </a:solidFill>
              </a:rPr>
              <a:t>: </a:t>
            </a:r>
          </a:p>
        </p:txBody>
      </p:sp>
      <p:sp>
        <p:nvSpPr>
          <p:cNvPr id="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10" name="Object 9"/>
          <p:cNvGraphicFramePr>
            <a:graphicFrameLocks noChangeAspect="1"/>
          </p:cNvGraphicFramePr>
          <p:nvPr>
            <p:extLst>
              <p:ext uri="{D42A27DB-BD31-4B8C-83A1-F6EECF244321}">
                <p14:modId xmlns:p14="http://schemas.microsoft.com/office/powerpoint/2010/main" val="88816757"/>
              </p:ext>
            </p:extLst>
          </p:nvPr>
        </p:nvGraphicFramePr>
        <p:xfrm>
          <a:off x="914400" y="5242786"/>
          <a:ext cx="7086600" cy="1158014"/>
        </p:xfrm>
        <a:graphic>
          <a:graphicData uri="http://schemas.openxmlformats.org/presentationml/2006/ole">
            <mc:AlternateContent xmlns:mc="http://schemas.openxmlformats.org/markup-compatibility/2006">
              <mc:Choice xmlns:v="urn:schemas-microsoft-com:vml" Requires="v">
                <p:oleObj spid="_x0000_s20679" name="CS ChemDraw Drawing" r:id="rId7" imgW="4064446" imgH="664468" progId="ChemDraw.Document.6.0">
                  <p:embed/>
                </p:oleObj>
              </mc:Choice>
              <mc:Fallback>
                <p:oleObj name="CS ChemDraw Drawing" r:id="rId7" imgW="4064446" imgH="664468" progId="ChemDraw.Document.6.0">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5242786"/>
                        <a:ext cx="7086600" cy="1158014"/>
                      </a:xfrm>
                      <a:prstGeom prst="rect">
                        <a:avLst/>
                      </a:prstGeom>
                      <a:noFill/>
                    </p:spPr>
                  </p:pic>
                </p:oleObj>
              </mc:Fallback>
            </mc:AlternateContent>
          </a:graphicData>
        </a:graphic>
      </p:graphicFrame>
    </p:spTree>
    <p:extLst>
      <p:ext uri="{BB962C8B-B14F-4D97-AF65-F5344CB8AC3E}">
        <p14:creationId xmlns:p14="http://schemas.microsoft.com/office/powerpoint/2010/main" val="2438530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3034" y="457200"/>
            <a:ext cx="8429966" cy="1200329"/>
          </a:xfrm>
          <a:prstGeom prst="rect">
            <a:avLst/>
          </a:prstGeom>
        </p:spPr>
        <p:txBody>
          <a:bodyPr wrap="square">
            <a:spAutoFit/>
          </a:bodyPr>
          <a:lstStyle/>
          <a:p>
            <a:pPr algn="just"/>
            <a:r>
              <a:rPr lang="en-IN" sz="2400" b="1" dirty="0">
                <a:solidFill>
                  <a:srgbClr val="C00000"/>
                </a:solidFill>
              </a:rPr>
              <a:t>Resolution:</a:t>
            </a:r>
            <a:r>
              <a:rPr lang="en-IN" sz="2400" b="1" dirty="0"/>
              <a:t> </a:t>
            </a:r>
            <a:r>
              <a:rPr lang="en-IN" sz="2400" b="1" dirty="0">
                <a:solidFill>
                  <a:srgbClr val="0070C0"/>
                </a:solidFill>
              </a:rPr>
              <a:t>Separation of two enantiomers from a racemic modification is called resolution. There are many ways of resolution.</a:t>
            </a:r>
          </a:p>
        </p:txBody>
      </p:sp>
      <p:sp>
        <p:nvSpPr>
          <p:cNvPr id="4" name="Rectangle 3"/>
          <p:cNvSpPr/>
          <p:nvPr/>
        </p:nvSpPr>
        <p:spPr>
          <a:xfrm>
            <a:off x="304800" y="1752600"/>
            <a:ext cx="3643754" cy="461665"/>
          </a:xfrm>
          <a:prstGeom prst="rect">
            <a:avLst/>
          </a:prstGeom>
        </p:spPr>
        <p:txBody>
          <a:bodyPr wrap="none">
            <a:spAutoFit/>
          </a:bodyPr>
          <a:lstStyle/>
          <a:p>
            <a:r>
              <a:rPr lang="en-IN" sz="2400" b="1" dirty="0" smtClean="0">
                <a:solidFill>
                  <a:srgbClr val="FF0000"/>
                </a:solidFill>
              </a:rPr>
              <a:t>(a) Mechanical </a:t>
            </a:r>
            <a:r>
              <a:rPr lang="en-IN" sz="2400" b="1" dirty="0">
                <a:solidFill>
                  <a:srgbClr val="FF0000"/>
                </a:solidFill>
              </a:rPr>
              <a:t>separation</a:t>
            </a:r>
            <a:r>
              <a:rPr lang="en-IN" sz="2400" dirty="0">
                <a:solidFill>
                  <a:srgbClr val="FF0000"/>
                </a:solidFill>
              </a:rPr>
              <a:t>: </a:t>
            </a:r>
          </a:p>
        </p:txBody>
      </p:sp>
      <p:sp>
        <p:nvSpPr>
          <p:cNvPr id="5" name="Rectangle 4"/>
          <p:cNvSpPr/>
          <p:nvPr/>
        </p:nvSpPr>
        <p:spPr>
          <a:xfrm>
            <a:off x="381000" y="2133600"/>
            <a:ext cx="8153400" cy="830997"/>
          </a:xfrm>
          <a:prstGeom prst="rect">
            <a:avLst/>
          </a:prstGeom>
        </p:spPr>
        <p:txBody>
          <a:bodyPr wrap="square">
            <a:spAutoFit/>
          </a:bodyPr>
          <a:lstStyle/>
          <a:p>
            <a:r>
              <a:rPr lang="en-IN" sz="2400" b="1" dirty="0">
                <a:solidFill>
                  <a:srgbClr val="0070C0"/>
                </a:solidFill>
              </a:rPr>
              <a:t>It is applicable only for racemic mixture where the unit crystals are formed with one type of enantiomers.</a:t>
            </a:r>
          </a:p>
        </p:txBody>
      </p:sp>
      <p:sp>
        <p:nvSpPr>
          <p:cNvPr id="6" name="Rectangle 5"/>
          <p:cNvSpPr/>
          <p:nvPr/>
        </p:nvSpPr>
        <p:spPr>
          <a:xfrm>
            <a:off x="304800" y="3119735"/>
            <a:ext cx="4294124" cy="461665"/>
          </a:xfrm>
          <a:prstGeom prst="rect">
            <a:avLst/>
          </a:prstGeom>
        </p:spPr>
        <p:txBody>
          <a:bodyPr wrap="none">
            <a:spAutoFit/>
          </a:bodyPr>
          <a:lstStyle/>
          <a:p>
            <a:r>
              <a:rPr lang="en-IN" sz="2400" b="1" dirty="0" smtClean="0">
                <a:solidFill>
                  <a:srgbClr val="FF0000"/>
                </a:solidFill>
              </a:rPr>
              <a:t>(b) via </a:t>
            </a:r>
            <a:r>
              <a:rPr lang="en-IN" sz="2400" b="1" dirty="0" err="1">
                <a:solidFill>
                  <a:srgbClr val="FF0000"/>
                </a:solidFill>
              </a:rPr>
              <a:t>D</a:t>
            </a:r>
            <a:r>
              <a:rPr lang="en-IN" sz="2400" b="1" dirty="0" err="1" smtClean="0">
                <a:solidFill>
                  <a:srgbClr val="FF0000"/>
                </a:solidFill>
              </a:rPr>
              <a:t>iastereomer</a:t>
            </a:r>
            <a:r>
              <a:rPr lang="en-IN" sz="2400" b="1" dirty="0" smtClean="0">
                <a:solidFill>
                  <a:srgbClr val="FF0000"/>
                </a:solidFill>
              </a:rPr>
              <a:t> </a:t>
            </a:r>
            <a:r>
              <a:rPr lang="en-IN" sz="2400" b="1" dirty="0">
                <a:solidFill>
                  <a:srgbClr val="FF0000"/>
                </a:solidFill>
              </a:rPr>
              <a:t>formation</a:t>
            </a:r>
            <a:r>
              <a:rPr lang="en-IN" sz="2400" dirty="0">
                <a:solidFill>
                  <a:srgbClr val="FF0000"/>
                </a:solidFill>
              </a:rPr>
              <a:t>:</a:t>
            </a:r>
            <a:r>
              <a:rPr lang="en-IN" sz="2400" b="1" dirty="0">
                <a:solidFill>
                  <a:srgbClr val="FF0000"/>
                </a:solidFill>
              </a:rPr>
              <a:t> </a:t>
            </a:r>
            <a:endParaRPr lang="en-IN" sz="2400" dirty="0">
              <a:solidFill>
                <a:srgbClr val="FF0000"/>
              </a:solidFill>
            </a:endParaRPr>
          </a:p>
        </p:txBody>
      </p:sp>
      <p:sp>
        <p:nvSpPr>
          <p:cNvPr id="7" name="Rectangle 6"/>
          <p:cNvSpPr/>
          <p:nvPr/>
        </p:nvSpPr>
        <p:spPr>
          <a:xfrm>
            <a:off x="381000" y="3676471"/>
            <a:ext cx="8153400" cy="1200329"/>
          </a:xfrm>
          <a:prstGeom prst="rect">
            <a:avLst/>
          </a:prstGeom>
        </p:spPr>
        <p:txBody>
          <a:bodyPr wrap="square">
            <a:spAutoFit/>
          </a:bodyPr>
          <a:lstStyle/>
          <a:p>
            <a:r>
              <a:rPr lang="en-IN" sz="2400" b="1" dirty="0">
                <a:solidFill>
                  <a:srgbClr val="0070C0"/>
                </a:solidFill>
              </a:rPr>
              <a:t>This is the most effective pathway of resolution</a:t>
            </a:r>
            <a:r>
              <a:rPr lang="en-IN" sz="2400" b="1" dirty="0" smtClean="0">
                <a:solidFill>
                  <a:srgbClr val="0070C0"/>
                </a:solidFill>
              </a:rPr>
              <a:t>. </a:t>
            </a:r>
            <a:r>
              <a:rPr lang="en-IN" sz="2400" b="1" dirty="0">
                <a:solidFill>
                  <a:srgbClr val="0070C0"/>
                </a:solidFill>
              </a:rPr>
              <a:t>A schematic representation for the resolution of racemic modification via </a:t>
            </a:r>
            <a:r>
              <a:rPr lang="en-IN" sz="2400" b="1" dirty="0" err="1">
                <a:solidFill>
                  <a:srgbClr val="0070C0"/>
                </a:solidFill>
              </a:rPr>
              <a:t>diastereomer</a:t>
            </a:r>
            <a:r>
              <a:rPr lang="en-IN" sz="2400" b="1" dirty="0">
                <a:solidFill>
                  <a:srgbClr val="0070C0"/>
                </a:solidFill>
              </a:rPr>
              <a:t> formation is depicted below</a:t>
            </a:r>
            <a:r>
              <a:rPr lang="en-IN" sz="2400" b="1" dirty="0" smtClean="0">
                <a:solidFill>
                  <a:srgbClr val="0070C0"/>
                </a:solidFill>
              </a:rPr>
              <a:t>: </a:t>
            </a:r>
            <a:endParaRPr lang="en-IN" sz="2400" b="1" dirty="0">
              <a:solidFill>
                <a:srgbClr val="0070C0"/>
              </a:solidFill>
            </a:endParaRPr>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9" name="Object 8"/>
          <p:cNvGraphicFramePr>
            <a:graphicFrameLocks noChangeAspect="1"/>
          </p:cNvGraphicFramePr>
          <p:nvPr>
            <p:extLst>
              <p:ext uri="{D42A27DB-BD31-4B8C-83A1-F6EECF244321}">
                <p14:modId xmlns:p14="http://schemas.microsoft.com/office/powerpoint/2010/main" val="3770253893"/>
              </p:ext>
            </p:extLst>
          </p:nvPr>
        </p:nvGraphicFramePr>
        <p:xfrm>
          <a:off x="553720" y="4953000"/>
          <a:ext cx="7523480" cy="914400"/>
        </p:xfrm>
        <a:graphic>
          <a:graphicData uri="http://schemas.openxmlformats.org/presentationml/2006/ole">
            <mc:AlternateContent xmlns:mc="http://schemas.openxmlformats.org/markup-compatibility/2006">
              <mc:Choice xmlns:v="urn:schemas-microsoft-com:vml" Requires="v">
                <p:oleObj spid="_x0000_s21566" name="CS ChemDraw Drawing" r:id="rId3" imgW="4704530" imgH="571611" progId="ChemDraw.Document.6.0">
                  <p:embed/>
                </p:oleObj>
              </mc:Choice>
              <mc:Fallback>
                <p:oleObj name="CS ChemDraw Drawing" r:id="rId3" imgW="4704530" imgH="571611"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720" y="4953000"/>
                        <a:ext cx="7523480" cy="914400"/>
                      </a:xfrm>
                      <a:prstGeom prst="rect">
                        <a:avLst/>
                      </a:prstGeom>
                      <a:noFill/>
                    </p:spPr>
                  </p:pic>
                </p:oleObj>
              </mc:Fallback>
            </mc:AlternateContent>
          </a:graphicData>
        </a:graphic>
      </p:graphicFrame>
    </p:spTree>
    <p:extLst>
      <p:ext uri="{BB962C8B-B14F-4D97-AF65-F5344CB8AC3E}">
        <p14:creationId xmlns:p14="http://schemas.microsoft.com/office/powerpoint/2010/main" val="394288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5649175" cy="461665"/>
          </a:xfrm>
          <a:prstGeom prst="rect">
            <a:avLst/>
          </a:prstGeom>
        </p:spPr>
        <p:txBody>
          <a:bodyPr wrap="none">
            <a:spAutoFit/>
          </a:bodyPr>
          <a:lstStyle/>
          <a:p>
            <a:r>
              <a:rPr lang="en-IN" sz="2400" b="1" dirty="0" smtClean="0">
                <a:solidFill>
                  <a:srgbClr val="C00000"/>
                </a:solidFill>
              </a:rPr>
              <a:t>Optical purity or </a:t>
            </a:r>
            <a:r>
              <a:rPr lang="en-IN" sz="2400" b="1" dirty="0" err="1">
                <a:solidFill>
                  <a:srgbClr val="C00000"/>
                </a:solidFill>
              </a:rPr>
              <a:t>E</a:t>
            </a:r>
            <a:r>
              <a:rPr lang="en-IN" sz="2400" b="1" dirty="0" err="1" smtClean="0">
                <a:solidFill>
                  <a:srgbClr val="C00000"/>
                </a:solidFill>
              </a:rPr>
              <a:t>nantiomeric</a:t>
            </a:r>
            <a:r>
              <a:rPr lang="en-IN" sz="2400" b="1" dirty="0" smtClean="0">
                <a:solidFill>
                  <a:srgbClr val="C00000"/>
                </a:solidFill>
              </a:rPr>
              <a:t> </a:t>
            </a:r>
            <a:r>
              <a:rPr lang="en-IN" sz="2400" b="1" dirty="0">
                <a:solidFill>
                  <a:srgbClr val="C00000"/>
                </a:solidFill>
              </a:rPr>
              <a:t>excess (</a:t>
            </a:r>
            <a:r>
              <a:rPr lang="en-IN" sz="2400" b="1" dirty="0" err="1">
                <a:solidFill>
                  <a:srgbClr val="C00000"/>
                </a:solidFill>
              </a:rPr>
              <a:t>ee</a:t>
            </a:r>
            <a:r>
              <a:rPr lang="en-IN" sz="2400" b="1" dirty="0" smtClean="0">
                <a:solidFill>
                  <a:srgbClr val="C00000"/>
                </a:solidFill>
              </a:rPr>
              <a:t>): </a:t>
            </a:r>
            <a:endParaRPr lang="en-IN" sz="2400" b="1" dirty="0">
              <a:solidFill>
                <a:srgbClr val="C00000"/>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4" name="Object 3"/>
          <p:cNvGraphicFramePr>
            <a:graphicFrameLocks noChangeAspect="1"/>
          </p:cNvGraphicFramePr>
          <p:nvPr>
            <p:extLst>
              <p:ext uri="{D42A27DB-BD31-4B8C-83A1-F6EECF244321}">
                <p14:modId xmlns:p14="http://schemas.microsoft.com/office/powerpoint/2010/main" val="3544196590"/>
              </p:ext>
            </p:extLst>
          </p:nvPr>
        </p:nvGraphicFramePr>
        <p:xfrm>
          <a:off x="457200" y="1066800"/>
          <a:ext cx="8180877" cy="1219200"/>
        </p:xfrm>
        <a:graphic>
          <a:graphicData uri="http://schemas.openxmlformats.org/presentationml/2006/ole">
            <mc:AlternateContent xmlns:mc="http://schemas.openxmlformats.org/markup-compatibility/2006">
              <mc:Choice xmlns:v="urn:schemas-microsoft-com:vml" Requires="v">
                <p:oleObj spid="_x0000_s22702" name="CS ChemDraw Drawing" r:id="rId3" imgW="6103687" imgH="902226" progId="ChemDraw.Document.6.0">
                  <p:embed/>
                </p:oleObj>
              </mc:Choice>
              <mc:Fallback>
                <p:oleObj name="CS ChemDraw Drawing" r:id="rId3" imgW="6103687" imgH="902226"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066800"/>
                        <a:ext cx="8180877" cy="1219200"/>
                      </a:xfrm>
                      <a:prstGeom prst="rect">
                        <a:avLst/>
                      </a:prstGeom>
                      <a:noFill/>
                    </p:spPr>
                  </p:pic>
                </p:oleObj>
              </mc:Fallback>
            </mc:AlternateContent>
          </a:graphicData>
        </a:graphic>
      </p:graphicFrame>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6" name="Object 5"/>
          <p:cNvGraphicFramePr>
            <a:graphicFrameLocks noChangeAspect="1"/>
          </p:cNvGraphicFramePr>
          <p:nvPr>
            <p:extLst>
              <p:ext uri="{D42A27DB-BD31-4B8C-83A1-F6EECF244321}">
                <p14:modId xmlns:p14="http://schemas.microsoft.com/office/powerpoint/2010/main" val="1052052956"/>
              </p:ext>
            </p:extLst>
          </p:nvPr>
        </p:nvGraphicFramePr>
        <p:xfrm>
          <a:off x="838200" y="2514600"/>
          <a:ext cx="7086600" cy="724086"/>
        </p:xfrm>
        <a:graphic>
          <a:graphicData uri="http://schemas.openxmlformats.org/presentationml/2006/ole">
            <mc:AlternateContent xmlns:mc="http://schemas.openxmlformats.org/markup-compatibility/2006">
              <mc:Choice xmlns:v="urn:schemas-microsoft-com:vml" Requires="v">
                <p:oleObj spid="_x0000_s22703" name="CS ChemDraw Drawing" r:id="rId5" imgW="3570778" imgH="370349" progId="ChemDraw.Document.6.0">
                  <p:embed/>
                </p:oleObj>
              </mc:Choice>
              <mc:Fallback>
                <p:oleObj name="CS ChemDraw Drawing" r:id="rId5" imgW="3570778" imgH="370349" progId="ChemDraw.Document.6.0">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2514600"/>
                        <a:ext cx="7086600" cy="724086"/>
                      </a:xfrm>
                      <a:prstGeom prst="rect">
                        <a:avLst/>
                      </a:prstGeom>
                      <a:noFill/>
                    </p:spPr>
                  </p:pic>
                </p:oleObj>
              </mc:Fallback>
            </mc:AlternateContent>
          </a:graphicData>
        </a:graphic>
      </p:graphicFrame>
      <p:sp>
        <p:nvSpPr>
          <p:cNvPr id="7" name="Rectangle 6"/>
          <p:cNvSpPr/>
          <p:nvPr/>
        </p:nvSpPr>
        <p:spPr>
          <a:xfrm>
            <a:off x="685800" y="3752166"/>
            <a:ext cx="7696200" cy="830997"/>
          </a:xfrm>
          <a:prstGeom prst="rect">
            <a:avLst/>
          </a:prstGeom>
        </p:spPr>
        <p:txBody>
          <a:bodyPr wrap="square">
            <a:spAutoFit/>
          </a:bodyPr>
          <a:lstStyle/>
          <a:p>
            <a:r>
              <a:rPr lang="en-IN" sz="2400" b="1" dirty="0">
                <a:solidFill>
                  <a:srgbClr val="0070C0"/>
                </a:solidFill>
              </a:rPr>
              <a:t>The extent of resolution depends on the purity of resolving agent. </a:t>
            </a:r>
          </a:p>
        </p:txBody>
      </p:sp>
      <p:graphicFrame>
        <p:nvGraphicFramePr>
          <p:cNvPr id="8" name="Object 7"/>
          <p:cNvGraphicFramePr>
            <a:graphicFrameLocks noChangeAspect="1"/>
          </p:cNvGraphicFramePr>
          <p:nvPr>
            <p:extLst>
              <p:ext uri="{D42A27DB-BD31-4B8C-83A1-F6EECF244321}">
                <p14:modId xmlns:p14="http://schemas.microsoft.com/office/powerpoint/2010/main" val="1750467202"/>
              </p:ext>
            </p:extLst>
          </p:nvPr>
        </p:nvGraphicFramePr>
        <p:xfrm>
          <a:off x="546034" y="4876800"/>
          <a:ext cx="8216966" cy="1295400"/>
        </p:xfrm>
        <a:graphic>
          <a:graphicData uri="http://schemas.openxmlformats.org/presentationml/2006/ole">
            <mc:AlternateContent xmlns:mc="http://schemas.openxmlformats.org/markup-compatibility/2006">
              <mc:Choice xmlns:v="urn:schemas-microsoft-com:vml" Requires="v">
                <p:oleObj spid="_x0000_s22704" name="CS ChemDraw Drawing" r:id="rId7" imgW="6132625" imgH="966146" progId="ChemDraw.Document.6.0">
                  <p:embed/>
                </p:oleObj>
              </mc:Choice>
              <mc:Fallback>
                <p:oleObj name="CS ChemDraw Drawing" r:id="rId7" imgW="6132625" imgH="966146" progId="ChemDraw.Document.6.0">
                  <p:embed/>
                  <p:pic>
                    <p:nvPicPr>
                      <p:cNvPr id="0" name=""/>
                      <p:cNvPicPr/>
                      <p:nvPr/>
                    </p:nvPicPr>
                    <p:blipFill>
                      <a:blip r:embed="rId8"/>
                      <a:stretch>
                        <a:fillRect/>
                      </a:stretch>
                    </p:blipFill>
                    <p:spPr>
                      <a:xfrm>
                        <a:off x="546034" y="4876800"/>
                        <a:ext cx="8216966" cy="1295400"/>
                      </a:xfrm>
                      <a:prstGeom prst="rect">
                        <a:avLst/>
                      </a:prstGeom>
                    </p:spPr>
                  </p:pic>
                </p:oleObj>
              </mc:Fallback>
            </mc:AlternateContent>
          </a:graphicData>
        </a:graphic>
      </p:graphicFrame>
    </p:spTree>
    <p:extLst>
      <p:ext uri="{BB962C8B-B14F-4D97-AF65-F5344CB8AC3E}">
        <p14:creationId xmlns:p14="http://schemas.microsoft.com/office/powerpoint/2010/main" val="177413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7467600" cy="461665"/>
          </a:xfrm>
          <a:prstGeom prst="rect">
            <a:avLst/>
          </a:prstGeom>
        </p:spPr>
        <p:txBody>
          <a:bodyPr wrap="square">
            <a:spAutoFit/>
          </a:bodyPr>
          <a:lstStyle/>
          <a:p>
            <a:r>
              <a:rPr lang="en-IN" sz="2400" b="1" dirty="0">
                <a:solidFill>
                  <a:srgbClr val="FF0000"/>
                </a:solidFill>
              </a:rPr>
              <a:t>Resolution of chiral acids from racemic modification</a:t>
            </a:r>
            <a:r>
              <a:rPr lang="en-IN" sz="2400" dirty="0">
                <a:solidFill>
                  <a:srgbClr val="FF0000"/>
                </a:solidFill>
              </a:rPr>
              <a:t>: </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4" name="Object 3"/>
          <p:cNvGraphicFramePr>
            <a:graphicFrameLocks noChangeAspect="1"/>
          </p:cNvGraphicFramePr>
          <p:nvPr>
            <p:extLst>
              <p:ext uri="{D42A27DB-BD31-4B8C-83A1-F6EECF244321}">
                <p14:modId xmlns:p14="http://schemas.microsoft.com/office/powerpoint/2010/main" val="244119446"/>
              </p:ext>
            </p:extLst>
          </p:nvPr>
        </p:nvGraphicFramePr>
        <p:xfrm>
          <a:off x="914400" y="3810000"/>
          <a:ext cx="7492842" cy="2057400"/>
        </p:xfrm>
        <a:graphic>
          <a:graphicData uri="http://schemas.openxmlformats.org/presentationml/2006/ole">
            <mc:AlternateContent xmlns:mc="http://schemas.openxmlformats.org/markup-compatibility/2006">
              <mc:Choice xmlns:v="urn:schemas-microsoft-com:vml" Requires="v">
                <p:oleObj spid="_x0000_s23663" name="CS ChemDraw Drawing" r:id="rId3" imgW="6152276" imgH="1685681" progId="ChemDraw.Document.6.0">
                  <p:embed/>
                </p:oleObj>
              </mc:Choice>
              <mc:Fallback>
                <p:oleObj name="CS ChemDraw Drawing" r:id="rId3" imgW="6152276" imgH="1685681"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810000"/>
                        <a:ext cx="7492842" cy="2057400"/>
                      </a:xfrm>
                      <a:prstGeom prst="rect">
                        <a:avLst/>
                      </a:prstGeom>
                      <a:noFill/>
                    </p:spPr>
                  </p:pic>
                </p:oleObj>
              </mc:Fallback>
            </mc:AlternateContent>
          </a:graphicData>
        </a:graphic>
      </p:graphicFrame>
      <p:sp>
        <p:nvSpPr>
          <p:cNvPr id="5" name="Rectangle 4"/>
          <p:cNvSpPr/>
          <p:nvPr/>
        </p:nvSpPr>
        <p:spPr>
          <a:xfrm>
            <a:off x="457200" y="1066800"/>
            <a:ext cx="8077200" cy="830997"/>
          </a:xfrm>
          <a:prstGeom prst="rect">
            <a:avLst/>
          </a:prstGeom>
        </p:spPr>
        <p:txBody>
          <a:bodyPr wrap="square">
            <a:spAutoFit/>
          </a:bodyPr>
          <a:lstStyle/>
          <a:p>
            <a:r>
              <a:rPr lang="en-IN" sz="2400" b="1" dirty="0">
                <a:solidFill>
                  <a:srgbClr val="0070C0"/>
                </a:solidFill>
              </a:rPr>
              <a:t>A schematic presentation for the resolution of optically active acid </a:t>
            </a:r>
            <a:r>
              <a:rPr lang="en-IN" sz="2400" b="1" dirty="0" smtClean="0">
                <a:solidFill>
                  <a:srgbClr val="0070C0"/>
                </a:solidFill>
              </a:rPr>
              <a:t>by base </a:t>
            </a:r>
            <a:r>
              <a:rPr lang="en-IN" sz="2400" b="1" dirty="0">
                <a:solidFill>
                  <a:srgbClr val="0070C0"/>
                </a:solidFill>
              </a:rPr>
              <a:t>(B) as resolving agent is shown below:</a:t>
            </a:r>
          </a:p>
        </p:txBody>
      </p:sp>
      <p:sp>
        <p:nvSpPr>
          <p:cNvPr id="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7" name="Object 6"/>
          <p:cNvGraphicFramePr>
            <a:graphicFrameLocks noChangeAspect="1"/>
          </p:cNvGraphicFramePr>
          <p:nvPr>
            <p:extLst>
              <p:ext uri="{D42A27DB-BD31-4B8C-83A1-F6EECF244321}">
                <p14:modId xmlns:p14="http://schemas.microsoft.com/office/powerpoint/2010/main" val="2741243466"/>
              </p:ext>
            </p:extLst>
          </p:nvPr>
        </p:nvGraphicFramePr>
        <p:xfrm>
          <a:off x="256651" y="2286000"/>
          <a:ext cx="8658749" cy="990600"/>
        </p:xfrm>
        <a:graphic>
          <a:graphicData uri="http://schemas.openxmlformats.org/presentationml/2006/ole">
            <mc:AlternateContent xmlns:mc="http://schemas.openxmlformats.org/markup-compatibility/2006">
              <mc:Choice xmlns:v="urn:schemas-microsoft-com:vml" Requires="v">
                <p:oleObj spid="_x0000_s23664" name="CS ChemDraw Drawing" r:id="rId5" imgW="6120315" imgH="704203" progId="ChemDraw.Document.6.0">
                  <p:embed/>
                </p:oleObj>
              </mc:Choice>
              <mc:Fallback>
                <p:oleObj name="CS ChemDraw Drawing" r:id="rId5" imgW="6120315" imgH="704203" progId="ChemDraw.Document.6.0">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651" y="2286000"/>
                        <a:ext cx="8658749" cy="990600"/>
                      </a:xfrm>
                      <a:prstGeom prst="rect">
                        <a:avLst/>
                      </a:prstGeom>
                      <a:noFill/>
                    </p:spPr>
                  </p:pic>
                </p:oleObj>
              </mc:Fallback>
            </mc:AlternateContent>
          </a:graphicData>
        </a:graphic>
      </p:graphicFrame>
    </p:spTree>
    <p:extLst>
      <p:ext uri="{BB962C8B-B14F-4D97-AF65-F5344CB8AC3E}">
        <p14:creationId xmlns:p14="http://schemas.microsoft.com/office/powerpoint/2010/main" val="94494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5135"/>
            <a:ext cx="7010400" cy="461665"/>
          </a:xfrm>
          <a:prstGeom prst="rect">
            <a:avLst/>
          </a:prstGeom>
        </p:spPr>
        <p:txBody>
          <a:bodyPr wrap="square">
            <a:spAutoFit/>
          </a:bodyPr>
          <a:lstStyle/>
          <a:p>
            <a:r>
              <a:rPr lang="en-IN" sz="2400" b="1" dirty="0">
                <a:solidFill>
                  <a:srgbClr val="FF0000"/>
                </a:solidFill>
              </a:rPr>
              <a:t>Resolution of chiral bases from racemic modification</a:t>
            </a:r>
            <a:r>
              <a:rPr lang="en-IN" sz="2400" dirty="0">
                <a:solidFill>
                  <a:srgbClr val="FF0000"/>
                </a:solidFill>
              </a:rPr>
              <a:t>: </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4" name="Object 3"/>
          <p:cNvGraphicFramePr>
            <a:graphicFrameLocks noChangeAspect="1"/>
          </p:cNvGraphicFramePr>
          <p:nvPr>
            <p:extLst>
              <p:ext uri="{D42A27DB-BD31-4B8C-83A1-F6EECF244321}">
                <p14:modId xmlns:p14="http://schemas.microsoft.com/office/powerpoint/2010/main" val="4098333076"/>
              </p:ext>
            </p:extLst>
          </p:nvPr>
        </p:nvGraphicFramePr>
        <p:xfrm>
          <a:off x="381000" y="2895600"/>
          <a:ext cx="8300798" cy="1143000"/>
        </p:xfrm>
        <a:graphic>
          <a:graphicData uri="http://schemas.openxmlformats.org/presentationml/2006/ole">
            <mc:AlternateContent xmlns:mc="http://schemas.openxmlformats.org/markup-compatibility/2006">
              <mc:Choice xmlns:v="urn:schemas-microsoft-com:vml" Requires="v">
                <p:oleObj spid="_x0000_s24682" name="CS ChemDraw Drawing" r:id="rId3" imgW="4925665" imgH="681312" progId="ChemDraw.Document.6.0">
                  <p:embed/>
                </p:oleObj>
              </mc:Choice>
              <mc:Fallback>
                <p:oleObj name="CS ChemDraw Drawing" r:id="rId3" imgW="4925665" imgH="681312"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895600"/>
                        <a:ext cx="8300798" cy="1143000"/>
                      </a:xfrm>
                      <a:prstGeom prst="rect">
                        <a:avLst/>
                      </a:prstGeom>
                      <a:noFill/>
                    </p:spPr>
                  </p:pic>
                </p:oleObj>
              </mc:Fallback>
            </mc:AlternateContent>
          </a:graphicData>
        </a:graphic>
      </p:graphicFrame>
      <p:sp>
        <p:nvSpPr>
          <p:cNvPr id="5" name="Rectangle 4"/>
          <p:cNvSpPr/>
          <p:nvPr/>
        </p:nvSpPr>
        <p:spPr>
          <a:xfrm>
            <a:off x="387926" y="1378803"/>
            <a:ext cx="8451273" cy="830997"/>
          </a:xfrm>
          <a:prstGeom prst="rect">
            <a:avLst/>
          </a:prstGeom>
        </p:spPr>
        <p:txBody>
          <a:bodyPr wrap="square">
            <a:spAutoFit/>
          </a:bodyPr>
          <a:lstStyle/>
          <a:p>
            <a:r>
              <a:rPr lang="en-IN" sz="2400" b="1" dirty="0">
                <a:solidFill>
                  <a:srgbClr val="0070C0"/>
                </a:solidFill>
              </a:rPr>
              <a:t>A schematic presentation for the resolution of optically active </a:t>
            </a:r>
            <a:r>
              <a:rPr lang="en-IN" sz="2400" b="1" dirty="0" smtClean="0">
                <a:solidFill>
                  <a:srgbClr val="0070C0"/>
                </a:solidFill>
              </a:rPr>
              <a:t>base (B) </a:t>
            </a:r>
            <a:r>
              <a:rPr lang="en-IN" sz="2400" b="1" dirty="0">
                <a:solidFill>
                  <a:srgbClr val="0070C0"/>
                </a:solidFill>
              </a:rPr>
              <a:t>by </a:t>
            </a:r>
            <a:r>
              <a:rPr lang="en-IN" sz="2400" b="1" dirty="0" smtClean="0">
                <a:solidFill>
                  <a:srgbClr val="0070C0"/>
                </a:solidFill>
              </a:rPr>
              <a:t>acid (HA) </a:t>
            </a:r>
            <a:r>
              <a:rPr lang="en-IN" sz="2400" b="1" dirty="0">
                <a:solidFill>
                  <a:srgbClr val="0070C0"/>
                </a:solidFill>
              </a:rPr>
              <a:t>as resolving agent is shown below:</a:t>
            </a:r>
          </a:p>
        </p:txBody>
      </p:sp>
      <p:sp>
        <p:nvSpPr>
          <p:cNvPr id="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7" name="Object 6"/>
          <p:cNvGraphicFramePr>
            <a:graphicFrameLocks noChangeAspect="1"/>
          </p:cNvGraphicFramePr>
          <p:nvPr>
            <p:extLst>
              <p:ext uri="{D42A27DB-BD31-4B8C-83A1-F6EECF244321}">
                <p14:modId xmlns:p14="http://schemas.microsoft.com/office/powerpoint/2010/main" val="1030034296"/>
              </p:ext>
            </p:extLst>
          </p:nvPr>
        </p:nvGraphicFramePr>
        <p:xfrm>
          <a:off x="990600" y="4572000"/>
          <a:ext cx="7287662" cy="1447800"/>
        </p:xfrm>
        <a:graphic>
          <a:graphicData uri="http://schemas.openxmlformats.org/presentationml/2006/ole">
            <mc:AlternateContent xmlns:mc="http://schemas.openxmlformats.org/markup-compatibility/2006">
              <mc:Choice xmlns:v="urn:schemas-microsoft-com:vml" Requires="v">
                <p:oleObj spid="_x0000_s24683" name="CS ChemDraw Drawing" r:id="rId5" imgW="4753335" imgH="944983" progId="ChemDraw.Document.6.0">
                  <p:embed/>
                </p:oleObj>
              </mc:Choice>
              <mc:Fallback>
                <p:oleObj name="CS ChemDraw Drawing" r:id="rId5" imgW="4753335" imgH="944983" progId="ChemDraw.Document.6.0">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572000"/>
                        <a:ext cx="7287662" cy="1447800"/>
                      </a:xfrm>
                      <a:prstGeom prst="rect">
                        <a:avLst/>
                      </a:prstGeom>
                      <a:noFill/>
                    </p:spPr>
                  </p:pic>
                </p:oleObj>
              </mc:Fallback>
            </mc:AlternateContent>
          </a:graphicData>
        </a:graphic>
      </p:graphicFrame>
    </p:spTree>
    <p:extLst>
      <p:ext uri="{BB962C8B-B14F-4D97-AF65-F5344CB8AC3E}">
        <p14:creationId xmlns:p14="http://schemas.microsoft.com/office/powerpoint/2010/main" val="283630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7467600" cy="461665"/>
          </a:xfrm>
          <a:prstGeom prst="rect">
            <a:avLst/>
          </a:prstGeom>
        </p:spPr>
        <p:txBody>
          <a:bodyPr wrap="square">
            <a:spAutoFit/>
          </a:bodyPr>
          <a:lstStyle/>
          <a:p>
            <a:r>
              <a:rPr lang="en-IN" sz="2400" b="1" dirty="0">
                <a:solidFill>
                  <a:srgbClr val="FF0000"/>
                </a:solidFill>
              </a:rPr>
              <a:t>Resolution of chiral alcohol from racemic modification: </a:t>
            </a:r>
          </a:p>
        </p:txBody>
      </p:sp>
      <p:sp>
        <p:nvSpPr>
          <p:cNvPr id="3" name="Rectangle 2"/>
          <p:cNvSpPr/>
          <p:nvPr/>
        </p:nvSpPr>
        <p:spPr>
          <a:xfrm>
            <a:off x="533400" y="986135"/>
            <a:ext cx="8077200" cy="461665"/>
          </a:xfrm>
          <a:prstGeom prst="rect">
            <a:avLst/>
          </a:prstGeom>
        </p:spPr>
        <p:txBody>
          <a:bodyPr wrap="square">
            <a:spAutoFit/>
          </a:bodyPr>
          <a:lstStyle/>
          <a:p>
            <a:r>
              <a:rPr lang="en-IN" sz="2400" b="1" dirty="0">
                <a:solidFill>
                  <a:srgbClr val="0070C0"/>
                </a:solidFill>
              </a:rPr>
              <a:t>Resolution of racemic alcohol is shown below schematically:</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5" name="Object 4"/>
          <p:cNvGraphicFramePr>
            <a:graphicFrameLocks noChangeAspect="1"/>
          </p:cNvGraphicFramePr>
          <p:nvPr>
            <p:extLst>
              <p:ext uri="{D42A27DB-BD31-4B8C-83A1-F6EECF244321}">
                <p14:modId xmlns:p14="http://schemas.microsoft.com/office/powerpoint/2010/main" val="71263297"/>
              </p:ext>
            </p:extLst>
          </p:nvPr>
        </p:nvGraphicFramePr>
        <p:xfrm>
          <a:off x="550863" y="1676400"/>
          <a:ext cx="8124825" cy="2368550"/>
        </p:xfrm>
        <a:graphic>
          <a:graphicData uri="http://schemas.openxmlformats.org/presentationml/2006/ole">
            <mc:AlternateContent xmlns:mc="http://schemas.openxmlformats.org/markup-compatibility/2006">
              <mc:Choice xmlns:v="urn:schemas-microsoft-com:vml" Requires="v">
                <p:oleObj spid="_x0000_s25653" name="CS ChemDraw Drawing" r:id="rId3" imgW="6001541" imgH="1757160" progId="ChemDraw.Document.6.0">
                  <p:embed/>
                </p:oleObj>
              </mc:Choice>
              <mc:Fallback>
                <p:oleObj name="CS ChemDraw Drawing" r:id="rId3" imgW="6001541" imgH="1757160" progId="ChemDraw.Document.6.0">
                  <p:embed/>
                  <p:pic>
                    <p:nvPicPr>
                      <p:cNvPr id="0" name="Object 1"/>
                      <p:cNvPicPr>
                        <a:picLocks noChangeAspect="1" noChangeArrowheads="1"/>
                      </p:cNvPicPr>
                      <p:nvPr/>
                    </p:nvPicPr>
                    <p:blipFill>
                      <a:blip r:embed="rId4"/>
                      <a:srcRect/>
                      <a:stretch>
                        <a:fillRect/>
                      </a:stretch>
                    </p:blipFill>
                    <p:spPr bwMode="auto">
                      <a:xfrm>
                        <a:off x="550863" y="1676400"/>
                        <a:ext cx="8124825" cy="2368550"/>
                      </a:xfrm>
                      <a:prstGeom prst="rect">
                        <a:avLst/>
                      </a:prstGeom>
                      <a:noFill/>
                    </p:spPr>
                  </p:pic>
                </p:oleObj>
              </mc:Fallback>
            </mc:AlternateContent>
          </a:graphicData>
        </a:graphic>
      </p:graphicFrame>
    </p:spTree>
    <p:extLst>
      <p:ext uri="{BB962C8B-B14F-4D97-AF65-F5344CB8AC3E}">
        <p14:creationId xmlns:p14="http://schemas.microsoft.com/office/powerpoint/2010/main" val="3980880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026" y="228600"/>
            <a:ext cx="4237250" cy="523220"/>
          </a:xfrm>
          <a:prstGeom prst="rect">
            <a:avLst/>
          </a:prstGeom>
        </p:spPr>
        <p:txBody>
          <a:bodyPr wrap="none">
            <a:spAutoFit/>
          </a:bodyPr>
          <a:lstStyle/>
          <a:p>
            <a:r>
              <a:rPr lang="en-IN" sz="2800" b="1" dirty="0">
                <a:solidFill>
                  <a:srgbClr val="C00000"/>
                </a:solidFill>
              </a:rPr>
              <a:t>Concept of (</a:t>
            </a:r>
            <a:r>
              <a:rPr lang="en-IN" sz="2800" b="1" i="1" dirty="0">
                <a:solidFill>
                  <a:srgbClr val="C00000"/>
                </a:solidFill>
              </a:rPr>
              <a:t>pro</a:t>
            </a:r>
            <a:r>
              <a:rPr lang="en-IN" sz="2800" b="1" dirty="0">
                <a:solidFill>
                  <a:srgbClr val="C00000"/>
                </a:solidFill>
              </a:rPr>
              <a:t>)</a:t>
            </a:r>
            <a:r>
              <a:rPr lang="en-IN" sz="2800" b="1" baseline="30000" dirty="0">
                <a:solidFill>
                  <a:srgbClr val="C00000"/>
                </a:solidFill>
              </a:rPr>
              <a:t>n</a:t>
            </a:r>
            <a:r>
              <a:rPr lang="en-IN" sz="2800" b="1" dirty="0">
                <a:solidFill>
                  <a:srgbClr val="C00000"/>
                </a:solidFill>
              </a:rPr>
              <a:t>-</a:t>
            </a:r>
            <a:r>
              <a:rPr lang="en-IN" sz="2800" b="1" i="1" dirty="0">
                <a:solidFill>
                  <a:srgbClr val="C00000"/>
                </a:solidFill>
              </a:rPr>
              <a:t>chirality</a:t>
            </a:r>
            <a:r>
              <a:rPr lang="en-IN" sz="2800" b="1" dirty="0">
                <a:solidFill>
                  <a:srgbClr val="C00000"/>
                </a:solidFill>
              </a:rPr>
              <a:t>:</a:t>
            </a:r>
            <a:r>
              <a:rPr lang="en-IN" sz="2800" dirty="0">
                <a:solidFill>
                  <a:srgbClr val="C00000"/>
                </a:solidFill>
              </a:rPr>
              <a:t> </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4" name="Object 3"/>
          <p:cNvGraphicFramePr>
            <a:graphicFrameLocks noChangeAspect="1"/>
          </p:cNvGraphicFramePr>
          <p:nvPr>
            <p:extLst>
              <p:ext uri="{D42A27DB-BD31-4B8C-83A1-F6EECF244321}">
                <p14:modId xmlns:p14="http://schemas.microsoft.com/office/powerpoint/2010/main" val="2512849029"/>
              </p:ext>
            </p:extLst>
          </p:nvPr>
        </p:nvGraphicFramePr>
        <p:xfrm>
          <a:off x="974436" y="914400"/>
          <a:ext cx="6340764" cy="1219200"/>
        </p:xfrm>
        <a:graphic>
          <a:graphicData uri="http://schemas.openxmlformats.org/presentationml/2006/ole">
            <mc:AlternateContent xmlns:mc="http://schemas.openxmlformats.org/markup-compatibility/2006">
              <mc:Choice xmlns:v="urn:schemas-microsoft-com:vml" Requires="v">
                <p:oleObj spid="_x0000_s3294" name="CS ChemDraw Drawing" r:id="rId3" imgW="4727420" imgH="911296" progId="ChemDraw.Document.6.0">
                  <p:embed/>
                </p:oleObj>
              </mc:Choice>
              <mc:Fallback>
                <p:oleObj name="CS ChemDraw Drawing" r:id="rId3" imgW="4727420" imgH="911296"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436" y="914400"/>
                        <a:ext cx="6340764" cy="1219200"/>
                      </a:xfrm>
                      <a:prstGeom prst="rect">
                        <a:avLst/>
                      </a:prstGeom>
                      <a:noFill/>
                    </p:spPr>
                  </p:pic>
                </p:oleObj>
              </mc:Fallback>
            </mc:AlternateContent>
          </a:graphicData>
        </a:graphic>
      </p:graphicFrame>
      <p:sp>
        <p:nvSpPr>
          <p:cNvPr id="5" name="Rectangle 4"/>
          <p:cNvSpPr/>
          <p:nvPr/>
        </p:nvSpPr>
        <p:spPr>
          <a:xfrm>
            <a:off x="609600" y="2438400"/>
            <a:ext cx="5776453" cy="461665"/>
          </a:xfrm>
          <a:prstGeom prst="rect">
            <a:avLst/>
          </a:prstGeom>
        </p:spPr>
        <p:txBody>
          <a:bodyPr wrap="none">
            <a:spAutoFit/>
          </a:bodyPr>
          <a:lstStyle/>
          <a:p>
            <a:r>
              <a:rPr lang="en-IN" sz="2400" b="1" dirty="0" err="1">
                <a:solidFill>
                  <a:srgbClr val="C00000"/>
                </a:solidFill>
              </a:rPr>
              <a:t>Topicity</a:t>
            </a:r>
            <a:r>
              <a:rPr lang="en-IN" sz="2400" b="1" dirty="0">
                <a:solidFill>
                  <a:srgbClr val="C00000"/>
                </a:solidFill>
              </a:rPr>
              <a:t> of </a:t>
            </a:r>
            <a:r>
              <a:rPr lang="en-IN" sz="2400" b="1" dirty="0" err="1">
                <a:solidFill>
                  <a:srgbClr val="C00000"/>
                </a:solidFill>
              </a:rPr>
              <a:t>prostereogenic</a:t>
            </a:r>
            <a:r>
              <a:rPr lang="en-IN" sz="2400" b="1" dirty="0">
                <a:solidFill>
                  <a:srgbClr val="C00000"/>
                </a:solidFill>
              </a:rPr>
              <a:t> atoms or groups:</a:t>
            </a:r>
            <a:r>
              <a:rPr lang="en-IN" sz="2400" dirty="0">
                <a:solidFill>
                  <a:srgbClr val="C00000"/>
                </a:solidFill>
              </a:rPr>
              <a:t> </a:t>
            </a:r>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7" name="Object 6"/>
          <p:cNvGraphicFramePr>
            <a:graphicFrameLocks noChangeAspect="1"/>
          </p:cNvGraphicFramePr>
          <p:nvPr>
            <p:extLst>
              <p:ext uri="{D42A27DB-BD31-4B8C-83A1-F6EECF244321}">
                <p14:modId xmlns:p14="http://schemas.microsoft.com/office/powerpoint/2010/main" val="3383482337"/>
              </p:ext>
            </p:extLst>
          </p:nvPr>
        </p:nvGraphicFramePr>
        <p:xfrm>
          <a:off x="609600" y="2895600"/>
          <a:ext cx="7380206" cy="1905000"/>
        </p:xfrm>
        <a:graphic>
          <a:graphicData uri="http://schemas.openxmlformats.org/presentationml/2006/ole">
            <mc:AlternateContent xmlns:mc="http://schemas.openxmlformats.org/markup-compatibility/2006">
              <mc:Choice xmlns:v="urn:schemas-microsoft-com:vml" Requires="v">
                <p:oleObj spid="_x0000_s3295" name="CS ChemDraw Drawing" r:id="rId5" imgW="6240817" imgH="1606429" progId="ChemDraw.Document.6.0">
                  <p:embed/>
                </p:oleObj>
              </mc:Choice>
              <mc:Fallback>
                <p:oleObj name="CS ChemDraw Drawing" r:id="rId5" imgW="6240817" imgH="1606429" progId="ChemDraw.Document.6.0">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2895600"/>
                        <a:ext cx="7380206" cy="1905000"/>
                      </a:xfrm>
                      <a:prstGeom prst="rect">
                        <a:avLst/>
                      </a:prstGeom>
                      <a:noFill/>
                    </p:spPr>
                  </p:pic>
                </p:oleObj>
              </mc:Fallback>
            </mc:AlternateContent>
          </a:graphicData>
        </a:graphic>
      </p:graphicFrame>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Tree>
    <p:extLst>
      <p:ext uri="{BB962C8B-B14F-4D97-AF65-F5344CB8AC3E}">
        <p14:creationId xmlns:p14="http://schemas.microsoft.com/office/powerpoint/2010/main" val="3175248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8382000" cy="461665"/>
          </a:xfrm>
          <a:prstGeom prst="rect">
            <a:avLst/>
          </a:prstGeom>
        </p:spPr>
        <p:txBody>
          <a:bodyPr wrap="square">
            <a:spAutoFit/>
          </a:bodyPr>
          <a:lstStyle/>
          <a:p>
            <a:r>
              <a:rPr lang="en-IN" sz="2400" b="1" dirty="0">
                <a:solidFill>
                  <a:srgbClr val="FF0000"/>
                </a:solidFill>
              </a:rPr>
              <a:t>Resolution of chiral amino acids from racemic modification</a:t>
            </a:r>
            <a:r>
              <a:rPr lang="en-IN" sz="2400" dirty="0">
                <a:solidFill>
                  <a:srgbClr val="FF0000"/>
                </a:solidFill>
              </a:rPr>
              <a:t>: </a:t>
            </a:r>
          </a:p>
        </p:txBody>
      </p:sp>
      <p:sp>
        <p:nvSpPr>
          <p:cNvPr id="3" name="Rectangle 2"/>
          <p:cNvSpPr/>
          <p:nvPr/>
        </p:nvSpPr>
        <p:spPr>
          <a:xfrm>
            <a:off x="533400" y="1066800"/>
            <a:ext cx="7924800" cy="2308324"/>
          </a:xfrm>
          <a:prstGeom prst="rect">
            <a:avLst/>
          </a:prstGeom>
        </p:spPr>
        <p:txBody>
          <a:bodyPr wrap="square">
            <a:spAutoFit/>
          </a:bodyPr>
          <a:lstStyle/>
          <a:p>
            <a:pPr algn="just"/>
            <a:r>
              <a:rPr lang="en-IN" sz="2400" b="1" dirty="0">
                <a:solidFill>
                  <a:srgbClr val="0070C0"/>
                </a:solidFill>
              </a:rPr>
              <a:t>Amino acids exist as zwitterions, so they cannot be considered as amine or acid for resolution. They are commonly resolved by protecting the amino group by acylation; the </a:t>
            </a:r>
            <a:r>
              <a:rPr lang="en-IN" sz="2400" b="1" dirty="0" err="1">
                <a:solidFill>
                  <a:srgbClr val="0070C0"/>
                </a:solidFill>
              </a:rPr>
              <a:t>acylated</a:t>
            </a:r>
            <a:r>
              <a:rPr lang="en-IN" sz="2400" b="1" dirty="0">
                <a:solidFill>
                  <a:srgbClr val="0070C0"/>
                </a:solidFill>
              </a:rPr>
              <a:t> amino acid can act as a typical acid without </a:t>
            </a:r>
            <a:r>
              <a:rPr lang="en-IN" sz="2400" b="1" dirty="0" err="1">
                <a:solidFill>
                  <a:srgbClr val="0070C0"/>
                </a:solidFill>
              </a:rPr>
              <a:t>zwitterionic</a:t>
            </a:r>
            <a:r>
              <a:rPr lang="en-IN" sz="2400" b="1" dirty="0">
                <a:solidFill>
                  <a:srgbClr val="0070C0"/>
                </a:solidFill>
              </a:rPr>
              <a:t> form and can be resolved as an optically active acid as described before. </a:t>
            </a:r>
          </a:p>
        </p:txBody>
      </p:sp>
    </p:spTree>
    <p:extLst>
      <p:ext uri="{BB962C8B-B14F-4D97-AF65-F5344CB8AC3E}">
        <p14:creationId xmlns:p14="http://schemas.microsoft.com/office/powerpoint/2010/main" val="3723548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610600" cy="830997"/>
          </a:xfrm>
          <a:prstGeom prst="rect">
            <a:avLst/>
          </a:prstGeom>
        </p:spPr>
        <p:txBody>
          <a:bodyPr wrap="square">
            <a:spAutoFit/>
          </a:bodyPr>
          <a:lstStyle/>
          <a:p>
            <a:pPr algn="just"/>
            <a:r>
              <a:rPr lang="en-IN" sz="2400" b="1" dirty="0">
                <a:solidFill>
                  <a:srgbClr val="FF0000"/>
                </a:solidFill>
              </a:rPr>
              <a:t>Resolution of chiral aldehyde or ketone from racemic modification</a:t>
            </a:r>
            <a:r>
              <a:rPr lang="en-IN" sz="2400" dirty="0">
                <a:solidFill>
                  <a:srgbClr val="FF0000"/>
                </a:solidFill>
              </a:rPr>
              <a:t>: </a:t>
            </a:r>
          </a:p>
        </p:txBody>
      </p:sp>
      <p:sp>
        <p:nvSpPr>
          <p:cNvPr id="3" name="Rectangle 2"/>
          <p:cNvSpPr/>
          <p:nvPr/>
        </p:nvSpPr>
        <p:spPr>
          <a:xfrm>
            <a:off x="457200" y="1447800"/>
            <a:ext cx="8382000" cy="1200329"/>
          </a:xfrm>
          <a:prstGeom prst="rect">
            <a:avLst/>
          </a:prstGeom>
        </p:spPr>
        <p:txBody>
          <a:bodyPr wrap="square">
            <a:spAutoFit/>
          </a:bodyPr>
          <a:lstStyle/>
          <a:p>
            <a:pPr algn="just"/>
            <a:r>
              <a:rPr lang="en-IN" sz="2400" b="1" dirty="0" smtClean="0">
                <a:solidFill>
                  <a:srgbClr val="0070C0"/>
                </a:solidFill>
              </a:rPr>
              <a:t>(i) By </a:t>
            </a:r>
            <a:r>
              <a:rPr lang="en-IN" sz="2400" b="1" dirty="0">
                <a:solidFill>
                  <a:srgbClr val="0070C0"/>
                </a:solidFill>
              </a:rPr>
              <a:t>converting racemic carbonyl compounds to their </a:t>
            </a:r>
            <a:r>
              <a:rPr lang="en-IN" sz="2400" b="1" dirty="0" err="1">
                <a:solidFill>
                  <a:srgbClr val="0070C0"/>
                </a:solidFill>
              </a:rPr>
              <a:t>semicarbazone</a:t>
            </a:r>
            <a:r>
              <a:rPr lang="en-IN" sz="2400" b="1" dirty="0">
                <a:solidFill>
                  <a:srgbClr val="0070C0"/>
                </a:solidFill>
              </a:rPr>
              <a:t> using achiral reagent 4-(4-carboxyphenyl)</a:t>
            </a:r>
            <a:r>
              <a:rPr lang="en-IN" sz="2400" b="1" dirty="0" err="1">
                <a:solidFill>
                  <a:srgbClr val="0070C0"/>
                </a:solidFill>
              </a:rPr>
              <a:t>semicarbazide</a:t>
            </a:r>
            <a:r>
              <a:rPr lang="en-IN" sz="2400" b="1" dirty="0">
                <a:solidFill>
                  <a:srgbClr val="0070C0"/>
                </a:solidFill>
              </a:rPr>
              <a:t>.</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5" name="Object 4"/>
          <p:cNvGraphicFramePr>
            <a:graphicFrameLocks noChangeAspect="1"/>
          </p:cNvGraphicFramePr>
          <p:nvPr>
            <p:extLst>
              <p:ext uri="{D42A27DB-BD31-4B8C-83A1-F6EECF244321}">
                <p14:modId xmlns:p14="http://schemas.microsoft.com/office/powerpoint/2010/main" val="2783548786"/>
              </p:ext>
            </p:extLst>
          </p:nvPr>
        </p:nvGraphicFramePr>
        <p:xfrm>
          <a:off x="533400" y="3276600"/>
          <a:ext cx="8044127" cy="2362200"/>
        </p:xfrm>
        <a:graphic>
          <a:graphicData uri="http://schemas.openxmlformats.org/presentationml/2006/ole">
            <mc:AlternateContent xmlns:mc="http://schemas.openxmlformats.org/markup-compatibility/2006">
              <mc:Choice xmlns:v="urn:schemas-microsoft-com:vml" Requires="v">
                <p:oleObj spid="_x0000_s26674" name="CS ChemDraw Drawing" r:id="rId3" imgW="5654074" imgH="1659552" progId="ChemDraw.Document.6.0">
                  <p:embed/>
                </p:oleObj>
              </mc:Choice>
              <mc:Fallback>
                <p:oleObj name="CS ChemDraw Drawing" r:id="rId3" imgW="5654074" imgH="1659552"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276600"/>
                        <a:ext cx="8044127" cy="2362200"/>
                      </a:xfrm>
                      <a:prstGeom prst="rect">
                        <a:avLst/>
                      </a:prstGeom>
                      <a:noFill/>
                    </p:spPr>
                  </p:pic>
                </p:oleObj>
              </mc:Fallback>
            </mc:AlternateContent>
          </a:graphicData>
        </a:graphic>
      </p:graphicFrame>
    </p:spTree>
    <p:extLst>
      <p:ext uri="{BB962C8B-B14F-4D97-AF65-F5344CB8AC3E}">
        <p14:creationId xmlns:p14="http://schemas.microsoft.com/office/powerpoint/2010/main" val="39940891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8229600" cy="461665"/>
          </a:xfrm>
          <a:prstGeom prst="rect">
            <a:avLst/>
          </a:prstGeom>
        </p:spPr>
        <p:txBody>
          <a:bodyPr wrap="square">
            <a:spAutoFit/>
          </a:bodyPr>
          <a:lstStyle/>
          <a:p>
            <a:r>
              <a:rPr lang="en-IN" sz="2400" b="1" dirty="0" smtClean="0">
                <a:solidFill>
                  <a:srgbClr val="0070C0"/>
                </a:solidFill>
              </a:rPr>
              <a:t>(ii) By </a:t>
            </a:r>
            <a:r>
              <a:rPr lang="en-IN" sz="2400" b="1" dirty="0">
                <a:solidFill>
                  <a:srgbClr val="0070C0"/>
                </a:solidFill>
              </a:rPr>
              <a:t>using </a:t>
            </a:r>
            <a:r>
              <a:rPr lang="en-IN" sz="2400" b="1" dirty="0" smtClean="0">
                <a:solidFill>
                  <a:srgbClr val="0070C0"/>
                </a:solidFill>
              </a:rPr>
              <a:t>chiral </a:t>
            </a:r>
            <a:r>
              <a:rPr lang="en-IN" sz="2400" b="1" dirty="0" err="1" smtClean="0">
                <a:solidFill>
                  <a:srgbClr val="0070C0"/>
                </a:solidFill>
              </a:rPr>
              <a:t>semicarbazide</a:t>
            </a:r>
            <a:r>
              <a:rPr lang="en-IN" sz="2400" b="1" dirty="0" smtClean="0">
                <a:solidFill>
                  <a:srgbClr val="0070C0"/>
                </a:solidFill>
              </a:rPr>
              <a:t> </a:t>
            </a:r>
            <a:r>
              <a:rPr lang="en-IN" sz="2400" b="1" dirty="0">
                <a:solidFill>
                  <a:srgbClr val="0070C0"/>
                </a:solidFill>
              </a:rPr>
              <a:t>or hydrazine or </a:t>
            </a:r>
            <a:r>
              <a:rPr lang="en-IN" sz="2400" b="1" dirty="0" err="1">
                <a:solidFill>
                  <a:srgbClr val="0070C0"/>
                </a:solidFill>
              </a:rPr>
              <a:t>hydrazide</a:t>
            </a:r>
            <a:r>
              <a:rPr lang="en-IN" sz="2400" b="1" dirty="0">
                <a:solidFill>
                  <a:srgbClr val="0070C0"/>
                </a:solidFill>
              </a:rPr>
              <a:t> </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4" name="Object 3"/>
          <p:cNvGraphicFramePr>
            <a:graphicFrameLocks noChangeAspect="1"/>
          </p:cNvGraphicFramePr>
          <p:nvPr>
            <p:extLst>
              <p:ext uri="{D42A27DB-BD31-4B8C-83A1-F6EECF244321}">
                <p14:modId xmlns:p14="http://schemas.microsoft.com/office/powerpoint/2010/main" val="130672147"/>
              </p:ext>
            </p:extLst>
          </p:nvPr>
        </p:nvGraphicFramePr>
        <p:xfrm>
          <a:off x="533400" y="1143000"/>
          <a:ext cx="8077200" cy="1455996"/>
        </p:xfrm>
        <a:graphic>
          <a:graphicData uri="http://schemas.openxmlformats.org/presentationml/2006/ole">
            <mc:AlternateContent xmlns:mc="http://schemas.openxmlformats.org/markup-compatibility/2006">
              <mc:Choice xmlns:v="urn:schemas-microsoft-com:vml" Requires="v">
                <p:oleObj spid="_x0000_s27747" name="CS ChemDraw Drawing" r:id="rId3" imgW="5369016" imgH="967658" progId="ChemDraw.Document.6.0">
                  <p:embed/>
                </p:oleObj>
              </mc:Choice>
              <mc:Fallback>
                <p:oleObj name="CS ChemDraw Drawing" r:id="rId3" imgW="5369016" imgH="967658"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143000"/>
                        <a:ext cx="8077200" cy="1455996"/>
                      </a:xfrm>
                      <a:prstGeom prst="rect">
                        <a:avLst/>
                      </a:prstGeom>
                      <a:noFill/>
                    </p:spPr>
                  </p:pic>
                </p:oleObj>
              </mc:Fallback>
            </mc:AlternateContent>
          </a:graphicData>
        </a:graphic>
      </p:graphicFrame>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6" name="Object 5"/>
          <p:cNvGraphicFramePr>
            <a:graphicFrameLocks noChangeAspect="1"/>
          </p:cNvGraphicFramePr>
          <p:nvPr>
            <p:extLst>
              <p:ext uri="{D42A27DB-BD31-4B8C-83A1-F6EECF244321}">
                <p14:modId xmlns:p14="http://schemas.microsoft.com/office/powerpoint/2010/main" val="424724993"/>
              </p:ext>
            </p:extLst>
          </p:nvPr>
        </p:nvGraphicFramePr>
        <p:xfrm>
          <a:off x="387350" y="3200400"/>
          <a:ext cx="8382000" cy="2813050"/>
        </p:xfrm>
        <a:graphic>
          <a:graphicData uri="http://schemas.openxmlformats.org/presentationml/2006/ole">
            <mc:AlternateContent xmlns:mc="http://schemas.openxmlformats.org/markup-compatibility/2006">
              <mc:Choice xmlns:v="urn:schemas-microsoft-com:vml" Requires="v">
                <p:oleObj spid="_x0000_s27748" name="CS ChemDraw Drawing" r:id="rId5" imgW="5684523" imgH="1906595" progId="ChemDraw.Document.6.0">
                  <p:embed/>
                </p:oleObj>
              </mc:Choice>
              <mc:Fallback>
                <p:oleObj name="CS ChemDraw Drawing" r:id="rId5" imgW="5684523" imgH="1906595" progId="ChemDraw.Document.6.0">
                  <p:embed/>
                  <p:pic>
                    <p:nvPicPr>
                      <p:cNvPr id="0" name="Object 3"/>
                      <p:cNvPicPr>
                        <a:picLocks noChangeAspect="1" noChangeArrowheads="1"/>
                      </p:cNvPicPr>
                      <p:nvPr/>
                    </p:nvPicPr>
                    <p:blipFill>
                      <a:blip r:embed="rId6"/>
                      <a:srcRect/>
                      <a:stretch>
                        <a:fillRect/>
                      </a:stretch>
                    </p:blipFill>
                    <p:spPr bwMode="auto">
                      <a:xfrm>
                        <a:off x="387350" y="3200400"/>
                        <a:ext cx="8382000" cy="2813050"/>
                      </a:xfrm>
                      <a:prstGeom prst="rect">
                        <a:avLst/>
                      </a:prstGeom>
                      <a:noFill/>
                    </p:spPr>
                  </p:pic>
                </p:oleObj>
              </mc:Fallback>
            </mc:AlternateContent>
          </a:graphicData>
        </a:graphic>
      </p:graphicFrame>
    </p:spTree>
    <p:extLst>
      <p:ext uri="{BB962C8B-B14F-4D97-AF65-F5344CB8AC3E}">
        <p14:creationId xmlns:p14="http://schemas.microsoft.com/office/powerpoint/2010/main" val="8626498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0"/>
            <a:ext cx="5196294" cy="461665"/>
          </a:xfrm>
          <a:prstGeom prst="rect">
            <a:avLst/>
          </a:prstGeom>
        </p:spPr>
        <p:txBody>
          <a:bodyPr wrap="none">
            <a:spAutoFit/>
          </a:bodyPr>
          <a:lstStyle/>
          <a:p>
            <a:r>
              <a:rPr lang="en-IN" sz="2400" b="1" dirty="0" err="1">
                <a:solidFill>
                  <a:srgbClr val="C00000"/>
                </a:solidFill>
              </a:rPr>
              <a:t>Invertomerism</a:t>
            </a:r>
            <a:r>
              <a:rPr lang="en-IN" sz="2400" b="1" dirty="0">
                <a:solidFill>
                  <a:srgbClr val="C00000"/>
                </a:solidFill>
              </a:rPr>
              <a:t> of chiral </a:t>
            </a:r>
            <a:r>
              <a:rPr lang="en-IN" sz="2400" b="1" dirty="0" err="1">
                <a:solidFill>
                  <a:srgbClr val="C00000"/>
                </a:solidFill>
              </a:rPr>
              <a:t>trialkylamines</a:t>
            </a:r>
            <a:r>
              <a:rPr lang="en-IN" sz="2400" dirty="0">
                <a:solidFill>
                  <a:srgbClr val="C00000"/>
                </a:solidFill>
              </a:rPr>
              <a:t>: </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4" name="Object 3"/>
          <p:cNvGraphicFramePr>
            <a:graphicFrameLocks noChangeAspect="1"/>
          </p:cNvGraphicFramePr>
          <p:nvPr>
            <p:extLst>
              <p:ext uri="{D42A27DB-BD31-4B8C-83A1-F6EECF244321}">
                <p14:modId xmlns:p14="http://schemas.microsoft.com/office/powerpoint/2010/main" val="361045909"/>
              </p:ext>
            </p:extLst>
          </p:nvPr>
        </p:nvGraphicFramePr>
        <p:xfrm>
          <a:off x="1085461" y="533400"/>
          <a:ext cx="6686939" cy="1524000"/>
        </p:xfrm>
        <a:graphic>
          <a:graphicData uri="http://schemas.openxmlformats.org/presentationml/2006/ole">
            <mc:AlternateContent xmlns:mc="http://schemas.openxmlformats.org/markup-compatibility/2006">
              <mc:Choice xmlns:v="urn:schemas-microsoft-com:vml" Requires="v">
                <p:oleObj spid="_x0000_s28770" name="CS ChemDraw Drawing" r:id="rId3" imgW="3410757" imgH="778704" progId="ChemDraw.Document.6.0">
                  <p:embed/>
                </p:oleObj>
              </mc:Choice>
              <mc:Fallback>
                <p:oleObj name="CS ChemDraw Drawing" r:id="rId3" imgW="3410757" imgH="778704"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461" y="533400"/>
                        <a:ext cx="6686939" cy="1524000"/>
                      </a:xfrm>
                      <a:prstGeom prst="rect">
                        <a:avLst/>
                      </a:prstGeom>
                      <a:noFill/>
                    </p:spPr>
                  </p:pic>
                </p:oleObj>
              </mc:Fallback>
            </mc:AlternateContent>
          </a:graphicData>
        </a:graphic>
      </p:graphicFrame>
      <p:sp>
        <p:nvSpPr>
          <p:cNvPr id="5" name="Rectangle 4"/>
          <p:cNvSpPr/>
          <p:nvPr/>
        </p:nvSpPr>
        <p:spPr>
          <a:xfrm>
            <a:off x="457200" y="2743200"/>
            <a:ext cx="8305800" cy="1569660"/>
          </a:xfrm>
          <a:prstGeom prst="rect">
            <a:avLst/>
          </a:prstGeom>
        </p:spPr>
        <p:txBody>
          <a:bodyPr wrap="square">
            <a:spAutoFit/>
          </a:bodyPr>
          <a:lstStyle/>
          <a:p>
            <a:pPr algn="just"/>
            <a:r>
              <a:rPr lang="en-IN" sz="2400" b="1" dirty="0">
                <a:solidFill>
                  <a:srgbClr val="0070C0"/>
                </a:solidFill>
              </a:rPr>
              <a:t>The two enantiomers interconvert via a planar transition state, where the lone pair of electrons resides in a pure p orbital. </a:t>
            </a:r>
            <a:r>
              <a:rPr lang="en-IN" sz="2400" b="1" dirty="0" err="1">
                <a:solidFill>
                  <a:srgbClr val="0070C0"/>
                </a:solidFill>
              </a:rPr>
              <a:t>Trialkylamine</a:t>
            </a:r>
            <a:r>
              <a:rPr lang="en-IN" sz="2400" b="1" dirty="0">
                <a:solidFill>
                  <a:srgbClr val="0070C0"/>
                </a:solidFill>
              </a:rPr>
              <a:t> or </a:t>
            </a:r>
            <a:r>
              <a:rPr lang="en-IN" sz="2400" b="1" dirty="0" err="1">
                <a:solidFill>
                  <a:srgbClr val="0070C0"/>
                </a:solidFill>
              </a:rPr>
              <a:t>carbanion</a:t>
            </a:r>
            <a:r>
              <a:rPr lang="en-IN" sz="2400" b="1" dirty="0">
                <a:solidFill>
                  <a:srgbClr val="0070C0"/>
                </a:solidFill>
              </a:rPr>
              <a:t> can readily attain such planar transition state and </a:t>
            </a:r>
            <a:r>
              <a:rPr lang="en-IN" sz="2400" b="1" dirty="0" err="1">
                <a:solidFill>
                  <a:srgbClr val="0070C0"/>
                </a:solidFill>
              </a:rPr>
              <a:t>racemises</a:t>
            </a:r>
            <a:r>
              <a:rPr lang="en-IN" sz="2400" b="1" dirty="0">
                <a:solidFill>
                  <a:srgbClr val="0070C0"/>
                </a:solidFill>
              </a:rPr>
              <a:t> readily. </a:t>
            </a:r>
          </a:p>
        </p:txBody>
      </p:sp>
      <p:sp>
        <p:nvSpPr>
          <p:cNvPr id="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7" name="Object 6"/>
          <p:cNvGraphicFramePr>
            <a:graphicFrameLocks noChangeAspect="1"/>
          </p:cNvGraphicFramePr>
          <p:nvPr>
            <p:extLst>
              <p:ext uri="{D42A27DB-BD31-4B8C-83A1-F6EECF244321}">
                <p14:modId xmlns:p14="http://schemas.microsoft.com/office/powerpoint/2010/main" val="3175263437"/>
              </p:ext>
            </p:extLst>
          </p:nvPr>
        </p:nvGraphicFramePr>
        <p:xfrm>
          <a:off x="935182" y="4495800"/>
          <a:ext cx="7599218" cy="2097085"/>
        </p:xfrm>
        <a:graphic>
          <a:graphicData uri="http://schemas.openxmlformats.org/presentationml/2006/ole">
            <mc:AlternateContent xmlns:mc="http://schemas.openxmlformats.org/markup-compatibility/2006">
              <mc:Choice xmlns:v="urn:schemas-microsoft-com:vml" Requires="v">
                <p:oleObj spid="_x0000_s28771" name="CS ChemDraw Drawing" r:id="rId5" imgW="4991099" imgH="1374502" progId="ChemDraw.Document.6.0">
                  <p:embed/>
                </p:oleObj>
              </mc:Choice>
              <mc:Fallback>
                <p:oleObj name="CS ChemDraw Drawing" r:id="rId5" imgW="4991099" imgH="1374502" progId="ChemDraw.Document.6.0">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5182" y="4495800"/>
                        <a:ext cx="7599218" cy="2097085"/>
                      </a:xfrm>
                      <a:prstGeom prst="rect">
                        <a:avLst/>
                      </a:prstGeom>
                      <a:noFill/>
                    </p:spPr>
                  </p:pic>
                </p:oleObj>
              </mc:Fallback>
            </mc:AlternateContent>
          </a:graphicData>
        </a:graphic>
      </p:graphicFrame>
      <p:sp>
        <p:nvSpPr>
          <p:cNvPr id="8" name="Rectangle 7"/>
          <p:cNvSpPr/>
          <p:nvPr/>
        </p:nvSpPr>
        <p:spPr>
          <a:xfrm>
            <a:off x="381000" y="1905000"/>
            <a:ext cx="8382000" cy="830997"/>
          </a:xfrm>
          <a:prstGeom prst="rect">
            <a:avLst/>
          </a:prstGeom>
        </p:spPr>
        <p:txBody>
          <a:bodyPr wrap="square">
            <a:spAutoFit/>
          </a:bodyPr>
          <a:lstStyle/>
          <a:p>
            <a:pPr algn="just"/>
            <a:r>
              <a:rPr lang="en-IN" sz="2400" b="1" dirty="0">
                <a:solidFill>
                  <a:srgbClr val="0070C0"/>
                </a:solidFill>
              </a:rPr>
              <a:t>These two </a:t>
            </a:r>
            <a:r>
              <a:rPr lang="en-IN" sz="2400" b="1" dirty="0" err="1">
                <a:solidFill>
                  <a:srgbClr val="0070C0"/>
                </a:solidFill>
              </a:rPr>
              <a:t>enantiomeric</a:t>
            </a:r>
            <a:r>
              <a:rPr lang="en-IN" sz="2400" b="1" dirty="0">
                <a:solidFill>
                  <a:srgbClr val="0070C0"/>
                </a:solidFill>
              </a:rPr>
              <a:t> forms are called </a:t>
            </a:r>
            <a:r>
              <a:rPr lang="en-IN" sz="2400" b="1" dirty="0" err="1">
                <a:solidFill>
                  <a:srgbClr val="0070C0"/>
                </a:solidFill>
              </a:rPr>
              <a:t>invertomers</a:t>
            </a:r>
            <a:r>
              <a:rPr lang="en-IN" sz="2400" b="1" dirty="0">
                <a:solidFill>
                  <a:srgbClr val="0070C0"/>
                </a:solidFill>
              </a:rPr>
              <a:t> and the process is called </a:t>
            </a:r>
            <a:r>
              <a:rPr lang="en-IN" sz="2400" b="1" dirty="0" err="1">
                <a:solidFill>
                  <a:srgbClr val="0070C0"/>
                </a:solidFill>
              </a:rPr>
              <a:t>invertomerism</a:t>
            </a:r>
            <a:r>
              <a:rPr lang="en-IN" sz="2400" b="1" dirty="0">
                <a:solidFill>
                  <a:srgbClr val="0070C0"/>
                </a:solidFill>
              </a:rPr>
              <a:t>. </a:t>
            </a:r>
          </a:p>
        </p:txBody>
      </p:sp>
    </p:spTree>
    <p:extLst>
      <p:ext uri="{BB962C8B-B14F-4D97-AF65-F5344CB8AC3E}">
        <p14:creationId xmlns:p14="http://schemas.microsoft.com/office/powerpoint/2010/main" val="35875042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8153400" cy="2677656"/>
          </a:xfrm>
          <a:prstGeom prst="rect">
            <a:avLst/>
          </a:prstGeom>
        </p:spPr>
        <p:txBody>
          <a:bodyPr wrap="square">
            <a:spAutoFit/>
          </a:bodyPr>
          <a:lstStyle/>
          <a:p>
            <a:pPr algn="just"/>
            <a:r>
              <a:rPr lang="en-IN" sz="2400" b="1" dirty="0">
                <a:solidFill>
                  <a:srgbClr val="0070C0"/>
                </a:solidFill>
              </a:rPr>
              <a:t>Unlike </a:t>
            </a:r>
            <a:r>
              <a:rPr lang="en-IN" sz="2400" b="1" dirty="0" err="1" smtClean="0">
                <a:solidFill>
                  <a:srgbClr val="0070C0"/>
                </a:solidFill>
              </a:rPr>
              <a:t>trialkylamines</a:t>
            </a:r>
            <a:r>
              <a:rPr lang="en-IN" sz="2400" b="1" dirty="0" smtClean="0">
                <a:solidFill>
                  <a:srgbClr val="0070C0"/>
                </a:solidFill>
              </a:rPr>
              <a:t>, </a:t>
            </a:r>
            <a:r>
              <a:rPr lang="en-IN" sz="2400" b="1" dirty="0" err="1">
                <a:solidFill>
                  <a:srgbClr val="0070C0"/>
                </a:solidFill>
              </a:rPr>
              <a:t>trialkylphosphines</a:t>
            </a:r>
            <a:r>
              <a:rPr lang="en-IN" sz="2400" b="1" dirty="0">
                <a:solidFill>
                  <a:srgbClr val="0070C0"/>
                </a:solidFill>
              </a:rPr>
              <a:t> (with bulky substituents) or </a:t>
            </a:r>
            <a:r>
              <a:rPr lang="en-IN" sz="2400" b="1" dirty="0" err="1">
                <a:solidFill>
                  <a:srgbClr val="0070C0"/>
                </a:solidFill>
              </a:rPr>
              <a:t>trialkylarsines</a:t>
            </a:r>
            <a:r>
              <a:rPr lang="en-IN" sz="2400" b="1" dirty="0">
                <a:solidFill>
                  <a:srgbClr val="0070C0"/>
                </a:solidFill>
              </a:rPr>
              <a:t> or </a:t>
            </a:r>
            <a:r>
              <a:rPr lang="en-IN" sz="2400" b="1" dirty="0" err="1">
                <a:solidFill>
                  <a:srgbClr val="0070C0"/>
                </a:solidFill>
              </a:rPr>
              <a:t>trialkylstilbines</a:t>
            </a:r>
            <a:r>
              <a:rPr lang="en-IN" sz="2400" b="1" dirty="0">
                <a:solidFill>
                  <a:srgbClr val="0070C0"/>
                </a:solidFill>
              </a:rPr>
              <a:t> are resolvable because of higher energy barrier of inversion. Greater the electropositive nature of the central atom (P, As, </a:t>
            </a:r>
            <a:r>
              <a:rPr lang="en-IN" sz="2400" b="1" dirty="0" err="1">
                <a:solidFill>
                  <a:srgbClr val="0070C0"/>
                </a:solidFill>
              </a:rPr>
              <a:t>Sb</a:t>
            </a:r>
            <a:r>
              <a:rPr lang="en-IN" sz="2400" b="1" dirty="0">
                <a:solidFill>
                  <a:srgbClr val="0070C0"/>
                </a:solidFill>
              </a:rPr>
              <a:t> in place of N) lower will be the possibility of getting a pure p-orbital in the transition state hence the energy barrier of inversion will be high.</a:t>
            </a:r>
          </a:p>
        </p:txBody>
      </p:sp>
      <p:sp>
        <p:nvSpPr>
          <p:cNvPr id="3" name="Rectangle 2"/>
          <p:cNvSpPr/>
          <p:nvPr/>
        </p:nvSpPr>
        <p:spPr>
          <a:xfrm>
            <a:off x="533400" y="3276600"/>
            <a:ext cx="8001000" cy="1569660"/>
          </a:xfrm>
          <a:prstGeom prst="rect">
            <a:avLst/>
          </a:prstGeom>
        </p:spPr>
        <p:txBody>
          <a:bodyPr wrap="square">
            <a:spAutoFit/>
          </a:bodyPr>
          <a:lstStyle/>
          <a:p>
            <a:pPr algn="just"/>
            <a:r>
              <a:rPr lang="en-IN" sz="2400" b="1" dirty="0">
                <a:solidFill>
                  <a:srgbClr val="0070C0"/>
                </a:solidFill>
              </a:rPr>
              <a:t>Quaternary ammonium or </a:t>
            </a:r>
            <a:r>
              <a:rPr lang="en-IN" sz="2400" b="1" dirty="0" err="1">
                <a:solidFill>
                  <a:srgbClr val="0070C0"/>
                </a:solidFill>
              </a:rPr>
              <a:t>phosphonium</a:t>
            </a:r>
            <a:r>
              <a:rPr lang="en-IN" sz="2400" b="1" dirty="0">
                <a:solidFill>
                  <a:srgbClr val="0070C0"/>
                </a:solidFill>
              </a:rPr>
              <a:t> salts are less stable configurationally than the carbon analogues. Quaternary salts can isomerise via reversible formation of tri-coordinated amines or </a:t>
            </a:r>
            <a:r>
              <a:rPr lang="en-IN" sz="2400" b="1" dirty="0" err="1">
                <a:solidFill>
                  <a:srgbClr val="0070C0"/>
                </a:solidFill>
              </a:rPr>
              <a:t>phosphines</a:t>
            </a:r>
            <a:r>
              <a:rPr lang="en-IN" sz="2400" b="1" dirty="0">
                <a:solidFill>
                  <a:srgbClr val="0070C0"/>
                </a:solidFill>
              </a:rPr>
              <a:t> (M = N and P) as shown below:</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5" name="Object 4"/>
          <p:cNvGraphicFramePr>
            <a:graphicFrameLocks noChangeAspect="1"/>
          </p:cNvGraphicFramePr>
          <p:nvPr>
            <p:extLst>
              <p:ext uri="{D42A27DB-BD31-4B8C-83A1-F6EECF244321}">
                <p14:modId xmlns:p14="http://schemas.microsoft.com/office/powerpoint/2010/main" val="3547102344"/>
              </p:ext>
            </p:extLst>
          </p:nvPr>
        </p:nvGraphicFramePr>
        <p:xfrm>
          <a:off x="762000" y="4953000"/>
          <a:ext cx="7620000" cy="1661902"/>
        </p:xfrm>
        <a:graphic>
          <a:graphicData uri="http://schemas.openxmlformats.org/presentationml/2006/ole">
            <mc:AlternateContent xmlns:mc="http://schemas.openxmlformats.org/markup-compatibility/2006">
              <mc:Choice xmlns:v="urn:schemas-microsoft-com:vml" Requires="v">
                <p:oleObj spid="_x0000_s29742" name="CS ChemDraw Drawing" r:id="rId3" imgW="3422850" imgH="751495" progId="ChemDraw.Document.6.0">
                  <p:embed/>
                </p:oleObj>
              </mc:Choice>
              <mc:Fallback>
                <p:oleObj name="CS ChemDraw Drawing" r:id="rId3" imgW="3422850" imgH="751495"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953000"/>
                        <a:ext cx="7620000" cy="1661902"/>
                      </a:xfrm>
                      <a:prstGeom prst="rect">
                        <a:avLst/>
                      </a:prstGeom>
                      <a:noFill/>
                    </p:spPr>
                  </p:pic>
                </p:oleObj>
              </mc:Fallback>
            </mc:AlternateContent>
          </a:graphicData>
        </a:graphic>
      </p:graphicFrame>
    </p:spTree>
    <p:extLst>
      <p:ext uri="{BB962C8B-B14F-4D97-AF65-F5344CB8AC3E}">
        <p14:creationId xmlns:p14="http://schemas.microsoft.com/office/powerpoint/2010/main" val="36012039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305800" cy="1200329"/>
          </a:xfrm>
          <a:prstGeom prst="rect">
            <a:avLst/>
          </a:prstGeom>
        </p:spPr>
        <p:txBody>
          <a:bodyPr wrap="square">
            <a:spAutoFit/>
          </a:bodyPr>
          <a:lstStyle/>
          <a:p>
            <a:pPr algn="just"/>
            <a:r>
              <a:rPr lang="en-IN" sz="2400" b="1" dirty="0" err="1">
                <a:solidFill>
                  <a:srgbClr val="0070C0"/>
                </a:solidFill>
              </a:rPr>
              <a:t>Trialkylamine</a:t>
            </a:r>
            <a:r>
              <a:rPr lang="en-IN" sz="2400" b="1" dirty="0">
                <a:solidFill>
                  <a:srgbClr val="0070C0"/>
                </a:solidFill>
              </a:rPr>
              <a:t> oxide or phosphine oxides are also optically stable and can be resolved, but they </a:t>
            </a:r>
            <a:r>
              <a:rPr lang="en-IN" sz="2400" b="1" dirty="0" err="1">
                <a:solidFill>
                  <a:srgbClr val="0070C0"/>
                </a:solidFill>
              </a:rPr>
              <a:t>racemise</a:t>
            </a:r>
            <a:r>
              <a:rPr lang="en-IN" sz="2400" b="1" dirty="0">
                <a:solidFill>
                  <a:srgbClr val="0070C0"/>
                </a:solidFill>
              </a:rPr>
              <a:t> in the presence of aqueous acid. </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5"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6" name="Object 5"/>
          <p:cNvGraphicFramePr>
            <a:graphicFrameLocks noChangeAspect="1"/>
          </p:cNvGraphicFramePr>
          <p:nvPr>
            <p:extLst>
              <p:ext uri="{D42A27DB-BD31-4B8C-83A1-F6EECF244321}">
                <p14:modId xmlns:p14="http://schemas.microsoft.com/office/powerpoint/2010/main" val="50755254"/>
              </p:ext>
            </p:extLst>
          </p:nvPr>
        </p:nvGraphicFramePr>
        <p:xfrm>
          <a:off x="491836" y="2286000"/>
          <a:ext cx="8183912" cy="2438400"/>
        </p:xfrm>
        <a:graphic>
          <a:graphicData uri="http://schemas.openxmlformats.org/presentationml/2006/ole">
            <mc:AlternateContent xmlns:mc="http://schemas.openxmlformats.org/markup-compatibility/2006">
              <mc:Choice xmlns:v="urn:schemas-microsoft-com:vml" Requires="v">
                <p:oleObj spid="_x0000_s30768" name="CS ChemDraw Drawing" r:id="rId3" imgW="5192367" imgH="1543804" progId="ChemDraw.Document.6.0">
                  <p:embed/>
                </p:oleObj>
              </mc:Choice>
              <mc:Fallback>
                <p:oleObj name="CS ChemDraw Drawing" r:id="rId3" imgW="5192367" imgH="1543804" progId="ChemDraw.Document.6.0">
                  <p:embed/>
                  <p:pic>
                    <p:nvPicPr>
                      <p:cNvPr id="0" name="Object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36" y="2286000"/>
                        <a:ext cx="8183912" cy="2438400"/>
                      </a:xfrm>
                      <a:prstGeom prst="rect">
                        <a:avLst/>
                      </a:prstGeom>
                      <a:noFill/>
                    </p:spPr>
                  </p:pic>
                </p:oleObj>
              </mc:Fallback>
            </mc:AlternateContent>
          </a:graphicData>
        </a:graphic>
      </p:graphicFrame>
    </p:spTree>
    <p:extLst>
      <p:ext uri="{BB962C8B-B14F-4D97-AF65-F5344CB8AC3E}">
        <p14:creationId xmlns:p14="http://schemas.microsoft.com/office/powerpoint/2010/main" val="33999172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2800" y="304800"/>
            <a:ext cx="1956369" cy="461665"/>
          </a:xfrm>
          <a:prstGeom prst="rect">
            <a:avLst/>
          </a:prstGeom>
        </p:spPr>
        <p:txBody>
          <a:bodyPr wrap="none">
            <a:spAutoFit/>
          </a:bodyPr>
          <a:lstStyle/>
          <a:p>
            <a:r>
              <a:rPr lang="en-IN" sz="2400" b="1" dirty="0" smtClean="0">
                <a:solidFill>
                  <a:srgbClr val="C00000"/>
                </a:solidFill>
              </a:rPr>
              <a:t>Conformation</a:t>
            </a:r>
            <a:endParaRPr lang="en-IN" sz="2400" dirty="0">
              <a:solidFill>
                <a:srgbClr val="C00000"/>
              </a:solidFill>
            </a:endParaRPr>
          </a:p>
        </p:txBody>
      </p:sp>
      <p:sp>
        <p:nvSpPr>
          <p:cNvPr id="3" name="Rectangle 2"/>
          <p:cNvSpPr/>
          <p:nvPr/>
        </p:nvSpPr>
        <p:spPr>
          <a:xfrm>
            <a:off x="457200" y="810491"/>
            <a:ext cx="8382000" cy="1200329"/>
          </a:xfrm>
          <a:prstGeom prst="rect">
            <a:avLst/>
          </a:prstGeom>
        </p:spPr>
        <p:txBody>
          <a:bodyPr wrap="square">
            <a:spAutoFit/>
          </a:bodyPr>
          <a:lstStyle/>
          <a:p>
            <a:pPr algn="just"/>
            <a:r>
              <a:rPr lang="en-IN" sz="2400" b="1" dirty="0">
                <a:solidFill>
                  <a:srgbClr val="0070C0"/>
                </a:solidFill>
              </a:rPr>
              <a:t>I</a:t>
            </a:r>
            <a:r>
              <a:rPr lang="en-IN" sz="2400" b="1" dirty="0" smtClean="0">
                <a:solidFill>
                  <a:srgbClr val="0070C0"/>
                </a:solidFill>
              </a:rPr>
              <a:t>nfinite </a:t>
            </a:r>
            <a:r>
              <a:rPr lang="en-IN" sz="2400" b="1" dirty="0">
                <a:solidFill>
                  <a:srgbClr val="0070C0"/>
                </a:solidFill>
              </a:rPr>
              <a:t>number of spatial </a:t>
            </a:r>
            <a:r>
              <a:rPr lang="en-IN" sz="2400" b="1" dirty="0" smtClean="0">
                <a:solidFill>
                  <a:srgbClr val="0070C0"/>
                </a:solidFill>
              </a:rPr>
              <a:t>arrangements </a:t>
            </a:r>
            <a:r>
              <a:rPr lang="en-IN" sz="2400" b="1" dirty="0">
                <a:solidFill>
                  <a:srgbClr val="0070C0"/>
                </a:solidFill>
              </a:rPr>
              <a:t>of different atoms or groups arise due to rotation across a single </a:t>
            </a:r>
            <a:r>
              <a:rPr lang="en-IN" sz="2400" b="1" dirty="0" smtClean="0">
                <a:solidFill>
                  <a:srgbClr val="0070C0"/>
                </a:solidFill>
              </a:rPr>
              <a:t>bond </a:t>
            </a:r>
            <a:r>
              <a:rPr lang="en-IN" sz="2400" b="1" dirty="0">
                <a:solidFill>
                  <a:srgbClr val="0070C0"/>
                </a:solidFill>
              </a:rPr>
              <a:t>are called conformations. </a:t>
            </a:r>
          </a:p>
        </p:txBody>
      </p:sp>
      <p:sp>
        <p:nvSpPr>
          <p:cNvPr id="4" name="Rectangle 3"/>
          <p:cNvSpPr/>
          <p:nvPr/>
        </p:nvSpPr>
        <p:spPr>
          <a:xfrm>
            <a:off x="609600" y="2027091"/>
            <a:ext cx="8077200" cy="461665"/>
          </a:xfrm>
          <a:prstGeom prst="rect">
            <a:avLst/>
          </a:prstGeom>
        </p:spPr>
        <p:txBody>
          <a:bodyPr wrap="square">
            <a:spAutoFit/>
          </a:bodyPr>
          <a:lstStyle/>
          <a:p>
            <a:r>
              <a:rPr lang="en-IN" sz="2400" b="1" dirty="0">
                <a:solidFill>
                  <a:srgbClr val="0070C0"/>
                </a:solidFill>
              </a:rPr>
              <a:t>Difference between configuration and conformation:</a:t>
            </a:r>
          </a:p>
        </p:txBody>
      </p:sp>
      <p:graphicFrame>
        <p:nvGraphicFramePr>
          <p:cNvPr id="5" name="Table 4"/>
          <p:cNvGraphicFramePr>
            <a:graphicFrameLocks noGrp="1"/>
          </p:cNvGraphicFramePr>
          <p:nvPr>
            <p:extLst>
              <p:ext uri="{D42A27DB-BD31-4B8C-83A1-F6EECF244321}">
                <p14:modId xmlns:p14="http://schemas.microsoft.com/office/powerpoint/2010/main" val="3526213870"/>
              </p:ext>
            </p:extLst>
          </p:nvPr>
        </p:nvGraphicFramePr>
        <p:xfrm>
          <a:off x="457200" y="2601309"/>
          <a:ext cx="8229600" cy="3785616"/>
        </p:xfrm>
        <a:graphic>
          <a:graphicData uri="http://schemas.openxmlformats.org/drawingml/2006/table">
            <a:tbl>
              <a:tblPr firstRow="1" firstCol="1" bandRow="1">
                <a:tableStyleId>{5C22544A-7EE6-4342-B048-85BDC9FD1C3A}</a:tableStyleId>
              </a:tblPr>
              <a:tblGrid>
                <a:gridCol w="381000"/>
                <a:gridCol w="3657600"/>
                <a:gridCol w="4191000"/>
              </a:tblGrid>
              <a:tr h="0">
                <a:tc>
                  <a:txBody>
                    <a:bodyPr/>
                    <a:lstStyle/>
                    <a:p>
                      <a:pPr algn="just">
                        <a:lnSpc>
                          <a:spcPct val="115000"/>
                        </a:lnSpc>
                        <a:spcAft>
                          <a:spcPts val="0"/>
                        </a:spcAft>
                      </a:pPr>
                      <a:r>
                        <a:rPr lang="en-IN" sz="1200">
                          <a:effectLst/>
                        </a:rPr>
                        <a:t> </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800" dirty="0">
                          <a:effectLst/>
                        </a:rPr>
                        <a:t>Configuration</a:t>
                      </a:r>
                      <a:endParaRPr lang="en-IN"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800" dirty="0">
                          <a:effectLst/>
                        </a:rPr>
                        <a:t>Conformation</a:t>
                      </a:r>
                      <a:endParaRPr lang="en-IN" sz="1800" dirty="0">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n-IN" sz="1200">
                          <a:effectLst/>
                        </a:rPr>
                        <a:t>1.</a:t>
                      </a:r>
                      <a:endParaRPr lang="en-IN"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n-IN" sz="1800" dirty="0">
                          <a:effectLst/>
                        </a:rPr>
                        <a:t>Arrangement of groups around the rigid part of a molecule is called configuration.</a:t>
                      </a:r>
                      <a:endParaRPr lang="en-IN" sz="1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IN" sz="1800">
                          <a:effectLst/>
                        </a:rPr>
                        <a:t>Infinite number of momentary arrangements arise due to rotation across a single bond are called conformations.</a:t>
                      </a:r>
                      <a:endParaRPr lang="en-IN" sz="1800">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n-IN" sz="1200">
                          <a:effectLst/>
                        </a:rPr>
                        <a:t>2.</a:t>
                      </a:r>
                      <a:endParaRPr lang="en-IN"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n-IN" sz="1800" dirty="0">
                          <a:effectLst/>
                        </a:rPr>
                        <a:t>Arrangements are stable and can be isolated.</a:t>
                      </a:r>
                      <a:endParaRPr lang="en-IN" sz="1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IN" sz="1800">
                          <a:effectLst/>
                        </a:rPr>
                        <a:t>Arrangements are unstable (momentary) and cannot be isolated.</a:t>
                      </a:r>
                      <a:endParaRPr lang="en-IN" sz="1800">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n-IN" sz="1200">
                          <a:effectLst/>
                        </a:rPr>
                        <a:t>3.</a:t>
                      </a:r>
                      <a:endParaRPr lang="en-IN"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n-IN" sz="1800" dirty="0">
                          <a:effectLst/>
                        </a:rPr>
                        <a:t>The energy barrier for conversion of one configuration to other is around 100 </a:t>
                      </a:r>
                      <a:r>
                        <a:rPr lang="en-IN" sz="1800" dirty="0" err="1">
                          <a:effectLst/>
                        </a:rPr>
                        <a:t>kj</a:t>
                      </a:r>
                      <a:r>
                        <a:rPr lang="en-IN" sz="1800" dirty="0">
                          <a:effectLst/>
                        </a:rPr>
                        <a:t>/</a:t>
                      </a:r>
                      <a:r>
                        <a:rPr lang="en-IN" sz="1800" dirty="0" err="1">
                          <a:effectLst/>
                        </a:rPr>
                        <a:t>mol</a:t>
                      </a:r>
                      <a:r>
                        <a:rPr lang="en-IN" sz="1800" dirty="0">
                          <a:effectLst/>
                        </a:rPr>
                        <a:t> or more </a:t>
                      </a:r>
                      <a:endParaRPr lang="en-IN" sz="1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IN" sz="1800" dirty="0">
                          <a:effectLst/>
                        </a:rPr>
                        <a:t>Energy barrier for </a:t>
                      </a:r>
                      <a:r>
                        <a:rPr lang="en-IN" sz="1800" dirty="0" err="1">
                          <a:effectLst/>
                        </a:rPr>
                        <a:t>interconversion</a:t>
                      </a:r>
                      <a:r>
                        <a:rPr lang="en-IN" sz="1800" dirty="0">
                          <a:effectLst/>
                        </a:rPr>
                        <a:t> among conformations is &lt;60 </a:t>
                      </a:r>
                      <a:r>
                        <a:rPr lang="en-IN" sz="1800" dirty="0" err="1">
                          <a:effectLst/>
                        </a:rPr>
                        <a:t>kj</a:t>
                      </a:r>
                      <a:r>
                        <a:rPr lang="en-IN" sz="1800" dirty="0">
                          <a:effectLst/>
                        </a:rPr>
                        <a:t>/mol. </a:t>
                      </a:r>
                      <a:endParaRPr lang="en-IN" sz="1800" dirty="0">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n-IN" sz="1200">
                          <a:effectLst/>
                        </a:rPr>
                        <a:t>4.</a:t>
                      </a:r>
                      <a:endParaRPr lang="en-IN"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n-IN" sz="1800">
                          <a:effectLst/>
                        </a:rPr>
                        <a:t>Different configurational assignments are D/L, R/S, cis/trans, E/Z, etc.</a:t>
                      </a:r>
                      <a:endParaRPr lang="en-IN" sz="1800">
                        <a:effectLst/>
                        <a:latin typeface="Calibri"/>
                        <a:ea typeface="Calibri"/>
                        <a:cs typeface="Times New Roman"/>
                      </a:endParaRPr>
                    </a:p>
                  </a:txBody>
                  <a:tcPr marL="68580" marR="68580" marT="0" marB="0"/>
                </a:tc>
                <a:tc>
                  <a:txBody>
                    <a:bodyPr/>
                    <a:lstStyle/>
                    <a:p>
                      <a:pPr algn="just">
                        <a:lnSpc>
                          <a:spcPct val="115000"/>
                        </a:lnSpc>
                        <a:spcAft>
                          <a:spcPts val="0"/>
                        </a:spcAft>
                      </a:pPr>
                      <a:r>
                        <a:rPr lang="en-IN" sz="1800" dirty="0">
                          <a:effectLst/>
                        </a:rPr>
                        <a:t>Different conformational assignments are eclipsed, staggered, gauche, </a:t>
                      </a:r>
                      <a:r>
                        <a:rPr lang="en-IN" sz="1800" dirty="0" err="1">
                          <a:effectLst/>
                        </a:rPr>
                        <a:t>syn</a:t>
                      </a:r>
                      <a:r>
                        <a:rPr lang="en-IN" sz="1800" dirty="0">
                          <a:effectLst/>
                        </a:rPr>
                        <a:t>-/anti- </a:t>
                      </a:r>
                      <a:r>
                        <a:rPr lang="en-IN" sz="1800" dirty="0" err="1">
                          <a:effectLst/>
                        </a:rPr>
                        <a:t>periplanar</a:t>
                      </a:r>
                      <a:r>
                        <a:rPr lang="en-IN" sz="1800" dirty="0">
                          <a:effectLst/>
                        </a:rPr>
                        <a:t>, </a:t>
                      </a:r>
                      <a:r>
                        <a:rPr lang="en-IN" sz="1800" dirty="0" err="1">
                          <a:effectLst/>
                        </a:rPr>
                        <a:t>clinal</a:t>
                      </a:r>
                      <a:r>
                        <a:rPr lang="en-IN" sz="1800" dirty="0">
                          <a:effectLst/>
                        </a:rPr>
                        <a:t> etc.</a:t>
                      </a:r>
                      <a:endParaRPr lang="en-IN" sz="1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286975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6023572" cy="461665"/>
          </a:xfrm>
          <a:prstGeom prst="rect">
            <a:avLst/>
          </a:prstGeom>
        </p:spPr>
        <p:txBody>
          <a:bodyPr wrap="none">
            <a:spAutoFit/>
          </a:bodyPr>
          <a:lstStyle/>
          <a:p>
            <a:r>
              <a:rPr lang="en-IN" sz="2400" dirty="0">
                <a:solidFill>
                  <a:srgbClr val="C00000"/>
                </a:solidFill>
              </a:rPr>
              <a:t> </a:t>
            </a:r>
            <a:r>
              <a:rPr lang="en-IN" sz="2400" b="1" dirty="0">
                <a:solidFill>
                  <a:srgbClr val="C00000"/>
                </a:solidFill>
              </a:rPr>
              <a:t>A few terminologies related to conformation:</a:t>
            </a:r>
            <a:endParaRPr lang="en-IN" sz="2400" dirty="0">
              <a:solidFill>
                <a:srgbClr val="C00000"/>
              </a:solidFill>
            </a:endParaRPr>
          </a:p>
        </p:txBody>
      </p:sp>
      <p:sp>
        <p:nvSpPr>
          <p:cNvPr id="3" name="Rectangle 2"/>
          <p:cNvSpPr/>
          <p:nvPr/>
        </p:nvSpPr>
        <p:spPr>
          <a:xfrm>
            <a:off x="381000" y="1009471"/>
            <a:ext cx="8305800" cy="1200329"/>
          </a:xfrm>
          <a:prstGeom prst="rect">
            <a:avLst/>
          </a:prstGeom>
        </p:spPr>
        <p:txBody>
          <a:bodyPr wrap="square">
            <a:spAutoFit/>
          </a:bodyPr>
          <a:lstStyle/>
          <a:p>
            <a:pPr lvl="0" algn="just"/>
            <a:r>
              <a:rPr lang="en-IN" sz="2400" b="1" dirty="0" smtClean="0">
                <a:solidFill>
                  <a:srgbClr val="FF0000"/>
                </a:solidFill>
              </a:rPr>
              <a:t>(i) Conformational </a:t>
            </a:r>
            <a:r>
              <a:rPr lang="en-IN" sz="2400" b="1" dirty="0">
                <a:solidFill>
                  <a:srgbClr val="FF0000"/>
                </a:solidFill>
              </a:rPr>
              <a:t>analysis: </a:t>
            </a:r>
            <a:r>
              <a:rPr lang="en-IN" sz="2400" b="1" dirty="0">
                <a:solidFill>
                  <a:srgbClr val="0070C0"/>
                </a:solidFill>
              </a:rPr>
              <a:t>Study of physical and chemical properties of compound with respect to its different conformations.</a:t>
            </a:r>
          </a:p>
        </p:txBody>
      </p:sp>
      <p:sp>
        <p:nvSpPr>
          <p:cNvPr id="4" name="Rectangle 3"/>
          <p:cNvSpPr/>
          <p:nvPr/>
        </p:nvSpPr>
        <p:spPr>
          <a:xfrm>
            <a:off x="381000" y="2480608"/>
            <a:ext cx="8153400" cy="1938992"/>
          </a:xfrm>
          <a:prstGeom prst="rect">
            <a:avLst/>
          </a:prstGeom>
        </p:spPr>
        <p:txBody>
          <a:bodyPr wrap="square">
            <a:spAutoFit/>
          </a:bodyPr>
          <a:lstStyle/>
          <a:p>
            <a:pPr lvl="0" algn="just"/>
            <a:r>
              <a:rPr lang="en-IN" sz="2400" b="1" dirty="0" smtClean="0">
                <a:solidFill>
                  <a:srgbClr val="FF0000"/>
                </a:solidFill>
              </a:rPr>
              <a:t>(ii) Dihedral </a:t>
            </a:r>
            <a:r>
              <a:rPr lang="en-IN" sz="2400" b="1" dirty="0">
                <a:solidFill>
                  <a:srgbClr val="FF0000"/>
                </a:solidFill>
              </a:rPr>
              <a:t>angle: </a:t>
            </a:r>
            <a:r>
              <a:rPr lang="en-IN" sz="2400" b="1" dirty="0">
                <a:solidFill>
                  <a:srgbClr val="0070C0"/>
                </a:solidFill>
              </a:rPr>
              <a:t>Angle between two planes is called dihedral angle. ‘</a:t>
            </a:r>
            <a:r>
              <a:rPr lang="en-IN" sz="2400" b="1" i="1" dirty="0">
                <a:solidFill>
                  <a:srgbClr val="0070C0"/>
                </a:solidFill>
              </a:rPr>
              <a:t>Di</a:t>
            </a:r>
            <a:r>
              <a:rPr lang="en-IN" sz="2400" b="1" dirty="0">
                <a:solidFill>
                  <a:srgbClr val="0070C0"/>
                </a:solidFill>
              </a:rPr>
              <a:t>’ means two and ‘</a:t>
            </a:r>
            <a:r>
              <a:rPr lang="en-IN" sz="2400" b="1" i="1" dirty="0" err="1">
                <a:solidFill>
                  <a:srgbClr val="0070C0"/>
                </a:solidFill>
              </a:rPr>
              <a:t>hedra</a:t>
            </a:r>
            <a:r>
              <a:rPr lang="en-IN" sz="2400" b="1" dirty="0">
                <a:solidFill>
                  <a:srgbClr val="0070C0"/>
                </a:solidFill>
              </a:rPr>
              <a:t>’ means plane. As for example in a molecule X-A-B-Y, two planes X-A-B and Y-A-B are considered; the angle between </a:t>
            </a:r>
            <a:r>
              <a:rPr lang="en-IN" sz="2400" b="1" dirty="0" smtClean="0">
                <a:solidFill>
                  <a:srgbClr val="0070C0"/>
                </a:solidFill>
              </a:rPr>
              <a:t>these </a:t>
            </a:r>
            <a:r>
              <a:rPr lang="en-IN" sz="2400" b="1" dirty="0">
                <a:solidFill>
                  <a:srgbClr val="0070C0"/>
                </a:solidFill>
              </a:rPr>
              <a:t>two planes is called the dihedral angle.</a:t>
            </a:r>
          </a:p>
        </p:txBody>
      </p:sp>
      <p:sp>
        <p:nvSpPr>
          <p:cNvPr id="5" name="Rectangle 4"/>
          <p:cNvSpPr/>
          <p:nvPr/>
        </p:nvSpPr>
        <p:spPr>
          <a:xfrm>
            <a:off x="381000" y="4953000"/>
            <a:ext cx="8001000" cy="1200329"/>
          </a:xfrm>
          <a:prstGeom prst="rect">
            <a:avLst/>
          </a:prstGeom>
        </p:spPr>
        <p:txBody>
          <a:bodyPr wrap="square">
            <a:spAutoFit/>
          </a:bodyPr>
          <a:lstStyle/>
          <a:p>
            <a:pPr lvl="0" algn="just"/>
            <a:r>
              <a:rPr lang="en-IN" sz="2400" b="1" dirty="0" smtClean="0">
                <a:solidFill>
                  <a:srgbClr val="FF0000"/>
                </a:solidFill>
              </a:rPr>
              <a:t>(iii) Torsional </a:t>
            </a:r>
            <a:r>
              <a:rPr lang="en-IN" sz="2400" b="1" dirty="0">
                <a:solidFill>
                  <a:srgbClr val="FF0000"/>
                </a:solidFill>
              </a:rPr>
              <a:t>angle:</a:t>
            </a:r>
            <a:r>
              <a:rPr lang="en-IN" sz="2400" b="1" dirty="0">
                <a:solidFill>
                  <a:srgbClr val="0070C0"/>
                </a:solidFill>
              </a:rPr>
              <a:t> It is also used in place of dihedral angle. Torsional angle is the angle subtended by X with Y across the bond A-B.</a:t>
            </a:r>
          </a:p>
        </p:txBody>
      </p:sp>
    </p:spTree>
    <p:extLst>
      <p:ext uri="{BB962C8B-B14F-4D97-AF65-F5344CB8AC3E}">
        <p14:creationId xmlns:p14="http://schemas.microsoft.com/office/powerpoint/2010/main" val="42180106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28935"/>
            <a:ext cx="7315200" cy="461665"/>
          </a:xfrm>
          <a:prstGeom prst="rect">
            <a:avLst/>
          </a:prstGeom>
        </p:spPr>
        <p:txBody>
          <a:bodyPr wrap="square">
            <a:spAutoFit/>
          </a:bodyPr>
          <a:lstStyle/>
          <a:p>
            <a:r>
              <a:rPr lang="en-IN" sz="2400" b="1" dirty="0">
                <a:solidFill>
                  <a:srgbClr val="C00000"/>
                </a:solidFill>
              </a:rPr>
              <a:t>Differences between dihedral angle and </a:t>
            </a:r>
            <a:r>
              <a:rPr lang="en-IN" sz="2400" b="1" dirty="0" err="1">
                <a:solidFill>
                  <a:srgbClr val="C00000"/>
                </a:solidFill>
              </a:rPr>
              <a:t>tortional</a:t>
            </a:r>
            <a:r>
              <a:rPr lang="en-IN" sz="2400" b="1" dirty="0">
                <a:solidFill>
                  <a:srgbClr val="C00000"/>
                </a:solidFill>
              </a:rPr>
              <a:t> </a:t>
            </a:r>
            <a:r>
              <a:rPr lang="en-IN" sz="2400" b="1" dirty="0" smtClean="0">
                <a:solidFill>
                  <a:srgbClr val="C00000"/>
                </a:solidFill>
              </a:rPr>
              <a:t>angle:</a:t>
            </a:r>
            <a:endParaRPr lang="en-IN" sz="2400" dirty="0">
              <a:solidFill>
                <a:srgbClr val="C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997916715"/>
              </p:ext>
            </p:extLst>
          </p:nvPr>
        </p:nvGraphicFramePr>
        <p:xfrm>
          <a:off x="381000" y="1532890"/>
          <a:ext cx="8229600" cy="4732020"/>
        </p:xfrm>
        <a:graphic>
          <a:graphicData uri="http://schemas.openxmlformats.org/drawingml/2006/table">
            <a:tbl>
              <a:tblPr firstRow="1" firstCol="1" bandRow="1">
                <a:tableStyleId>{5C22544A-7EE6-4342-B048-85BDC9FD1C3A}</a:tableStyleId>
              </a:tblPr>
              <a:tblGrid>
                <a:gridCol w="838200"/>
                <a:gridCol w="3276600"/>
                <a:gridCol w="4114800"/>
              </a:tblGrid>
              <a:tr h="0">
                <a:tc>
                  <a:txBody>
                    <a:bodyPr/>
                    <a:lstStyle/>
                    <a:p>
                      <a:pPr marL="457200" algn="l">
                        <a:lnSpc>
                          <a:spcPct val="115000"/>
                        </a:lnSpc>
                        <a:spcAft>
                          <a:spcPts val="0"/>
                        </a:spcAft>
                      </a:pPr>
                      <a:r>
                        <a:rPr lang="en-IN" sz="1800" dirty="0">
                          <a:effectLst/>
                        </a:rPr>
                        <a:t> </a:t>
                      </a:r>
                      <a:endParaRPr lang="en-IN" sz="1800" dirty="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n-IN" sz="1800" dirty="0">
                          <a:effectLst/>
                        </a:rPr>
                        <a:t>Dihedral angle</a:t>
                      </a:r>
                      <a:endParaRPr lang="en-IN" sz="1800" dirty="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n-IN" sz="1800">
                          <a:effectLst/>
                        </a:rPr>
                        <a:t>Torsional angle</a:t>
                      </a:r>
                      <a:endParaRPr lang="en-IN" sz="1800">
                        <a:effectLst/>
                        <a:latin typeface="Calibri"/>
                        <a:ea typeface="Calibri"/>
                        <a:cs typeface="Times New Roman"/>
                      </a:endParaRPr>
                    </a:p>
                  </a:txBody>
                  <a:tcPr marL="68580" marR="68580" marT="0" marB="0"/>
                </a:tc>
              </a:tr>
              <a:tr h="0">
                <a:tc>
                  <a:txBody>
                    <a:bodyPr/>
                    <a:lstStyle/>
                    <a:p>
                      <a:pPr marL="457200" algn="l">
                        <a:lnSpc>
                          <a:spcPct val="115000"/>
                        </a:lnSpc>
                        <a:spcAft>
                          <a:spcPts val="0"/>
                        </a:spcAft>
                      </a:pPr>
                      <a:r>
                        <a:rPr lang="en-IN" sz="1800">
                          <a:effectLst/>
                        </a:rPr>
                        <a:t>1.</a:t>
                      </a:r>
                      <a:endParaRPr lang="en-IN" sz="180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n-IN" sz="1800" dirty="0">
                          <a:effectLst/>
                        </a:rPr>
                        <a:t>Angle between two planes is called dihedral angle</a:t>
                      </a:r>
                      <a:endParaRPr lang="en-IN" sz="1800" dirty="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n-IN" sz="1800">
                          <a:effectLst/>
                        </a:rPr>
                        <a:t>Angle between two pointers at the two ends of a fixed axis.</a:t>
                      </a:r>
                      <a:endParaRPr lang="en-IN" sz="1800">
                        <a:effectLst/>
                        <a:latin typeface="Calibri"/>
                        <a:ea typeface="Calibri"/>
                        <a:cs typeface="Times New Roman"/>
                      </a:endParaRPr>
                    </a:p>
                  </a:txBody>
                  <a:tcPr marL="68580" marR="68580" marT="0" marB="0"/>
                </a:tc>
              </a:tr>
              <a:tr h="0">
                <a:tc>
                  <a:txBody>
                    <a:bodyPr/>
                    <a:lstStyle/>
                    <a:p>
                      <a:pPr marL="457200" algn="l">
                        <a:lnSpc>
                          <a:spcPct val="115000"/>
                        </a:lnSpc>
                        <a:spcAft>
                          <a:spcPts val="0"/>
                        </a:spcAft>
                      </a:pPr>
                      <a:r>
                        <a:rPr lang="en-IN" sz="1800">
                          <a:effectLst/>
                        </a:rPr>
                        <a:t>2.</a:t>
                      </a:r>
                      <a:endParaRPr lang="en-IN" sz="180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n-IN" sz="1800" dirty="0">
                          <a:effectLst/>
                        </a:rPr>
                        <a:t>No directional property is considered here.</a:t>
                      </a:r>
                      <a:endParaRPr lang="en-IN" sz="1800" dirty="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n-IN" sz="1800" dirty="0">
                          <a:effectLst/>
                        </a:rPr>
                        <a:t>Directional property is imposed; when viewed along the axis (i) if front pointer to back pointer -  clockwise → +</a:t>
                      </a:r>
                      <a:r>
                        <a:rPr lang="en-IN" sz="1800" dirty="0" err="1">
                          <a:effectLst/>
                        </a:rPr>
                        <a:t>ve</a:t>
                      </a:r>
                      <a:r>
                        <a:rPr lang="en-IN" sz="1800" dirty="0">
                          <a:effectLst/>
                        </a:rPr>
                        <a:t>, (ii) if front to back - anticlockwise →  -</a:t>
                      </a:r>
                      <a:r>
                        <a:rPr lang="en-IN" sz="1800" dirty="0" err="1">
                          <a:effectLst/>
                        </a:rPr>
                        <a:t>ve</a:t>
                      </a:r>
                      <a:endParaRPr lang="en-IN" sz="1800" dirty="0">
                        <a:effectLst/>
                        <a:latin typeface="Calibri"/>
                        <a:ea typeface="Calibri"/>
                        <a:cs typeface="Times New Roman"/>
                      </a:endParaRPr>
                    </a:p>
                  </a:txBody>
                  <a:tcPr marL="68580" marR="68580" marT="0" marB="0"/>
                </a:tc>
              </a:tr>
              <a:tr h="0">
                <a:tc>
                  <a:txBody>
                    <a:bodyPr/>
                    <a:lstStyle/>
                    <a:p>
                      <a:pPr marL="457200" algn="l">
                        <a:lnSpc>
                          <a:spcPct val="115000"/>
                        </a:lnSpc>
                        <a:spcAft>
                          <a:spcPts val="0"/>
                        </a:spcAft>
                      </a:pPr>
                      <a:r>
                        <a:rPr lang="en-IN" sz="1800">
                          <a:effectLst/>
                        </a:rPr>
                        <a:t>3.</a:t>
                      </a:r>
                      <a:endParaRPr lang="en-IN" sz="180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n-IN" sz="1800" dirty="0">
                          <a:effectLst/>
                        </a:rPr>
                        <a:t>In this process, anti(180</a:t>
                      </a:r>
                      <a:r>
                        <a:rPr lang="en-IN" sz="1800" baseline="30000" dirty="0">
                          <a:effectLst/>
                        </a:rPr>
                        <a:t>o</a:t>
                      </a:r>
                      <a:r>
                        <a:rPr lang="en-IN" sz="1800" dirty="0">
                          <a:effectLst/>
                        </a:rPr>
                        <a:t>), eclipsed (dihedral angle 0</a:t>
                      </a:r>
                      <a:r>
                        <a:rPr lang="en-IN" sz="1800" baseline="30000" dirty="0">
                          <a:effectLst/>
                        </a:rPr>
                        <a:t>o</a:t>
                      </a:r>
                      <a:r>
                        <a:rPr lang="en-IN" sz="1800" dirty="0">
                          <a:effectLst/>
                        </a:rPr>
                        <a:t>), gauche (60</a:t>
                      </a:r>
                      <a:r>
                        <a:rPr lang="en-IN" sz="1800" baseline="30000" dirty="0">
                          <a:effectLst/>
                        </a:rPr>
                        <a:t>o</a:t>
                      </a:r>
                      <a:r>
                        <a:rPr lang="en-IN" sz="1800" dirty="0" smtClean="0">
                          <a:effectLst/>
                        </a:rPr>
                        <a:t>) etc</a:t>
                      </a:r>
                      <a:r>
                        <a:rPr lang="en-IN" sz="1800" dirty="0">
                          <a:effectLst/>
                        </a:rPr>
                        <a:t>. conformational assignments are considered. </a:t>
                      </a:r>
                      <a:endParaRPr lang="en-IN" sz="1800" dirty="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n-IN" sz="1800" dirty="0">
                          <a:effectLst/>
                        </a:rPr>
                        <a:t>In this process, </a:t>
                      </a:r>
                      <a:r>
                        <a:rPr lang="en-IN" sz="1800" dirty="0" err="1">
                          <a:effectLst/>
                        </a:rPr>
                        <a:t>syn</a:t>
                      </a:r>
                      <a:r>
                        <a:rPr lang="en-IN" sz="1800" dirty="0">
                          <a:effectLst/>
                        </a:rPr>
                        <a:t>- anti- planar, </a:t>
                      </a:r>
                      <a:r>
                        <a:rPr lang="en-IN" sz="1800" dirty="0" err="1">
                          <a:effectLst/>
                        </a:rPr>
                        <a:t>periplanar</a:t>
                      </a:r>
                      <a:r>
                        <a:rPr lang="en-IN" sz="1800" dirty="0">
                          <a:effectLst/>
                        </a:rPr>
                        <a:t>, </a:t>
                      </a:r>
                      <a:r>
                        <a:rPr lang="en-IN" sz="1800" dirty="0" err="1">
                          <a:effectLst/>
                        </a:rPr>
                        <a:t>clinal</a:t>
                      </a:r>
                      <a:r>
                        <a:rPr lang="en-IN" sz="1800" dirty="0">
                          <a:effectLst/>
                        </a:rPr>
                        <a:t> etc. conformational assignments are considered.</a:t>
                      </a:r>
                      <a:endParaRPr lang="en-IN" sz="1800" dirty="0">
                        <a:effectLst/>
                        <a:latin typeface="Calibri"/>
                        <a:ea typeface="Calibri"/>
                        <a:cs typeface="Times New Roman"/>
                      </a:endParaRPr>
                    </a:p>
                  </a:txBody>
                  <a:tcPr marL="68580" marR="68580" marT="0" marB="0"/>
                </a:tc>
              </a:tr>
              <a:tr h="0">
                <a:tc>
                  <a:txBody>
                    <a:bodyPr/>
                    <a:lstStyle/>
                    <a:p>
                      <a:pPr marL="457200" algn="l">
                        <a:lnSpc>
                          <a:spcPct val="115000"/>
                        </a:lnSpc>
                        <a:spcAft>
                          <a:spcPts val="0"/>
                        </a:spcAft>
                      </a:pPr>
                      <a:r>
                        <a:rPr lang="en-IN" sz="1800" dirty="0">
                          <a:effectLst/>
                        </a:rPr>
                        <a:t>4.</a:t>
                      </a:r>
                      <a:endParaRPr lang="en-IN" sz="1800" dirty="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n-IN" sz="1800">
                          <a:effectLst/>
                        </a:rPr>
                        <a:t>Assignments are made with specific dihedral angle.</a:t>
                      </a:r>
                      <a:endParaRPr lang="en-IN" sz="180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n-IN" sz="1800" dirty="0">
                          <a:effectLst/>
                        </a:rPr>
                        <a:t>Assignments are made for a range of torsional angles</a:t>
                      </a:r>
                      <a:endParaRPr lang="en-IN" sz="1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9322617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3" name="Object 2"/>
          <p:cNvGraphicFramePr>
            <a:graphicFrameLocks noChangeAspect="1"/>
          </p:cNvGraphicFramePr>
          <p:nvPr>
            <p:extLst>
              <p:ext uri="{D42A27DB-BD31-4B8C-83A1-F6EECF244321}">
                <p14:modId xmlns:p14="http://schemas.microsoft.com/office/powerpoint/2010/main" val="3665400288"/>
              </p:ext>
            </p:extLst>
          </p:nvPr>
        </p:nvGraphicFramePr>
        <p:xfrm>
          <a:off x="1659221" y="381000"/>
          <a:ext cx="4970179" cy="1828800"/>
        </p:xfrm>
        <a:graphic>
          <a:graphicData uri="http://schemas.openxmlformats.org/presentationml/2006/ole">
            <mc:AlternateContent xmlns:mc="http://schemas.openxmlformats.org/markup-compatibility/2006">
              <mc:Choice xmlns:v="urn:schemas-microsoft-com:vml" Requires="v">
                <p:oleObj spid="_x0000_s33872" name="CS ChemDraw Drawing" r:id="rId3" imgW="2513042" imgH="915831" progId="ChemDraw.Document.6.0">
                  <p:embed/>
                </p:oleObj>
              </mc:Choice>
              <mc:Fallback>
                <p:oleObj name="CS ChemDraw Drawing" r:id="rId3" imgW="2513042" imgH="915831" progId="ChemDraw.Document.6.0">
                  <p:embed/>
                  <p:pic>
                    <p:nvPicPr>
                      <p:cNvPr id="0" name="Object 1"/>
                      <p:cNvPicPr>
                        <a:picLocks noChangeAspect="1" noChangeArrowheads="1"/>
                      </p:cNvPicPr>
                      <p:nvPr/>
                    </p:nvPicPr>
                    <p:blipFill>
                      <a:blip r:embed="rId4"/>
                      <a:srcRect/>
                      <a:stretch>
                        <a:fillRect/>
                      </a:stretch>
                    </p:blipFill>
                    <p:spPr bwMode="auto">
                      <a:xfrm>
                        <a:off x="1659221" y="381000"/>
                        <a:ext cx="4970179" cy="1828800"/>
                      </a:xfrm>
                      <a:prstGeom prst="rect">
                        <a:avLst/>
                      </a:prstGeom>
                      <a:noFill/>
                    </p:spPr>
                  </p:pic>
                </p:oleObj>
              </mc:Fallback>
            </mc:AlternateContent>
          </a:graphicData>
        </a:graphic>
      </p:graphicFrame>
      <p:sp>
        <p:nvSpPr>
          <p:cNvPr id="4" name="Rectangle 3"/>
          <p:cNvSpPr/>
          <p:nvPr/>
        </p:nvSpPr>
        <p:spPr>
          <a:xfrm>
            <a:off x="304800" y="2667000"/>
            <a:ext cx="3639522" cy="461665"/>
          </a:xfrm>
          <a:prstGeom prst="rect">
            <a:avLst/>
          </a:prstGeom>
        </p:spPr>
        <p:txBody>
          <a:bodyPr wrap="none">
            <a:spAutoFit/>
          </a:bodyPr>
          <a:lstStyle/>
          <a:p>
            <a:r>
              <a:rPr lang="en-IN" sz="2400" b="1" dirty="0">
                <a:solidFill>
                  <a:srgbClr val="002060"/>
                </a:solidFill>
              </a:rPr>
              <a:t>(</a:t>
            </a:r>
            <a:r>
              <a:rPr lang="en-IN" sz="2400" b="1" dirty="0" err="1">
                <a:solidFill>
                  <a:srgbClr val="002060"/>
                </a:solidFill>
              </a:rPr>
              <a:t>Klyne</a:t>
            </a:r>
            <a:r>
              <a:rPr lang="en-IN" sz="2400" b="1" dirty="0">
                <a:solidFill>
                  <a:srgbClr val="002060"/>
                </a:solidFill>
              </a:rPr>
              <a:t>-Prelog Terminology)</a:t>
            </a:r>
          </a:p>
        </p:txBody>
      </p:sp>
      <p:sp>
        <p:nvSpPr>
          <p:cNvPr id="5" name="Rectangle 4"/>
          <p:cNvSpPr/>
          <p:nvPr/>
        </p:nvSpPr>
        <p:spPr>
          <a:xfrm>
            <a:off x="304800" y="3283803"/>
            <a:ext cx="7880730" cy="830997"/>
          </a:xfrm>
          <a:prstGeom prst="rect">
            <a:avLst/>
          </a:prstGeom>
        </p:spPr>
        <p:txBody>
          <a:bodyPr wrap="square">
            <a:spAutoFit/>
          </a:bodyPr>
          <a:lstStyle/>
          <a:p>
            <a:r>
              <a:rPr lang="en-IN" sz="2400" b="1" dirty="0">
                <a:solidFill>
                  <a:srgbClr val="0070C0"/>
                </a:solidFill>
              </a:rPr>
              <a:t>‘Conformation Selection Rule</a:t>
            </a:r>
            <a:r>
              <a:rPr lang="en-IN" sz="2400" b="1" dirty="0" smtClean="0">
                <a:solidFill>
                  <a:srgbClr val="0070C0"/>
                </a:solidFill>
              </a:rPr>
              <a:t>’ helps find out the </a:t>
            </a:r>
            <a:r>
              <a:rPr lang="en-IN" sz="2400" b="1" dirty="0" err="1" smtClean="0">
                <a:solidFill>
                  <a:srgbClr val="0070C0"/>
                </a:solidFill>
              </a:rPr>
              <a:t>fiducial</a:t>
            </a:r>
            <a:r>
              <a:rPr lang="en-IN" sz="2400" b="1" dirty="0" smtClean="0">
                <a:solidFill>
                  <a:srgbClr val="0070C0"/>
                </a:solidFill>
              </a:rPr>
              <a:t> </a:t>
            </a:r>
          </a:p>
          <a:p>
            <a:r>
              <a:rPr lang="en-IN" sz="2400" b="1" dirty="0" smtClean="0">
                <a:solidFill>
                  <a:srgbClr val="0070C0"/>
                </a:solidFill>
              </a:rPr>
              <a:t>(reference) group</a:t>
            </a:r>
            <a:endParaRPr lang="en-IN" sz="2400" b="1" dirty="0">
              <a:solidFill>
                <a:srgbClr val="0070C0"/>
              </a:solidFill>
            </a:endParaRPr>
          </a:p>
        </p:txBody>
      </p:sp>
      <p:sp>
        <p:nvSpPr>
          <p:cNvPr id="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8" name="Object 7"/>
          <p:cNvGraphicFramePr>
            <a:graphicFrameLocks noChangeAspect="1"/>
          </p:cNvGraphicFramePr>
          <p:nvPr>
            <p:extLst>
              <p:ext uri="{D42A27DB-BD31-4B8C-83A1-F6EECF244321}">
                <p14:modId xmlns:p14="http://schemas.microsoft.com/office/powerpoint/2010/main" val="3264224797"/>
              </p:ext>
            </p:extLst>
          </p:nvPr>
        </p:nvGraphicFramePr>
        <p:xfrm>
          <a:off x="1223094" y="4648200"/>
          <a:ext cx="6697812" cy="1524000"/>
        </p:xfrm>
        <a:graphic>
          <a:graphicData uri="http://schemas.openxmlformats.org/presentationml/2006/ole">
            <mc:AlternateContent xmlns:mc="http://schemas.openxmlformats.org/markup-compatibility/2006">
              <mc:Choice xmlns:v="urn:schemas-microsoft-com:vml" Requires="v">
                <p:oleObj spid="_x0000_s33873" name="CS ChemDraw Drawing" r:id="rId5" imgW="3550910" imgH="810880" progId="ChemDraw.Document.6.0">
                  <p:embed/>
                </p:oleObj>
              </mc:Choice>
              <mc:Fallback>
                <p:oleObj name="CS ChemDraw Drawing" r:id="rId5" imgW="3550910" imgH="810880" progId="ChemDraw.Document.6.0">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3094" y="4648200"/>
                        <a:ext cx="6697812" cy="1524000"/>
                      </a:xfrm>
                      <a:prstGeom prst="rect">
                        <a:avLst/>
                      </a:prstGeom>
                      <a:noFill/>
                    </p:spPr>
                  </p:pic>
                </p:oleObj>
              </mc:Fallback>
            </mc:AlternateContent>
          </a:graphicData>
        </a:graphic>
      </p:graphicFrame>
    </p:spTree>
    <p:extLst>
      <p:ext uri="{BB962C8B-B14F-4D97-AF65-F5344CB8AC3E}">
        <p14:creationId xmlns:p14="http://schemas.microsoft.com/office/powerpoint/2010/main" val="2938371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877943115"/>
              </p:ext>
            </p:extLst>
          </p:nvPr>
        </p:nvGraphicFramePr>
        <p:xfrm>
          <a:off x="1143000" y="1371599"/>
          <a:ext cx="6705600" cy="3673339"/>
        </p:xfrm>
        <a:graphic>
          <a:graphicData uri="http://schemas.openxmlformats.org/presentationml/2006/ole">
            <mc:AlternateContent xmlns:mc="http://schemas.openxmlformats.org/markup-compatibility/2006">
              <mc:Choice xmlns:v="urn:schemas-microsoft-com:vml" Requires="v">
                <p:oleObj spid="_x0000_s4207" name="CS ChemDraw Drawing" r:id="rId3" imgW="4546020" imgH="2493322" progId="ChemDraw.Document.6.0">
                  <p:embed/>
                </p:oleObj>
              </mc:Choice>
              <mc:Fallback>
                <p:oleObj name="CS ChemDraw Drawing" r:id="rId3" imgW="4546020" imgH="2493322" progId="ChemDraw.Document.6.0">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371599"/>
                        <a:ext cx="6705600" cy="3673339"/>
                      </a:xfrm>
                      <a:prstGeom prst="rect">
                        <a:avLst/>
                      </a:prstGeom>
                      <a:noFill/>
                      <a:ln>
                        <a:noFill/>
                      </a:ln>
                    </p:spPr>
                  </p:pic>
                </p:oleObj>
              </mc:Fallback>
            </mc:AlternateContent>
          </a:graphicData>
        </a:graphic>
      </p:graphicFrame>
      <p:sp>
        <p:nvSpPr>
          <p:cNvPr id="3" name="Rectangle 2"/>
          <p:cNvSpPr/>
          <p:nvPr/>
        </p:nvSpPr>
        <p:spPr>
          <a:xfrm>
            <a:off x="228600" y="457200"/>
            <a:ext cx="4138569" cy="461665"/>
          </a:xfrm>
          <a:prstGeom prst="rect">
            <a:avLst/>
          </a:prstGeom>
        </p:spPr>
        <p:txBody>
          <a:bodyPr wrap="none">
            <a:spAutoFit/>
          </a:bodyPr>
          <a:lstStyle/>
          <a:p>
            <a:r>
              <a:rPr lang="en-IN" sz="2400" b="1" i="1" dirty="0">
                <a:solidFill>
                  <a:srgbClr val="C00000"/>
                </a:solidFill>
              </a:rPr>
              <a:t>Pro</a:t>
            </a:r>
            <a:r>
              <a:rPr lang="en-IN" sz="2400" b="1" dirty="0">
                <a:solidFill>
                  <a:srgbClr val="C00000"/>
                </a:solidFill>
              </a:rPr>
              <a:t>-</a:t>
            </a:r>
            <a:r>
              <a:rPr lang="en-IN" sz="2400" b="1" i="1" dirty="0" err="1">
                <a:solidFill>
                  <a:srgbClr val="C00000"/>
                </a:solidFill>
              </a:rPr>
              <a:t>pesudoasymmetric</a:t>
            </a:r>
            <a:r>
              <a:rPr lang="en-IN" sz="2400" b="1" i="1" dirty="0">
                <a:solidFill>
                  <a:srgbClr val="C00000"/>
                </a:solidFill>
              </a:rPr>
              <a:t> centre</a:t>
            </a:r>
            <a:r>
              <a:rPr lang="en-IN" sz="2400" dirty="0">
                <a:solidFill>
                  <a:srgbClr val="C00000"/>
                </a:solidFill>
              </a:rPr>
              <a:t>: </a:t>
            </a:r>
          </a:p>
        </p:txBody>
      </p:sp>
    </p:spTree>
    <p:extLst>
      <p:ext uri="{BB962C8B-B14F-4D97-AF65-F5344CB8AC3E}">
        <p14:creationId xmlns:p14="http://schemas.microsoft.com/office/powerpoint/2010/main" val="20348041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78894591"/>
              </p:ext>
            </p:extLst>
          </p:nvPr>
        </p:nvGraphicFramePr>
        <p:xfrm>
          <a:off x="457200" y="975360"/>
          <a:ext cx="8229600" cy="4206240"/>
        </p:xfrm>
        <a:graphic>
          <a:graphicData uri="http://schemas.openxmlformats.org/drawingml/2006/table">
            <a:tbl>
              <a:tblPr firstRow="1" firstCol="1" bandRow="1">
                <a:tableStyleId>{5C22544A-7EE6-4342-B048-85BDC9FD1C3A}</a:tableStyleId>
              </a:tblPr>
              <a:tblGrid>
                <a:gridCol w="1143000"/>
                <a:gridCol w="2148840"/>
                <a:gridCol w="1645920"/>
                <a:gridCol w="929640"/>
                <a:gridCol w="2362200"/>
              </a:tblGrid>
              <a:tr h="213360">
                <a:tc rowSpan="7">
                  <a:txBody>
                    <a:bodyPr/>
                    <a:lstStyle/>
                    <a:p>
                      <a:pPr algn="just">
                        <a:lnSpc>
                          <a:spcPct val="115000"/>
                        </a:lnSpc>
                        <a:spcAft>
                          <a:spcPts val="0"/>
                        </a:spcAft>
                      </a:pPr>
                      <a:r>
                        <a:rPr lang="en-IN" sz="2000" dirty="0">
                          <a:effectLst/>
                        </a:rPr>
                        <a:t> </a:t>
                      </a:r>
                    </a:p>
                    <a:p>
                      <a:pPr algn="ctr">
                        <a:lnSpc>
                          <a:spcPct val="115000"/>
                        </a:lnSpc>
                        <a:spcAft>
                          <a:spcPts val="0"/>
                        </a:spcAft>
                      </a:pPr>
                      <a:r>
                        <a:rPr lang="en-IN" sz="2000" dirty="0">
                          <a:effectLst/>
                        </a:rPr>
                        <a:t>Fig. A</a:t>
                      </a:r>
                      <a:endParaRPr lang="en-IN" sz="2000" dirty="0">
                        <a:effectLst/>
                        <a:latin typeface="Calibri"/>
                        <a:ea typeface="Calibri"/>
                        <a:cs typeface="Times New Roman"/>
                      </a:endParaRPr>
                    </a:p>
                  </a:txBody>
                  <a:tcPr marL="68580" marR="68580" marT="0" marB="0"/>
                </a:tc>
                <a:tc rowSpan="7">
                  <a:txBody>
                    <a:bodyPr/>
                    <a:lstStyle/>
                    <a:p>
                      <a:pPr algn="just">
                        <a:lnSpc>
                          <a:spcPct val="115000"/>
                        </a:lnSpc>
                        <a:spcAft>
                          <a:spcPts val="0"/>
                        </a:spcAft>
                      </a:pPr>
                      <a:endParaRPr lang="en-IN" sz="2000" dirty="0">
                        <a:effectLst/>
                      </a:endParaRPr>
                    </a:p>
                    <a:p>
                      <a:pPr algn="ctr">
                        <a:lnSpc>
                          <a:spcPct val="115000"/>
                        </a:lnSpc>
                        <a:spcAft>
                          <a:spcPts val="0"/>
                        </a:spcAft>
                      </a:pPr>
                      <a:r>
                        <a:rPr lang="en-IN" sz="2000" dirty="0">
                          <a:effectLst/>
                        </a:rPr>
                        <a:t>Fig. B</a:t>
                      </a:r>
                      <a:endParaRPr lang="en-IN"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Angle-range</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Abbreviation</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Full form</a:t>
                      </a:r>
                      <a:endParaRPr lang="en-IN" sz="2000">
                        <a:effectLst/>
                        <a:latin typeface="Calibri"/>
                        <a:ea typeface="Calibri"/>
                        <a:cs typeface="Times New Roman"/>
                      </a:endParaRPr>
                    </a:p>
                  </a:txBody>
                  <a:tcPr marL="68580" marR="68580" marT="0" marB="0"/>
                </a:tc>
              </a:tr>
              <a:tr h="253365">
                <a:tc vMerge="1">
                  <a:txBody>
                    <a:bodyPr/>
                    <a:lstStyle/>
                    <a:p>
                      <a:endParaRPr lang="en-IN"/>
                    </a:p>
                  </a:txBody>
                  <a:tcPr/>
                </a:tc>
                <a:tc vMerge="1">
                  <a:txBody>
                    <a:bodyPr/>
                    <a:lstStyle/>
                    <a:p>
                      <a:endParaRPr lang="en-IN"/>
                    </a:p>
                  </a:txBody>
                  <a:tcPr/>
                </a:tc>
                <a:tc>
                  <a:txBody>
                    <a:bodyPr/>
                    <a:lstStyle/>
                    <a:p>
                      <a:pPr algn="ctr">
                        <a:lnSpc>
                          <a:spcPct val="115000"/>
                        </a:lnSpc>
                        <a:spcAft>
                          <a:spcPts val="0"/>
                        </a:spcAft>
                      </a:pPr>
                      <a:r>
                        <a:rPr lang="en-IN" sz="2000">
                          <a:effectLst/>
                        </a:rPr>
                        <a:t>0</a:t>
                      </a:r>
                      <a:r>
                        <a:rPr lang="en-IN" sz="2000" baseline="30000">
                          <a:effectLst/>
                        </a:rPr>
                        <a:t>o</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SP</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Syn-Planar</a:t>
                      </a:r>
                      <a:endParaRPr lang="en-IN" sz="2000">
                        <a:effectLst/>
                        <a:latin typeface="Calibri"/>
                        <a:ea typeface="Calibri"/>
                        <a:cs typeface="Times New Roman"/>
                      </a:endParaRPr>
                    </a:p>
                  </a:txBody>
                  <a:tcPr marL="68580" marR="68580" marT="0" marB="0"/>
                </a:tc>
              </a:tr>
              <a:tr h="356235">
                <a:tc vMerge="1">
                  <a:txBody>
                    <a:bodyPr/>
                    <a:lstStyle/>
                    <a:p>
                      <a:endParaRPr lang="en-IN"/>
                    </a:p>
                  </a:txBody>
                  <a:tcPr/>
                </a:tc>
                <a:tc vMerge="1">
                  <a:txBody>
                    <a:bodyPr/>
                    <a:lstStyle/>
                    <a:p>
                      <a:endParaRPr lang="en-IN"/>
                    </a:p>
                  </a:txBody>
                  <a:tcPr/>
                </a:tc>
                <a:tc>
                  <a:txBody>
                    <a:bodyPr/>
                    <a:lstStyle/>
                    <a:p>
                      <a:pPr algn="ctr">
                        <a:lnSpc>
                          <a:spcPct val="115000"/>
                        </a:lnSpc>
                        <a:spcAft>
                          <a:spcPts val="0"/>
                        </a:spcAft>
                      </a:pPr>
                      <a:r>
                        <a:rPr lang="en-IN" sz="2000">
                          <a:effectLst/>
                        </a:rPr>
                        <a:t>0→+30</a:t>
                      </a:r>
                      <a:r>
                        <a:rPr lang="en-IN" sz="2000" baseline="30000">
                          <a:effectLst/>
                        </a:rPr>
                        <a:t>o</a:t>
                      </a:r>
                      <a:endParaRPr lang="en-IN" sz="2000">
                        <a:effectLst/>
                      </a:endParaRPr>
                    </a:p>
                    <a:p>
                      <a:pPr algn="ctr">
                        <a:lnSpc>
                          <a:spcPct val="115000"/>
                        </a:lnSpc>
                        <a:spcAft>
                          <a:spcPts val="0"/>
                        </a:spcAft>
                      </a:pPr>
                      <a:r>
                        <a:rPr lang="en-IN" sz="2000">
                          <a:effectLst/>
                        </a:rPr>
                        <a:t>0→-30</a:t>
                      </a:r>
                      <a:r>
                        <a:rPr lang="en-IN" sz="2000" baseline="30000">
                          <a:effectLst/>
                        </a:rPr>
                        <a:t>o</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+SPP</a:t>
                      </a:r>
                    </a:p>
                    <a:p>
                      <a:pPr algn="ctr">
                        <a:lnSpc>
                          <a:spcPct val="115000"/>
                        </a:lnSpc>
                        <a:spcAft>
                          <a:spcPts val="0"/>
                        </a:spcAft>
                      </a:pPr>
                      <a:r>
                        <a:rPr lang="en-IN" sz="2000">
                          <a:effectLst/>
                        </a:rPr>
                        <a:t>-SPP</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+Syn-PeriPlanar</a:t>
                      </a:r>
                    </a:p>
                    <a:p>
                      <a:pPr algn="ctr">
                        <a:lnSpc>
                          <a:spcPct val="115000"/>
                        </a:lnSpc>
                        <a:spcAft>
                          <a:spcPts val="0"/>
                        </a:spcAft>
                      </a:pPr>
                      <a:r>
                        <a:rPr lang="en-IN" sz="2000">
                          <a:effectLst/>
                        </a:rPr>
                        <a:t>-Syn-PeriPlanar</a:t>
                      </a:r>
                      <a:endParaRPr lang="en-IN" sz="2000">
                        <a:effectLst/>
                        <a:latin typeface="Calibri"/>
                        <a:ea typeface="Calibri"/>
                        <a:cs typeface="Times New Roman"/>
                      </a:endParaRPr>
                    </a:p>
                  </a:txBody>
                  <a:tcPr marL="68580" marR="68580" marT="0" marB="0"/>
                </a:tc>
              </a:tr>
              <a:tr h="443230">
                <a:tc vMerge="1">
                  <a:txBody>
                    <a:bodyPr/>
                    <a:lstStyle/>
                    <a:p>
                      <a:endParaRPr lang="en-IN"/>
                    </a:p>
                  </a:txBody>
                  <a:tcPr/>
                </a:tc>
                <a:tc vMerge="1">
                  <a:txBody>
                    <a:bodyPr/>
                    <a:lstStyle/>
                    <a:p>
                      <a:endParaRPr lang="en-IN"/>
                    </a:p>
                  </a:txBody>
                  <a:tcPr/>
                </a:tc>
                <a:tc>
                  <a:txBody>
                    <a:bodyPr/>
                    <a:lstStyle/>
                    <a:p>
                      <a:pPr algn="ctr">
                        <a:lnSpc>
                          <a:spcPct val="115000"/>
                        </a:lnSpc>
                        <a:spcAft>
                          <a:spcPts val="0"/>
                        </a:spcAft>
                      </a:pPr>
                      <a:r>
                        <a:rPr lang="en-IN" sz="2000" dirty="0">
                          <a:effectLst/>
                        </a:rPr>
                        <a:t>+30</a:t>
                      </a:r>
                      <a:r>
                        <a:rPr lang="en-IN" sz="2000" baseline="30000" dirty="0">
                          <a:effectLst/>
                        </a:rPr>
                        <a:t>o</a:t>
                      </a:r>
                      <a:r>
                        <a:rPr lang="en-IN" sz="2000" dirty="0">
                          <a:effectLst/>
                        </a:rPr>
                        <a:t>→+90</a:t>
                      </a:r>
                      <a:r>
                        <a:rPr lang="en-IN" sz="2000" baseline="30000" dirty="0">
                          <a:effectLst/>
                        </a:rPr>
                        <a:t>o</a:t>
                      </a:r>
                      <a:endParaRPr lang="en-IN" sz="2000" dirty="0">
                        <a:effectLst/>
                      </a:endParaRPr>
                    </a:p>
                    <a:p>
                      <a:pPr algn="ctr">
                        <a:lnSpc>
                          <a:spcPct val="115000"/>
                        </a:lnSpc>
                        <a:spcAft>
                          <a:spcPts val="0"/>
                        </a:spcAft>
                      </a:pPr>
                      <a:r>
                        <a:rPr lang="en-IN" sz="2000" dirty="0">
                          <a:effectLst/>
                        </a:rPr>
                        <a:t>-30</a:t>
                      </a:r>
                      <a:r>
                        <a:rPr lang="en-IN" sz="2000" baseline="30000" dirty="0">
                          <a:effectLst/>
                        </a:rPr>
                        <a:t>o</a:t>
                      </a:r>
                      <a:r>
                        <a:rPr lang="en-IN" sz="2000" dirty="0">
                          <a:effectLst/>
                        </a:rPr>
                        <a:t>→-90</a:t>
                      </a:r>
                      <a:r>
                        <a:rPr lang="en-IN" sz="2000" baseline="30000" dirty="0">
                          <a:effectLst/>
                        </a:rPr>
                        <a:t>o</a:t>
                      </a:r>
                      <a:endParaRPr lang="en-IN"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+SC</a:t>
                      </a:r>
                    </a:p>
                    <a:p>
                      <a:pPr algn="ctr">
                        <a:lnSpc>
                          <a:spcPct val="115000"/>
                        </a:lnSpc>
                        <a:spcAft>
                          <a:spcPts val="0"/>
                        </a:spcAft>
                      </a:pPr>
                      <a:r>
                        <a:rPr lang="en-IN" sz="2000">
                          <a:effectLst/>
                        </a:rPr>
                        <a:t>-SC</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+Syn-Clinal</a:t>
                      </a:r>
                    </a:p>
                    <a:p>
                      <a:pPr algn="ctr">
                        <a:lnSpc>
                          <a:spcPct val="115000"/>
                        </a:lnSpc>
                        <a:spcAft>
                          <a:spcPts val="0"/>
                        </a:spcAft>
                      </a:pPr>
                      <a:r>
                        <a:rPr lang="en-IN" sz="2000">
                          <a:effectLst/>
                        </a:rPr>
                        <a:t>-Syn-Clinal</a:t>
                      </a:r>
                      <a:endParaRPr lang="en-IN" sz="2000">
                        <a:effectLst/>
                        <a:latin typeface="Calibri"/>
                        <a:ea typeface="Calibri"/>
                        <a:cs typeface="Times New Roman"/>
                      </a:endParaRPr>
                    </a:p>
                  </a:txBody>
                  <a:tcPr marL="68580" marR="68580" marT="0" marB="0"/>
                </a:tc>
              </a:tr>
              <a:tr h="440690">
                <a:tc vMerge="1">
                  <a:txBody>
                    <a:bodyPr/>
                    <a:lstStyle/>
                    <a:p>
                      <a:endParaRPr lang="en-IN"/>
                    </a:p>
                  </a:txBody>
                  <a:tcPr/>
                </a:tc>
                <a:tc vMerge="1">
                  <a:txBody>
                    <a:bodyPr/>
                    <a:lstStyle/>
                    <a:p>
                      <a:endParaRPr lang="en-IN"/>
                    </a:p>
                  </a:txBody>
                  <a:tcPr/>
                </a:tc>
                <a:tc>
                  <a:txBody>
                    <a:bodyPr/>
                    <a:lstStyle/>
                    <a:p>
                      <a:pPr algn="ctr">
                        <a:lnSpc>
                          <a:spcPct val="115000"/>
                        </a:lnSpc>
                        <a:spcAft>
                          <a:spcPts val="0"/>
                        </a:spcAft>
                      </a:pPr>
                      <a:r>
                        <a:rPr lang="en-IN" sz="2000" dirty="0">
                          <a:effectLst/>
                        </a:rPr>
                        <a:t>+90</a:t>
                      </a:r>
                      <a:r>
                        <a:rPr lang="en-IN" sz="2000" baseline="30000" dirty="0">
                          <a:effectLst/>
                        </a:rPr>
                        <a:t>o</a:t>
                      </a:r>
                      <a:r>
                        <a:rPr lang="en-IN" sz="2000" dirty="0">
                          <a:effectLst/>
                        </a:rPr>
                        <a:t>→+150</a:t>
                      </a:r>
                      <a:r>
                        <a:rPr lang="en-IN" sz="2000" baseline="30000" dirty="0">
                          <a:effectLst/>
                        </a:rPr>
                        <a:t>o</a:t>
                      </a:r>
                      <a:endParaRPr lang="en-IN" sz="2000" dirty="0">
                        <a:effectLst/>
                      </a:endParaRPr>
                    </a:p>
                    <a:p>
                      <a:pPr algn="ctr">
                        <a:lnSpc>
                          <a:spcPct val="115000"/>
                        </a:lnSpc>
                        <a:spcAft>
                          <a:spcPts val="0"/>
                        </a:spcAft>
                      </a:pPr>
                      <a:r>
                        <a:rPr lang="en-IN" sz="2000" dirty="0">
                          <a:effectLst/>
                        </a:rPr>
                        <a:t>-90</a:t>
                      </a:r>
                      <a:r>
                        <a:rPr lang="en-IN" sz="2000" baseline="30000" dirty="0">
                          <a:effectLst/>
                        </a:rPr>
                        <a:t>o</a:t>
                      </a:r>
                      <a:r>
                        <a:rPr lang="en-IN" sz="2000" dirty="0">
                          <a:effectLst/>
                        </a:rPr>
                        <a:t>→-150</a:t>
                      </a:r>
                      <a:r>
                        <a:rPr lang="en-IN" sz="2000" baseline="30000" dirty="0">
                          <a:effectLst/>
                        </a:rPr>
                        <a:t>o</a:t>
                      </a:r>
                      <a:endParaRPr lang="en-IN"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dirty="0">
                          <a:effectLst/>
                        </a:rPr>
                        <a:t>+AC</a:t>
                      </a:r>
                    </a:p>
                    <a:p>
                      <a:pPr algn="ctr">
                        <a:lnSpc>
                          <a:spcPct val="115000"/>
                        </a:lnSpc>
                        <a:spcAft>
                          <a:spcPts val="0"/>
                        </a:spcAft>
                      </a:pPr>
                      <a:r>
                        <a:rPr lang="en-IN" sz="2000" dirty="0">
                          <a:effectLst/>
                        </a:rPr>
                        <a:t>-AC</a:t>
                      </a:r>
                      <a:endParaRPr lang="en-IN"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+Anti-Clinal</a:t>
                      </a:r>
                    </a:p>
                    <a:p>
                      <a:pPr algn="ctr">
                        <a:lnSpc>
                          <a:spcPct val="115000"/>
                        </a:lnSpc>
                        <a:spcAft>
                          <a:spcPts val="0"/>
                        </a:spcAft>
                      </a:pPr>
                      <a:r>
                        <a:rPr lang="en-IN" sz="2000">
                          <a:effectLst/>
                        </a:rPr>
                        <a:t>-Anti-Clinal</a:t>
                      </a:r>
                      <a:endParaRPr lang="en-IN" sz="2000">
                        <a:effectLst/>
                        <a:latin typeface="Calibri"/>
                        <a:ea typeface="Calibri"/>
                        <a:cs typeface="Times New Roman"/>
                      </a:endParaRPr>
                    </a:p>
                  </a:txBody>
                  <a:tcPr marL="68580" marR="68580" marT="0" marB="0"/>
                </a:tc>
              </a:tr>
              <a:tr h="474980">
                <a:tc vMerge="1">
                  <a:txBody>
                    <a:bodyPr/>
                    <a:lstStyle/>
                    <a:p>
                      <a:endParaRPr lang="en-IN"/>
                    </a:p>
                  </a:txBody>
                  <a:tcPr/>
                </a:tc>
                <a:tc vMerge="1">
                  <a:txBody>
                    <a:bodyPr/>
                    <a:lstStyle/>
                    <a:p>
                      <a:endParaRPr lang="en-IN"/>
                    </a:p>
                  </a:txBody>
                  <a:tcPr/>
                </a:tc>
                <a:tc>
                  <a:txBody>
                    <a:bodyPr/>
                    <a:lstStyle/>
                    <a:p>
                      <a:pPr algn="ctr">
                        <a:lnSpc>
                          <a:spcPct val="115000"/>
                        </a:lnSpc>
                        <a:spcAft>
                          <a:spcPts val="0"/>
                        </a:spcAft>
                      </a:pPr>
                      <a:r>
                        <a:rPr lang="en-IN" sz="2000">
                          <a:effectLst/>
                        </a:rPr>
                        <a:t>+150</a:t>
                      </a:r>
                      <a:r>
                        <a:rPr lang="en-IN" sz="2000" baseline="30000">
                          <a:effectLst/>
                        </a:rPr>
                        <a:t>o</a:t>
                      </a:r>
                      <a:r>
                        <a:rPr lang="en-IN" sz="2000">
                          <a:effectLst/>
                        </a:rPr>
                        <a:t>→+180</a:t>
                      </a:r>
                      <a:r>
                        <a:rPr lang="en-IN" sz="2000" baseline="30000">
                          <a:effectLst/>
                        </a:rPr>
                        <a:t>o</a:t>
                      </a:r>
                      <a:endParaRPr lang="en-IN" sz="2000">
                        <a:effectLst/>
                      </a:endParaRPr>
                    </a:p>
                    <a:p>
                      <a:pPr algn="ctr">
                        <a:lnSpc>
                          <a:spcPct val="115000"/>
                        </a:lnSpc>
                        <a:spcAft>
                          <a:spcPts val="0"/>
                        </a:spcAft>
                      </a:pPr>
                      <a:r>
                        <a:rPr lang="en-IN" sz="2000">
                          <a:effectLst/>
                        </a:rPr>
                        <a:t>-150</a:t>
                      </a:r>
                      <a:r>
                        <a:rPr lang="en-IN" sz="2000" baseline="30000">
                          <a:effectLst/>
                        </a:rPr>
                        <a:t>o</a:t>
                      </a:r>
                      <a:r>
                        <a:rPr lang="en-IN" sz="2000">
                          <a:effectLst/>
                        </a:rPr>
                        <a:t>→-180</a:t>
                      </a:r>
                      <a:r>
                        <a:rPr lang="en-IN" sz="2000" baseline="30000">
                          <a:effectLst/>
                        </a:rPr>
                        <a:t>o</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+APP</a:t>
                      </a:r>
                    </a:p>
                    <a:p>
                      <a:pPr algn="ctr">
                        <a:lnSpc>
                          <a:spcPct val="115000"/>
                        </a:lnSpc>
                        <a:spcAft>
                          <a:spcPts val="0"/>
                        </a:spcAft>
                      </a:pPr>
                      <a:r>
                        <a:rPr lang="en-IN" sz="2000">
                          <a:effectLst/>
                        </a:rPr>
                        <a:t>-APP</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dirty="0">
                          <a:effectLst/>
                        </a:rPr>
                        <a:t>+Anti-</a:t>
                      </a:r>
                      <a:r>
                        <a:rPr lang="en-IN" sz="2000" dirty="0" err="1">
                          <a:effectLst/>
                        </a:rPr>
                        <a:t>PeriPlanar</a:t>
                      </a:r>
                      <a:endParaRPr lang="en-IN" sz="2000" dirty="0">
                        <a:effectLst/>
                      </a:endParaRPr>
                    </a:p>
                    <a:p>
                      <a:pPr algn="ctr">
                        <a:lnSpc>
                          <a:spcPct val="115000"/>
                        </a:lnSpc>
                        <a:spcAft>
                          <a:spcPts val="0"/>
                        </a:spcAft>
                      </a:pPr>
                      <a:r>
                        <a:rPr lang="en-IN" sz="2000" dirty="0">
                          <a:effectLst/>
                        </a:rPr>
                        <a:t>-Anti-</a:t>
                      </a:r>
                      <a:r>
                        <a:rPr lang="en-IN" sz="2000" dirty="0" err="1">
                          <a:effectLst/>
                        </a:rPr>
                        <a:t>PeriPlanar</a:t>
                      </a:r>
                      <a:endParaRPr lang="en-IN" sz="2000" dirty="0">
                        <a:effectLst/>
                        <a:latin typeface="Calibri"/>
                        <a:ea typeface="Calibri"/>
                        <a:cs typeface="Times New Roman"/>
                      </a:endParaRPr>
                    </a:p>
                  </a:txBody>
                  <a:tcPr marL="68580" marR="68580" marT="0" marB="0"/>
                </a:tc>
              </a:tr>
              <a:tr h="236855">
                <a:tc vMerge="1">
                  <a:txBody>
                    <a:bodyPr/>
                    <a:lstStyle/>
                    <a:p>
                      <a:endParaRPr lang="en-IN"/>
                    </a:p>
                  </a:txBody>
                  <a:tcPr/>
                </a:tc>
                <a:tc vMerge="1">
                  <a:txBody>
                    <a:bodyPr/>
                    <a:lstStyle/>
                    <a:p>
                      <a:endParaRPr lang="en-IN"/>
                    </a:p>
                  </a:txBody>
                  <a:tcPr/>
                </a:tc>
                <a:tc>
                  <a:txBody>
                    <a:bodyPr/>
                    <a:lstStyle/>
                    <a:p>
                      <a:pPr algn="ctr">
                        <a:lnSpc>
                          <a:spcPct val="115000"/>
                        </a:lnSpc>
                        <a:spcAft>
                          <a:spcPts val="0"/>
                        </a:spcAft>
                      </a:pPr>
                      <a:r>
                        <a:rPr lang="en-IN" sz="2000">
                          <a:effectLst/>
                        </a:rPr>
                        <a:t>180</a:t>
                      </a:r>
                      <a:r>
                        <a:rPr lang="en-IN" sz="2000" baseline="30000">
                          <a:effectLst/>
                        </a:rPr>
                        <a:t>O</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AP</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dirty="0">
                          <a:effectLst/>
                        </a:rPr>
                        <a:t>Anti-Planar</a:t>
                      </a:r>
                      <a:endParaRPr lang="en-IN" sz="2000" dirty="0">
                        <a:effectLst/>
                        <a:latin typeface="Calibri"/>
                        <a:ea typeface="Calibri"/>
                        <a:cs typeface="Times New Roman"/>
                      </a:endParaRPr>
                    </a:p>
                  </a:txBody>
                  <a:tcPr marL="68580" marR="68580" marT="0" marB="0"/>
                </a:tc>
              </a:tr>
            </a:tbl>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710224304"/>
              </p:ext>
            </p:extLst>
          </p:nvPr>
        </p:nvGraphicFramePr>
        <p:xfrm>
          <a:off x="457200" y="2209800"/>
          <a:ext cx="1096963" cy="2626995"/>
        </p:xfrm>
        <a:graphic>
          <a:graphicData uri="http://schemas.openxmlformats.org/presentationml/2006/ole">
            <mc:AlternateContent xmlns:mc="http://schemas.openxmlformats.org/markup-compatibility/2006">
              <mc:Choice xmlns:v="urn:schemas-microsoft-com:vml" Requires="v">
                <p:oleObj spid="_x0000_s34889" name="CS ChemDraw Drawing" r:id="rId3" imgW="879359" imgH="2115200" progId="ChemDraw.Document.6.0">
                  <p:embed/>
                </p:oleObj>
              </mc:Choice>
              <mc:Fallback>
                <p:oleObj name="CS ChemDraw Drawing" r:id="rId3" imgW="879359" imgH="2115200" progId="ChemDraw.Document.6.0">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09800"/>
                        <a:ext cx="1096963" cy="2626995"/>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687041592"/>
              </p:ext>
            </p:extLst>
          </p:nvPr>
        </p:nvGraphicFramePr>
        <p:xfrm>
          <a:off x="1676400" y="2133600"/>
          <a:ext cx="2023813" cy="2286000"/>
        </p:xfrm>
        <a:graphic>
          <a:graphicData uri="http://schemas.openxmlformats.org/presentationml/2006/ole">
            <mc:AlternateContent xmlns:mc="http://schemas.openxmlformats.org/markup-compatibility/2006">
              <mc:Choice xmlns:v="urn:schemas-microsoft-com:vml" Requires="v">
                <p:oleObj spid="_x0000_s34890" name="CS ChemDraw Drawing" r:id="rId5" imgW="2200774" imgH="2477990" progId="ChemDraw.Document.6.0">
                  <p:embed/>
                </p:oleObj>
              </mc:Choice>
              <mc:Fallback>
                <p:oleObj name="CS ChemDraw Drawing" r:id="rId5" imgW="2200774" imgH="2477990" progId="ChemDraw.Document.6.0">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2133600"/>
                        <a:ext cx="2023813" cy="2286000"/>
                      </a:xfrm>
                      <a:prstGeom prst="rect">
                        <a:avLst/>
                      </a:prstGeom>
                      <a:noFill/>
                    </p:spPr>
                  </p:pic>
                </p:oleObj>
              </mc:Fallback>
            </mc:AlternateContent>
          </a:graphicData>
        </a:graphic>
      </p:graphicFrame>
    </p:spTree>
    <p:extLst>
      <p:ext uri="{BB962C8B-B14F-4D97-AF65-F5344CB8AC3E}">
        <p14:creationId xmlns:p14="http://schemas.microsoft.com/office/powerpoint/2010/main" val="41025473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6363" y="304800"/>
            <a:ext cx="5851987" cy="461665"/>
          </a:xfrm>
          <a:prstGeom prst="rect">
            <a:avLst/>
          </a:prstGeom>
        </p:spPr>
        <p:txBody>
          <a:bodyPr wrap="none">
            <a:spAutoFit/>
          </a:bodyPr>
          <a:lstStyle/>
          <a:p>
            <a:r>
              <a:rPr lang="en-IN" sz="2400" b="1" dirty="0" smtClean="0">
                <a:solidFill>
                  <a:srgbClr val="FF0000"/>
                </a:solidFill>
              </a:rPr>
              <a:t>(iv) Conformational </a:t>
            </a:r>
            <a:r>
              <a:rPr lang="en-IN" sz="2400" b="1" dirty="0">
                <a:solidFill>
                  <a:srgbClr val="FF0000"/>
                </a:solidFill>
              </a:rPr>
              <a:t>energy profile </a:t>
            </a:r>
            <a:r>
              <a:rPr lang="en-IN" sz="2400" b="1" dirty="0" smtClean="0">
                <a:solidFill>
                  <a:srgbClr val="FF0000"/>
                </a:solidFill>
              </a:rPr>
              <a:t>diagram:</a:t>
            </a:r>
            <a:r>
              <a:rPr lang="en-IN" sz="2400" dirty="0" smtClean="0">
                <a:solidFill>
                  <a:srgbClr val="FF0000"/>
                </a:solidFill>
              </a:rPr>
              <a:t> </a:t>
            </a:r>
            <a:endParaRPr lang="en-IN" sz="2400" dirty="0">
              <a:solidFill>
                <a:srgbClr val="FF0000"/>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4" name="Object 3"/>
          <p:cNvGraphicFramePr>
            <a:graphicFrameLocks noChangeAspect="1"/>
          </p:cNvGraphicFramePr>
          <p:nvPr>
            <p:extLst>
              <p:ext uri="{D42A27DB-BD31-4B8C-83A1-F6EECF244321}">
                <p14:modId xmlns:p14="http://schemas.microsoft.com/office/powerpoint/2010/main" val="2796238022"/>
              </p:ext>
            </p:extLst>
          </p:nvPr>
        </p:nvGraphicFramePr>
        <p:xfrm>
          <a:off x="570083" y="1905000"/>
          <a:ext cx="8034607" cy="3733800"/>
        </p:xfrm>
        <a:graphic>
          <a:graphicData uri="http://schemas.openxmlformats.org/presentationml/2006/ole">
            <mc:AlternateContent xmlns:mc="http://schemas.openxmlformats.org/markup-compatibility/2006">
              <mc:Choice xmlns:v="urn:schemas-microsoft-com:vml" Requires="v">
                <p:oleObj spid="_x0000_s35877" name="CS ChemDraw Drawing" r:id="rId3" imgW="4989587" imgH="2327259" progId="ChemDraw.Document.6.0">
                  <p:embed/>
                </p:oleObj>
              </mc:Choice>
              <mc:Fallback>
                <p:oleObj name="CS ChemDraw Drawing" r:id="rId3" imgW="4989587" imgH="2327259"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083" y="1905000"/>
                        <a:ext cx="8034607" cy="3733800"/>
                      </a:xfrm>
                      <a:prstGeom prst="rect">
                        <a:avLst/>
                      </a:prstGeom>
                      <a:noFill/>
                    </p:spPr>
                  </p:pic>
                </p:oleObj>
              </mc:Fallback>
            </mc:AlternateContent>
          </a:graphicData>
        </a:graphic>
      </p:graphicFrame>
      <p:sp>
        <p:nvSpPr>
          <p:cNvPr id="5" name="Rectangle 4"/>
          <p:cNvSpPr/>
          <p:nvPr/>
        </p:nvSpPr>
        <p:spPr>
          <a:xfrm>
            <a:off x="600143" y="990600"/>
            <a:ext cx="1076257" cy="461665"/>
          </a:xfrm>
          <a:prstGeom prst="rect">
            <a:avLst/>
          </a:prstGeom>
        </p:spPr>
        <p:txBody>
          <a:bodyPr wrap="none">
            <a:spAutoFit/>
          </a:bodyPr>
          <a:lstStyle/>
          <a:p>
            <a:r>
              <a:rPr lang="en-IN" sz="2400" b="1" dirty="0" smtClean="0">
                <a:solidFill>
                  <a:srgbClr val="7030A0"/>
                </a:solidFill>
              </a:rPr>
              <a:t>Ethane</a:t>
            </a:r>
            <a:endParaRPr lang="en-IN" sz="2400" dirty="0">
              <a:solidFill>
                <a:srgbClr val="7030A0"/>
              </a:solidFill>
            </a:endParaRPr>
          </a:p>
        </p:txBody>
      </p:sp>
    </p:spTree>
    <p:extLst>
      <p:ext uri="{BB962C8B-B14F-4D97-AF65-F5344CB8AC3E}">
        <p14:creationId xmlns:p14="http://schemas.microsoft.com/office/powerpoint/2010/main" val="560830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8458200" cy="830997"/>
          </a:xfrm>
          <a:prstGeom prst="rect">
            <a:avLst/>
          </a:prstGeom>
        </p:spPr>
        <p:txBody>
          <a:bodyPr wrap="square">
            <a:spAutoFit/>
          </a:bodyPr>
          <a:lstStyle/>
          <a:p>
            <a:r>
              <a:rPr lang="en-IN" sz="2400" b="1" dirty="0">
                <a:solidFill>
                  <a:srgbClr val="7030A0"/>
                </a:solidFill>
              </a:rPr>
              <a:t>Conformational energy profile diagram of n-butane for rotation across C</a:t>
            </a:r>
            <a:r>
              <a:rPr lang="en-IN" sz="2400" b="1" baseline="-25000" dirty="0">
                <a:solidFill>
                  <a:srgbClr val="7030A0"/>
                </a:solidFill>
              </a:rPr>
              <a:t>2</a:t>
            </a:r>
            <a:r>
              <a:rPr lang="en-IN" sz="2400" b="1" dirty="0">
                <a:solidFill>
                  <a:srgbClr val="7030A0"/>
                </a:solidFill>
              </a:rPr>
              <a:t>-C</a:t>
            </a:r>
            <a:r>
              <a:rPr lang="en-IN" sz="2400" b="1" baseline="-25000" dirty="0">
                <a:solidFill>
                  <a:srgbClr val="7030A0"/>
                </a:solidFill>
              </a:rPr>
              <a:t>3</a:t>
            </a:r>
            <a:r>
              <a:rPr lang="en-IN" sz="2400" b="1" dirty="0">
                <a:solidFill>
                  <a:srgbClr val="7030A0"/>
                </a:solidFill>
              </a:rPr>
              <a:t> bond:</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4" name="Object 3"/>
          <p:cNvGraphicFramePr>
            <a:graphicFrameLocks noChangeAspect="1"/>
          </p:cNvGraphicFramePr>
          <p:nvPr>
            <p:extLst>
              <p:ext uri="{D42A27DB-BD31-4B8C-83A1-F6EECF244321}">
                <p14:modId xmlns:p14="http://schemas.microsoft.com/office/powerpoint/2010/main" val="3942112758"/>
              </p:ext>
            </p:extLst>
          </p:nvPr>
        </p:nvGraphicFramePr>
        <p:xfrm>
          <a:off x="457200" y="990600"/>
          <a:ext cx="8293203" cy="3810000"/>
        </p:xfrm>
        <a:graphic>
          <a:graphicData uri="http://schemas.openxmlformats.org/presentationml/2006/ole">
            <mc:AlternateContent xmlns:mc="http://schemas.openxmlformats.org/markup-compatibility/2006">
              <mc:Choice xmlns:v="urn:schemas-microsoft-com:vml" Requires="v">
                <p:oleObj spid="_x0000_s36900" name="CS ChemDraw Drawing" r:id="rId3" imgW="5453022" imgH="2509950" progId="ChemDraw.Document.6.0">
                  <p:embed/>
                </p:oleObj>
              </mc:Choice>
              <mc:Fallback>
                <p:oleObj name="CS ChemDraw Drawing" r:id="rId3" imgW="5453022" imgH="2509950"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990600"/>
                        <a:ext cx="8293203" cy="3810000"/>
                      </a:xfrm>
                      <a:prstGeom prst="rect">
                        <a:avLst/>
                      </a:prstGeom>
                      <a:noFill/>
                    </p:spPr>
                  </p:pic>
                </p:oleObj>
              </mc:Fallback>
            </mc:AlternateContent>
          </a:graphicData>
        </a:graphic>
      </p:graphicFrame>
      <p:sp>
        <p:nvSpPr>
          <p:cNvPr id="5" name="Rectangle 4"/>
          <p:cNvSpPr/>
          <p:nvPr/>
        </p:nvSpPr>
        <p:spPr>
          <a:xfrm>
            <a:off x="609600" y="4800600"/>
            <a:ext cx="2050626" cy="461665"/>
          </a:xfrm>
          <a:prstGeom prst="rect">
            <a:avLst/>
          </a:prstGeom>
        </p:spPr>
        <p:txBody>
          <a:bodyPr wrap="none">
            <a:spAutoFit/>
          </a:bodyPr>
          <a:lstStyle/>
          <a:p>
            <a:r>
              <a:rPr lang="en-IN" sz="2400" b="1" dirty="0" smtClean="0">
                <a:solidFill>
                  <a:srgbClr val="FF0000"/>
                </a:solidFill>
              </a:rPr>
              <a:t>(v) Conformer</a:t>
            </a:r>
            <a:r>
              <a:rPr lang="en-IN" sz="2400" b="1" dirty="0">
                <a:solidFill>
                  <a:srgbClr val="FF0000"/>
                </a:solidFill>
              </a:rPr>
              <a:t>:</a:t>
            </a:r>
            <a:endParaRPr lang="en-IN" sz="2400" dirty="0">
              <a:solidFill>
                <a:srgbClr val="FF0000"/>
              </a:solidFill>
            </a:endParaRPr>
          </a:p>
        </p:txBody>
      </p:sp>
      <p:sp>
        <p:nvSpPr>
          <p:cNvPr id="6" name="Rectangle 5"/>
          <p:cNvSpPr/>
          <p:nvPr/>
        </p:nvSpPr>
        <p:spPr>
          <a:xfrm>
            <a:off x="685800" y="4819471"/>
            <a:ext cx="7924800" cy="1200329"/>
          </a:xfrm>
          <a:prstGeom prst="rect">
            <a:avLst/>
          </a:prstGeom>
        </p:spPr>
        <p:txBody>
          <a:bodyPr wrap="square">
            <a:spAutoFit/>
          </a:bodyPr>
          <a:lstStyle/>
          <a:p>
            <a:pPr algn="just"/>
            <a:r>
              <a:rPr lang="en-IN" sz="2400" b="1" dirty="0" smtClean="0">
                <a:solidFill>
                  <a:srgbClr val="0070C0"/>
                </a:solidFill>
              </a:rPr>
              <a:t>		 In </a:t>
            </a:r>
            <a:r>
              <a:rPr lang="en-IN" sz="2400" b="1" dirty="0">
                <a:solidFill>
                  <a:srgbClr val="0070C0"/>
                </a:solidFill>
              </a:rPr>
              <a:t>the above energy profile </a:t>
            </a:r>
            <a:r>
              <a:rPr lang="en-IN" sz="2400" b="1" dirty="0" smtClean="0">
                <a:solidFill>
                  <a:srgbClr val="0070C0"/>
                </a:solidFill>
              </a:rPr>
              <a:t>diagrams, </a:t>
            </a:r>
            <a:r>
              <a:rPr lang="en-IN" sz="2400" b="1" dirty="0">
                <a:solidFill>
                  <a:srgbClr val="0070C0"/>
                </a:solidFill>
              </a:rPr>
              <a:t>structures corresponding to II, IV and VI are </a:t>
            </a:r>
            <a:r>
              <a:rPr lang="en-IN" sz="2400" b="1" dirty="0" smtClean="0">
                <a:solidFill>
                  <a:srgbClr val="0070C0"/>
                </a:solidFill>
              </a:rPr>
              <a:t>conformers or conformational isomer or constellation.</a:t>
            </a:r>
            <a:endParaRPr lang="en-IN" sz="2400" b="1" dirty="0">
              <a:solidFill>
                <a:srgbClr val="0070C0"/>
              </a:solidFill>
            </a:endParaRPr>
          </a:p>
        </p:txBody>
      </p:sp>
      <p:sp>
        <p:nvSpPr>
          <p:cNvPr id="7" name="Rectangle 6"/>
          <p:cNvSpPr/>
          <p:nvPr/>
        </p:nvSpPr>
        <p:spPr>
          <a:xfrm>
            <a:off x="699654" y="6036071"/>
            <a:ext cx="7910945" cy="830997"/>
          </a:xfrm>
          <a:prstGeom prst="rect">
            <a:avLst/>
          </a:prstGeom>
        </p:spPr>
        <p:txBody>
          <a:bodyPr wrap="square">
            <a:spAutoFit/>
          </a:bodyPr>
          <a:lstStyle/>
          <a:p>
            <a:r>
              <a:rPr lang="en-IN" sz="2400" b="1" dirty="0" smtClean="0">
                <a:solidFill>
                  <a:srgbClr val="7030A0"/>
                </a:solidFill>
              </a:rPr>
              <a:t>All </a:t>
            </a:r>
            <a:r>
              <a:rPr lang="en-IN" sz="2400" b="1" dirty="0">
                <a:solidFill>
                  <a:srgbClr val="7030A0"/>
                </a:solidFill>
              </a:rPr>
              <a:t>conformers are conformations but all conformations are not conformer.</a:t>
            </a:r>
          </a:p>
        </p:txBody>
      </p:sp>
    </p:spTree>
    <p:extLst>
      <p:ext uri="{BB962C8B-B14F-4D97-AF65-F5344CB8AC3E}">
        <p14:creationId xmlns:p14="http://schemas.microsoft.com/office/powerpoint/2010/main" val="19361844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82000" cy="1200329"/>
          </a:xfrm>
          <a:prstGeom prst="rect">
            <a:avLst/>
          </a:prstGeom>
        </p:spPr>
        <p:txBody>
          <a:bodyPr wrap="square">
            <a:spAutoFit/>
          </a:bodyPr>
          <a:lstStyle/>
          <a:p>
            <a:pPr algn="just"/>
            <a:r>
              <a:rPr lang="en-IN" sz="2400" b="1" dirty="0" smtClean="0">
                <a:solidFill>
                  <a:srgbClr val="FF0000"/>
                </a:solidFill>
              </a:rPr>
              <a:t>(vi) Conformational </a:t>
            </a:r>
            <a:r>
              <a:rPr lang="en-IN" sz="2400" b="1" dirty="0">
                <a:solidFill>
                  <a:srgbClr val="FF0000"/>
                </a:solidFill>
              </a:rPr>
              <a:t>energy:</a:t>
            </a:r>
            <a:r>
              <a:rPr lang="en-IN" sz="2400" dirty="0">
                <a:solidFill>
                  <a:srgbClr val="FF0000"/>
                </a:solidFill>
              </a:rPr>
              <a:t> </a:t>
            </a:r>
            <a:r>
              <a:rPr lang="en-IN" sz="2400" dirty="0">
                <a:solidFill>
                  <a:srgbClr val="0070C0"/>
                </a:solidFill>
              </a:rPr>
              <a:t>The energy difference between the most stable conformer and the conformation under consideration is called the conformational energy. </a:t>
            </a:r>
          </a:p>
        </p:txBody>
      </p:sp>
      <p:sp>
        <p:nvSpPr>
          <p:cNvPr id="3" name="Rectangle 2"/>
          <p:cNvSpPr/>
          <p:nvPr/>
        </p:nvSpPr>
        <p:spPr>
          <a:xfrm>
            <a:off x="381000" y="1600200"/>
            <a:ext cx="7467600" cy="461665"/>
          </a:xfrm>
          <a:prstGeom prst="rect">
            <a:avLst/>
          </a:prstGeom>
        </p:spPr>
        <p:txBody>
          <a:bodyPr wrap="square">
            <a:spAutoFit/>
          </a:bodyPr>
          <a:lstStyle/>
          <a:p>
            <a:r>
              <a:rPr lang="en-IN" sz="2400" b="1" dirty="0">
                <a:solidFill>
                  <a:srgbClr val="002060"/>
                </a:solidFill>
              </a:rPr>
              <a:t>Conformational energy of Me</a:t>
            </a:r>
            <a:r>
              <a:rPr lang="en-IN" sz="2400" b="1" baseline="-25000" dirty="0">
                <a:solidFill>
                  <a:srgbClr val="002060"/>
                </a:solidFill>
              </a:rPr>
              <a:t>3</a:t>
            </a:r>
            <a:r>
              <a:rPr lang="en-IN" sz="2400" b="1" dirty="0">
                <a:solidFill>
                  <a:srgbClr val="002060"/>
                </a:solidFill>
              </a:rPr>
              <a:t>CCH</a:t>
            </a:r>
            <a:r>
              <a:rPr lang="en-IN" sz="2400" b="1" baseline="-25000" dirty="0">
                <a:solidFill>
                  <a:srgbClr val="002060"/>
                </a:solidFill>
              </a:rPr>
              <a:t>2</a:t>
            </a:r>
            <a:r>
              <a:rPr lang="en-IN" sz="2400" b="1" dirty="0">
                <a:solidFill>
                  <a:srgbClr val="002060"/>
                </a:solidFill>
              </a:rPr>
              <a:t>CH</a:t>
            </a:r>
            <a:r>
              <a:rPr lang="en-IN" sz="2400" b="1" baseline="-25000" dirty="0">
                <a:solidFill>
                  <a:srgbClr val="002060"/>
                </a:solidFill>
              </a:rPr>
              <a:t>2</a:t>
            </a:r>
            <a:r>
              <a:rPr lang="en-IN" sz="2400" b="1" dirty="0">
                <a:solidFill>
                  <a:srgbClr val="002060"/>
                </a:solidFill>
              </a:rPr>
              <a:t>X type </a:t>
            </a:r>
            <a:r>
              <a:rPr lang="en-IN" sz="2400" b="1" dirty="0" smtClean="0">
                <a:solidFill>
                  <a:srgbClr val="002060"/>
                </a:solidFill>
              </a:rPr>
              <a:t>molecule:</a:t>
            </a:r>
            <a:endParaRPr lang="en-IN" sz="2400" b="1" dirty="0">
              <a:solidFill>
                <a:srgbClr val="00206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190274151"/>
              </p:ext>
            </p:extLst>
          </p:nvPr>
        </p:nvGraphicFramePr>
        <p:xfrm>
          <a:off x="457200" y="2133600"/>
          <a:ext cx="8229600" cy="4556760"/>
        </p:xfrm>
        <a:graphic>
          <a:graphicData uri="http://schemas.openxmlformats.org/drawingml/2006/table">
            <a:tbl>
              <a:tblPr firstRow="1" firstCol="1" bandRow="1">
                <a:tableStyleId>{5C22544A-7EE6-4342-B048-85BDC9FD1C3A}</a:tableStyleId>
              </a:tblPr>
              <a:tblGrid>
                <a:gridCol w="1524000"/>
                <a:gridCol w="990600"/>
                <a:gridCol w="2057400"/>
                <a:gridCol w="2011680"/>
                <a:gridCol w="1645920"/>
              </a:tblGrid>
              <a:tr h="0">
                <a:tc>
                  <a:txBody>
                    <a:bodyPr/>
                    <a:lstStyle/>
                    <a:p>
                      <a:pPr marL="457200" algn="ctr">
                        <a:lnSpc>
                          <a:spcPct val="115000"/>
                        </a:lnSpc>
                        <a:spcAft>
                          <a:spcPts val="0"/>
                        </a:spcAft>
                      </a:pPr>
                      <a:r>
                        <a:rPr lang="en-IN" sz="2000" dirty="0">
                          <a:effectLst/>
                        </a:rPr>
                        <a:t>Structure</a:t>
                      </a:r>
                      <a:endParaRPr lang="en-IN" sz="2000" dirty="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n-IN" sz="2000" dirty="0">
                          <a:effectLst/>
                        </a:rPr>
                        <a:t>Entry</a:t>
                      </a:r>
                      <a:endParaRPr lang="en-IN" sz="2000" dirty="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n-IN" sz="2000" dirty="0">
                          <a:effectLst/>
                        </a:rPr>
                        <a:t>X</a:t>
                      </a:r>
                      <a:endParaRPr lang="en-IN" sz="2000" dirty="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n-IN" sz="2000" dirty="0">
                          <a:effectLst/>
                        </a:rPr>
                        <a:t>E (conformational energy)</a:t>
                      </a:r>
                      <a:endParaRPr lang="en-IN" sz="2000" dirty="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n-IN" sz="2000" dirty="0">
                          <a:effectLst/>
                        </a:rPr>
                        <a:t> </a:t>
                      </a:r>
                      <a:endParaRPr lang="en-IN" sz="2000" dirty="0">
                        <a:effectLst/>
                        <a:latin typeface="Calibri"/>
                        <a:ea typeface="Calibri"/>
                        <a:cs typeface="Times New Roman"/>
                      </a:endParaRPr>
                    </a:p>
                  </a:txBody>
                  <a:tcPr marL="68580" marR="68580" marT="0" marB="0"/>
                </a:tc>
              </a:tr>
              <a:tr h="1657985">
                <a:tc>
                  <a:txBody>
                    <a:bodyPr/>
                    <a:lstStyle/>
                    <a:p>
                      <a:pPr marL="457200" algn="just">
                        <a:lnSpc>
                          <a:spcPct val="115000"/>
                        </a:lnSpc>
                        <a:spcAft>
                          <a:spcPts val="0"/>
                        </a:spcAft>
                      </a:pPr>
                      <a:endParaRPr lang="en-IN" sz="20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IN" sz="2000" dirty="0">
                          <a:effectLst/>
                        </a:rPr>
                        <a:t>1</a:t>
                      </a:r>
                    </a:p>
                    <a:p>
                      <a:pPr marL="457200" algn="just">
                        <a:lnSpc>
                          <a:spcPct val="115000"/>
                        </a:lnSpc>
                        <a:spcAft>
                          <a:spcPts val="0"/>
                        </a:spcAft>
                      </a:pPr>
                      <a:r>
                        <a:rPr lang="en-IN" sz="2000" dirty="0">
                          <a:effectLst/>
                        </a:rPr>
                        <a:t>2</a:t>
                      </a:r>
                    </a:p>
                    <a:p>
                      <a:pPr marL="457200" algn="just">
                        <a:lnSpc>
                          <a:spcPct val="115000"/>
                        </a:lnSpc>
                        <a:spcAft>
                          <a:spcPts val="0"/>
                        </a:spcAft>
                      </a:pPr>
                      <a:r>
                        <a:rPr lang="en-IN" sz="2000" dirty="0">
                          <a:effectLst/>
                        </a:rPr>
                        <a:t>3</a:t>
                      </a:r>
                    </a:p>
                    <a:p>
                      <a:pPr marL="457200" algn="just">
                        <a:lnSpc>
                          <a:spcPct val="115000"/>
                        </a:lnSpc>
                        <a:spcAft>
                          <a:spcPts val="0"/>
                        </a:spcAft>
                      </a:pPr>
                      <a:r>
                        <a:rPr lang="en-IN" sz="2000" dirty="0">
                          <a:effectLst/>
                        </a:rPr>
                        <a:t>4</a:t>
                      </a:r>
                    </a:p>
                    <a:p>
                      <a:pPr marL="457200" algn="just">
                        <a:lnSpc>
                          <a:spcPct val="115000"/>
                        </a:lnSpc>
                        <a:spcAft>
                          <a:spcPts val="0"/>
                        </a:spcAft>
                      </a:pPr>
                      <a:r>
                        <a:rPr lang="en-IN" sz="2000" dirty="0">
                          <a:effectLst/>
                        </a:rPr>
                        <a:t>5</a:t>
                      </a:r>
                    </a:p>
                    <a:p>
                      <a:pPr marL="457200" algn="just">
                        <a:lnSpc>
                          <a:spcPct val="115000"/>
                        </a:lnSpc>
                        <a:spcAft>
                          <a:spcPts val="0"/>
                        </a:spcAft>
                      </a:pPr>
                      <a:r>
                        <a:rPr lang="en-IN" sz="2000" dirty="0">
                          <a:effectLst/>
                        </a:rPr>
                        <a:t>6</a:t>
                      </a:r>
                    </a:p>
                    <a:p>
                      <a:pPr marL="457200" algn="just">
                        <a:lnSpc>
                          <a:spcPct val="115000"/>
                        </a:lnSpc>
                        <a:spcAft>
                          <a:spcPts val="0"/>
                        </a:spcAft>
                      </a:pPr>
                      <a:r>
                        <a:rPr lang="en-IN" sz="2000" dirty="0">
                          <a:effectLst/>
                        </a:rPr>
                        <a:t>7</a:t>
                      </a:r>
                    </a:p>
                    <a:p>
                      <a:pPr marL="457200" algn="just">
                        <a:lnSpc>
                          <a:spcPct val="115000"/>
                        </a:lnSpc>
                        <a:spcAft>
                          <a:spcPts val="0"/>
                        </a:spcAft>
                      </a:pPr>
                      <a:r>
                        <a:rPr lang="en-IN" sz="2000" dirty="0">
                          <a:effectLst/>
                        </a:rPr>
                        <a:t>8</a:t>
                      </a:r>
                    </a:p>
                    <a:p>
                      <a:pPr marL="457200" algn="just">
                        <a:lnSpc>
                          <a:spcPct val="115000"/>
                        </a:lnSpc>
                        <a:spcAft>
                          <a:spcPts val="0"/>
                        </a:spcAft>
                      </a:pPr>
                      <a:r>
                        <a:rPr lang="en-IN" sz="2000" dirty="0" smtClean="0">
                          <a:effectLst/>
                        </a:rPr>
                        <a:t>9</a:t>
                      </a:r>
                    </a:p>
                    <a:p>
                      <a:pPr marL="457200" algn="just">
                        <a:lnSpc>
                          <a:spcPct val="115000"/>
                        </a:lnSpc>
                        <a:spcAft>
                          <a:spcPts val="0"/>
                        </a:spcAft>
                      </a:pPr>
                      <a:endParaRPr lang="en-IN" sz="2000" dirty="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n-IN" sz="2000" dirty="0">
                          <a:effectLst/>
                        </a:rPr>
                        <a:t>F</a:t>
                      </a:r>
                    </a:p>
                    <a:p>
                      <a:pPr marL="457200" algn="just">
                        <a:lnSpc>
                          <a:spcPct val="115000"/>
                        </a:lnSpc>
                        <a:spcAft>
                          <a:spcPts val="0"/>
                        </a:spcAft>
                      </a:pPr>
                      <a:r>
                        <a:rPr lang="en-IN" sz="2000" dirty="0" err="1">
                          <a:effectLst/>
                        </a:rPr>
                        <a:t>Cl</a:t>
                      </a:r>
                      <a:endParaRPr lang="en-IN" sz="2000" dirty="0">
                        <a:effectLst/>
                      </a:endParaRPr>
                    </a:p>
                    <a:p>
                      <a:pPr marL="457200" algn="just">
                        <a:lnSpc>
                          <a:spcPct val="115000"/>
                        </a:lnSpc>
                        <a:spcAft>
                          <a:spcPts val="0"/>
                        </a:spcAft>
                      </a:pPr>
                      <a:r>
                        <a:rPr lang="en-IN" sz="2000" dirty="0">
                          <a:effectLst/>
                        </a:rPr>
                        <a:t>Br</a:t>
                      </a:r>
                    </a:p>
                    <a:p>
                      <a:pPr marL="457200" algn="just">
                        <a:lnSpc>
                          <a:spcPct val="115000"/>
                        </a:lnSpc>
                        <a:spcAft>
                          <a:spcPts val="0"/>
                        </a:spcAft>
                      </a:pPr>
                      <a:r>
                        <a:rPr lang="en-IN" sz="2000" dirty="0">
                          <a:effectLst/>
                        </a:rPr>
                        <a:t>I</a:t>
                      </a:r>
                    </a:p>
                    <a:p>
                      <a:pPr marL="457200" algn="just">
                        <a:lnSpc>
                          <a:spcPct val="115000"/>
                        </a:lnSpc>
                        <a:spcAft>
                          <a:spcPts val="0"/>
                        </a:spcAft>
                      </a:pPr>
                      <a:r>
                        <a:rPr lang="en-IN" sz="2000" dirty="0" err="1">
                          <a:effectLst/>
                        </a:rPr>
                        <a:t>OPh</a:t>
                      </a:r>
                      <a:endParaRPr lang="en-IN" sz="2000" dirty="0">
                        <a:effectLst/>
                      </a:endParaRPr>
                    </a:p>
                    <a:p>
                      <a:pPr marL="457200" algn="just">
                        <a:lnSpc>
                          <a:spcPct val="115000"/>
                        </a:lnSpc>
                        <a:spcAft>
                          <a:spcPts val="0"/>
                        </a:spcAft>
                      </a:pPr>
                      <a:r>
                        <a:rPr lang="en-IN" sz="2000" dirty="0" smtClean="0">
                          <a:effectLst/>
                        </a:rPr>
                        <a:t>OSO</a:t>
                      </a:r>
                      <a:r>
                        <a:rPr lang="en-IN" sz="2000" baseline="-25000" dirty="0" smtClean="0">
                          <a:effectLst/>
                        </a:rPr>
                        <a:t>2</a:t>
                      </a:r>
                      <a:r>
                        <a:rPr lang="en-IN" sz="2000" dirty="0" smtClean="0">
                          <a:effectLst/>
                        </a:rPr>
                        <a:t>C</a:t>
                      </a:r>
                      <a:r>
                        <a:rPr lang="en-IN" sz="2000" baseline="-25000" dirty="0" smtClean="0">
                          <a:effectLst/>
                        </a:rPr>
                        <a:t>6</a:t>
                      </a:r>
                      <a:r>
                        <a:rPr lang="en-IN" sz="2000" dirty="0" smtClean="0">
                          <a:effectLst/>
                        </a:rPr>
                        <a:t>H</a:t>
                      </a:r>
                      <a:r>
                        <a:rPr lang="en-IN" sz="2000" baseline="-25000" dirty="0" smtClean="0">
                          <a:effectLst/>
                        </a:rPr>
                        <a:t>4</a:t>
                      </a:r>
                      <a:r>
                        <a:rPr lang="en-IN" sz="2000" dirty="0" smtClean="0">
                          <a:effectLst/>
                        </a:rPr>
                        <a:t>Br-p </a:t>
                      </a:r>
                      <a:endParaRPr lang="en-IN" sz="2000" dirty="0">
                        <a:effectLst/>
                      </a:endParaRPr>
                    </a:p>
                    <a:p>
                      <a:pPr marL="457200" algn="just">
                        <a:lnSpc>
                          <a:spcPct val="115000"/>
                        </a:lnSpc>
                        <a:spcAft>
                          <a:spcPts val="0"/>
                        </a:spcAft>
                      </a:pPr>
                      <a:r>
                        <a:rPr lang="en-IN" sz="2000" dirty="0" err="1">
                          <a:effectLst/>
                        </a:rPr>
                        <a:t>SMe</a:t>
                      </a:r>
                      <a:endParaRPr lang="en-IN" sz="2000" dirty="0">
                        <a:effectLst/>
                      </a:endParaRPr>
                    </a:p>
                    <a:p>
                      <a:pPr marL="457200" algn="just">
                        <a:lnSpc>
                          <a:spcPct val="115000"/>
                        </a:lnSpc>
                        <a:spcAft>
                          <a:spcPts val="0"/>
                        </a:spcAft>
                      </a:pPr>
                      <a:r>
                        <a:rPr lang="en-IN" sz="2000" dirty="0" err="1">
                          <a:effectLst/>
                        </a:rPr>
                        <a:t>SPh</a:t>
                      </a:r>
                      <a:endParaRPr lang="en-IN" sz="2000" dirty="0">
                        <a:effectLst/>
                      </a:endParaRPr>
                    </a:p>
                    <a:p>
                      <a:pPr marL="457200" algn="just">
                        <a:lnSpc>
                          <a:spcPct val="115000"/>
                        </a:lnSpc>
                        <a:spcAft>
                          <a:spcPts val="0"/>
                        </a:spcAft>
                      </a:pPr>
                      <a:r>
                        <a:rPr lang="en-IN" sz="2000" dirty="0">
                          <a:effectLst/>
                        </a:rPr>
                        <a:t>SCN</a:t>
                      </a:r>
                      <a:endParaRPr lang="en-IN" sz="2000" dirty="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n-IN" sz="2000">
                          <a:effectLst/>
                        </a:rPr>
                        <a:t>2.60 kj/mol</a:t>
                      </a:r>
                    </a:p>
                    <a:p>
                      <a:pPr marL="457200" algn="just">
                        <a:lnSpc>
                          <a:spcPct val="115000"/>
                        </a:lnSpc>
                        <a:spcAft>
                          <a:spcPts val="0"/>
                        </a:spcAft>
                      </a:pPr>
                      <a:r>
                        <a:rPr lang="en-IN" sz="2000">
                          <a:effectLst/>
                        </a:rPr>
                        <a:t>4.51 kj/mol</a:t>
                      </a:r>
                    </a:p>
                    <a:p>
                      <a:pPr marL="457200" algn="just">
                        <a:lnSpc>
                          <a:spcPct val="115000"/>
                        </a:lnSpc>
                        <a:spcAft>
                          <a:spcPts val="0"/>
                        </a:spcAft>
                      </a:pPr>
                      <a:r>
                        <a:rPr lang="en-IN" sz="2000">
                          <a:effectLst/>
                        </a:rPr>
                        <a:t>5.49 kj/mol</a:t>
                      </a:r>
                    </a:p>
                    <a:p>
                      <a:pPr marL="457200" algn="just">
                        <a:lnSpc>
                          <a:spcPct val="115000"/>
                        </a:lnSpc>
                        <a:spcAft>
                          <a:spcPts val="0"/>
                        </a:spcAft>
                      </a:pPr>
                      <a:r>
                        <a:rPr lang="en-IN" sz="2000">
                          <a:effectLst/>
                        </a:rPr>
                        <a:t>6.76 kj/mol</a:t>
                      </a:r>
                    </a:p>
                    <a:p>
                      <a:pPr marL="457200" algn="just">
                        <a:lnSpc>
                          <a:spcPct val="115000"/>
                        </a:lnSpc>
                        <a:spcAft>
                          <a:spcPts val="0"/>
                        </a:spcAft>
                      </a:pPr>
                      <a:r>
                        <a:rPr lang="en-IN" sz="2000">
                          <a:effectLst/>
                        </a:rPr>
                        <a:t>2.50 kj/mol</a:t>
                      </a:r>
                    </a:p>
                    <a:p>
                      <a:pPr marL="457200" algn="just">
                        <a:lnSpc>
                          <a:spcPct val="115000"/>
                        </a:lnSpc>
                        <a:spcAft>
                          <a:spcPts val="0"/>
                        </a:spcAft>
                      </a:pPr>
                      <a:r>
                        <a:rPr lang="en-IN" sz="2000">
                          <a:effectLst/>
                        </a:rPr>
                        <a:t>2.50 kj/mol</a:t>
                      </a:r>
                    </a:p>
                    <a:p>
                      <a:pPr marL="457200" algn="just">
                        <a:lnSpc>
                          <a:spcPct val="115000"/>
                        </a:lnSpc>
                        <a:spcAft>
                          <a:spcPts val="0"/>
                        </a:spcAft>
                      </a:pPr>
                      <a:r>
                        <a:rPr lang="en-IN" sz="2000">
                          <a:effectLst/>
                        </a:rPr>
                        <a:t>6.16 kj/mol</a:t>
                      </a:r>
                    </a:p>
                    <a:p>
                      <a:pPr marL="457200" algn="just">
                        <a:lnSpc>
                          <a:spcPct val="115000"/>
                        </a:lnSpc>
                        <a:spcAft>
                          <a:spcPts val="0"/>
                        </a:spcAft>
                      </a:pPr>
                      <a:r>
                        <a:rPr lang="en-IN" sz="2000">
                          <a:effectLst/>
                        </a:rPr>
                        <a:t>6.21 kj/mol</a:t>
                      </a:r>
                    </a:p>
                    <a:p>
                      <a:pPr marL="457200" algn="just">
                        <a:lnSpc>
                          <a:spcPct val="115000"/>
                        </a:lnSpc>
                        <a:spcAft>
                          <a:spcPts val="0"/>
                        </a:spcAft>
                      </a:pPr>
                      <a:r>
                        <a:rPr lang="en-IN" sz="2000">
                          <a:effectLst/>
                        </a:rPr>
                        <a:t>6.29 kj/mol</a:t>
                      </a:r>
                      <a:endParaRPr lang="en-IN" sz="200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n-IN" sz="2000" dirty="0">
                          <a:effectLst/>
                        </a:rPr>
                        <a:t> </a:t>
                      </a:r>
                    </a:p>
                    <a:p>
                      <a:pPr marL="457200" algn="just">
                        <a:lnSpc>
                          <a:spcPct val="115000"/>
                        </a:lnSpc>
                        <a:spcAft>
                          <a:spcPts val="0"/>
                        </a:spcAft>
                      </a:pPr>
                      <a:r>
                        <a:rPr lang="en-IN" sz="2000" dirty="0">
                          <a:effectLst/>
                        </a:rPr>
                        <a:t> </a:t>
                      </a:r>
                      <a:endParaRPr lang="en-IN" sz="2000" dirty="0">
                        <a:effectLst/>
                        <a:latin typeface="Calibri"/>
                        <a:ea typeface="Calibri"/>
                        <a:cs typeface="Times New Roman"/>
                      </a:endParaRPr>
                    </a:p>
                  </a:txBody>
                  <a:tcPr marL="68580" marR="68580" marT="0" marB="0"/>
                </a:tc>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39564071"/>
              </p:ext>
            </p:extLst>
          </p:nvPr>
        </p:nvGraphicFramePr>
        <p:xfrm>
          <a:off x="533400" y="3886200"/>
          <a:ext cx="1255721" cy="2209800"/>
        </p:xfrm>
        <a:graphic>
          <a:graphicData uri="http://schemas.openxmlformats.org/presentationml/2006/ole">
            <mc:AlternateContent xmlns:mc="http://schemas.openxmlformats.org/markup-compatibility/2006">
              <mc:Choice xmlns:v="urn:schemas-microsoft-com:vml" Requires="v">
                <p:oleObj spid="_x0000_s37988" name="CS ChemDraw Drawing" r:id="rId3" imgW="1069830" imgH="1895798" progId="ChemDraw.Document.6.0">
                  <p:embed/>
                </p:oleObj>
              </mc:Choice>
              <mc:Fallback>
                <p:oleObj name="CS ChemDraw Drawing" r:id="rId3" imgW="1069830" imgH="1895798" progId="ChemDraw.Document.6.0">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886200"/>
                        <a:ext cx="1255721" cy="2209800"/>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92452416"/>
              </p:ext>
            </p:extLst>
          </p:nvPr>
        </p:nvGraphicFramePr>
        <p:xfrm>
          <a:off x="7162800" y="3352800"/>
          <a:ext cx="1252424" cy="1295400"/>
        </p:xfrm>
        <a:graphic>
          <a:graphicData uri="http://schemas.openxmlformats.org/presentationml/2006/ole">
            <mc:AlternateContent xmlns:mc="http://schemas.openxmlformats.org/markup-compatibility/2006">
              <mc:Choice xmlns:v="urn:schemas-microsoft-com:vml" Requires="v">
                <p:oleObj spid="_x0000_s37989" name="CS ChemDraw Drawing" r:id="rId5" imgW="857980" imgH="882359" progId="ChemDraw.Document.6.0">
                  <p:embed/>
                </p:oleObj>
              </mc:Choice>
              <mc:Fallback>
                <p:oleObj name="CS ChemDraw Drawing" r:id="rId5" imgW="857980" imgH="882359" progId="ChemDraw.Document.6.0">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3352800"/>
                        <a:ext cx="1252424" cy="1295400"/>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91648898"/>
              </p:ext>
            </p:extLst>
          </p:nvPr>
        </p:nvGraphicFramePr>
        <p:xfrm>
          <a:off x="7162800" y="4876800"/>
          <a:ext cx="1322382" cy="1371600"/>
        </p:xfrm>
        <a:graphic>
          <a:graphicData uri="http://schemas.openxmlformats.org/presentationml/2006/ole">
            <mc:AlternateContent xmlns:mc="http://schemas.openxmlformats.org/markup-compatibility/2006">
              <mc:Choice xmlns:v="urn:schemas-microsoft-com:vml" Requires="v">
                <p:oleObj spid="_x0000_s37990" name="CS ChemDraw Drawing" r:id="rId7" imgW="857980" imgH="882359" progId="ChemDraw.Document.6.0">
                  <p:embed/>
                </p:oleObj>
              </mc:Choice>
              <mc:Fallback>
                <p:oleObj name="CS ChemDraw Drawing" r:id="rId7" imgW="857980" imgH="882359" progId="ChemDraw.Document.6.0">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2800" y="4876800"/>
                        <a:ext cx="1322382" cy="1371600"/>
                      </a:xfrm>
                      <a:prstGeom prst="rect">
                        <a:avLst/>
                      </a:prstGeom>
                      <a:noFill/>
                    </p:spPr>
                  </p:pic>
                </p:oleObj>
              </mc:Fallback>
            </mc:AlternateContent>
          </a:graphicData>
        </a:graphic>
      </p:graphicFrame>
    </p:spTree>
    <p:extLst>
      <p:ext uri="{BB962C8B-B14F-4D97-AF65-F5344CB8AC3E}">
        <p14:creationId xmlns:p14="http://schemas.microsoft.com/office/powerpoint/2010/main" val="37956287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82000" cy="830997"/>
          </a:xfrm>
          <a:prstGeom prst="rect">
            <a:avLst/>
          </a:prstGeom>
        </p:spPr>
        <p:txBody>
          <a:bodyPr wrap="square">
            <a:spAutoFit/>
          </a:bodyPr>
          <a:lstStyle/>
          <a:p>
            <a:pPr algn="just"/>
            <a:r>
              <a:rPr lang="en-IN" sz="2400" b="1" dirty="0" smtClean="0">
                <a:solidFill>
                  <a:srgbClr val="FF0000"/>
                </a:solidFill>
              </a:rPr>
              <a:t>(vii) Energy </a:t>
            </a:r>
            <a:r>
              <a:rPr lang="en-IN" sz="2400" b="1" dirty="0">
                <a:solidFill>
                  <a:srgbClr val="FF0000"/>
                </a:solidFill>
              </a:rPr>
              <a:t>barrier: </a:t>
            </a:r>
            <a:r>
              <a:rPr lang="en-IN" sz="2400" b="1" dirty="0">
                <a:solidFill>
                  <a:srgbClr val="0070C0"/>
                </a:solidFill>
              </a:rPr>
              <a:t>Minimum energy required to cross the barrier for inter-conversion among the conformers. </a:t>
            </a:r>
          </a:p>
        </p:txBody>
      </p:sp>
      <p:sp>
        <p:nvSpPr>
          <p:cNvPr id="3" name="Rectangle 2"/>
          <p:cNvSpPr/>
          <p:nvPr/>
        </p:nvSpPr>
        <p:spPr>
          <a:xfrm>
            <a:off x="381000" y="1295400"/>
            <a:ext cx="8610600" cy="830997"/>
          </a:xfrm>
          <a:prstGeom prst="rect">
            <a:avLst/>
          </a:prstGeom>
        </p:spPr>
        <p:txBody>
          <a:bodyPr wrap="square">
            <a:spAutoFit/>
          </a:bodyPr>
          <a:lstStyle/>
          <a:p>
            <a:pPr algn="just"/>
            <a:r>
              <a:rPr lang="en-IN" sz="2400" b="1" dirty="0" smtClean="0">
                <a:solidFill>
                  <a:srgbClr val="002060"/>
                </a:solidFill>
              </a:rPr>
              <a:t>(a) The </a:t>
            </a:r>
            <a:r>
              <a:rPr lang="en-IN" sz="2400" b="1" dirty="0">
                <a:solidFill>
                  <a:srgbClr val="002060"/>
                </a:solidFill>
              </a:rPr>
              <a:t>energy barrier for rotation across C-C bond of ethyl halide (</a:t>
            </a:r>
            <a:r>
              <a:rPr lang="en-IN" sz="2400" b="1" dirty="0" err="1">
                <a:solidFill>
                  <a:srgbClr val="002060"/>
                </a:solidFill>
              </a:rPr>
              <a:t>EtX</a:t>
            </a:r>
            <a:r>
              <a:rPr lang="en-IN" sz="2400" b="1" dirty="0">
                <a:solidFill>
                  <a:srgbClr val="002060"/>
                </a:solidFill>
              </a:rPr>
              <a:t>, X = F, </a:t>
            </a:r>
            <a:r>
              <a:rPr lang="en-IN" sz="2400" b="1" dirty="0" err="1">
                <a:solidFill>
                  <a:srgbClr val="002060"/>
                </a:solidFill>
              </a:rPr>
              <a:t>Cl</a:t>
            </a:r>
            <a:r>
              <a:rPr lang="en-IN" sz="2400" b="1" dirty="0">
                <a:solidFill>
                  <a:srgbClr val="002060"/>
                </a:solidFill>
              </a:rPr>
              <a:t>, Br and I) are remarkably comparable (̴ 14-15 </a:t>
            </a:r>
            <a:r>
              <a:rPr lang="en-IN" sz="2400" b="1" dirty="0" err="1">
                <a:solidFill>
                  <a:srgbClr val="002060"/>
                </a:solidFill>
              </a:rPr>
              <a:t>kj</a:t>
            </a:r>
            <a:r>
              <a:rPr lang="en-IN" sz="2400" b="1" dirty="0">
                <a:solidFill>
                  <a:srgbClr val="002060"/>
                </a:solidFill>
              </a:rPr>
              <a:t>/</a:t>
            </a:r>
            <a:r>
              <a:rPr lang="en-IN" sz="2400" b="1" dirty="0" err="1">
                <a:solidFill>
                  <a:srgbClr val="002060"/>
                </a:solidFill>
              </a:rPr>
              <a:t>mol</a:t>
            </a:r>
            <a:r>
              <a:rPr lang="en-IN" sz="2400" b="1" dirty="0">
                <a:solidFill>
                  <a:srgbClr val="002060"/>
                </a:solidFill>
              </a:rPr>
              <a:t>).</a:t>
            </a:r>
          </a:p>
        </p:txBody>
      </p:sp>
      <p:graphicFrame>
        <p:nvGraphicFramePr>
          <p:cNvPr id="4" name="Object 3"/>
          <p:cNvGraphicFramePr>
            <a:graphicFrameLocks noChangeAspect="1"/>
          </p:cNvGraphicFramePr>
          <p:nvPr>
            <p:extLst>
              <p:ext uri="{D42A27DB-BD31-4B8C-83A1-F6EECF244321}">
                <p14:modId xmlns:p14="http://schemas.microsoft.com/office/powerpoint/2010/main" val="1570822880"/>
              </p:ext>
            </p:extLst>
          </p:nvPr>
        </p:nvGraphicFramePr>
        <p:xfrm>
          <a:off x="3200400" y="2057400"/>
          <a:ext cx="1625600" cy="1574923"/>
        </p:xfrm>
        <a:graphic>
          <a:graphicData uri="http://schemas.openxmlformats.org/presentationml/2006/ole">
            <mc:AlternateContent xmlns:mc="http://schemas.openxmlformats.org/markup-compatibility/2006">
              <mc:Choice xmlns:v="urn:schemas-microsoft-com:vml" Requires="v">
                <p:oleObj spid="_x0000_s38944" name="CS ChemDraw Drawing" r:id="rId3" imgW="661247" imgH="641578" progId="ChemDraw.Document.6.0">
                  <p:embed/>
                </p:oleObj>
              </mc:Choice>
              <mc:Fallback>
                <p:oleObj name="CS ChemDraw Drawing" r:id="rId3" imgW="661247" imgH="641578" progId="ChemDraw.Document.6.0">
                  <p:embed/>
                  <p:pic>
                    <p:nvPicPr>
                      <p:cNvPr id="0" name=""/>
                      <p:cNvPicPr/>
                      <p:nvPr/>
                    </p:nvPicPr>
                    <p:blipFill>
                      <a:blip r:embed="rId4"/>
                      <a:stretch>
                        <a:fillRect/>
                      </a:stretch>
                    </p:blipFill>
                    <p:spPr>
                      <a:xfrm>
                        <a:off x="3200400" y="2057400"/>
                        <a:ext cx="1625600" cy="1574923"/>
                      </a:xfrm>
                      <a:prstGeom prst="rect">
                        <a:avLst/>
                      </a:prstGeom>
                    </p:spPr>
                  </p:pic>
                </p:oleObj>
              </mc:Fallback>
            </mc:AlternateContent>
          </a:graphicData>
        </a:graphic>
      </p:graphicFrame>
      <p:sp>
        <p:nvSpPr>
          <p:cNvPr id="5" name="Rectangle 4"/>
          <p:cNvSpPr/>
          <p:nvPr/>
        </p:nvSpPr>
        <p:spPr>
          <a:xfrm>
            <a:off x="457200" y="3657600"/>
            <a:ext cx="8305800" cy="1200329"/>
          </a:xfrm>
          <a:prstGeom prst="rect">
            <a:avLst/>
          </a:prstGeom>
        </p:spPr>
        <p:txBody>
          <a:bodyPr wrap="square">
            <a:spAutoFit/>
          </a:bodyPr>
          <a:lstStyle/>
          <a:p>
            <a:pPr algn="just"/>
            <a:r>
              <a:rPr lang="en-IN" sz="2400" b="1" dirty="0" smtClean="0">
                <a:solidFill>
                  <a:srgbClr val="002060"/>
                </a:solidFill>
              </a:rPr>
              <a:t>(b) Rotational </a:t>
            </a:r>
            <a:r>
              <a:rPr lang="en-IN" sz="2400" b="1" dirty="0">
                <a:solidFill>
                  <a:srgbClr val="002060"/>
                </a:solidFill>
              </a:rPr>
              <a:t>energy barrier C</a:t>
            </a:r>
            <a:r>
              <a:rPr lang="en-IN" sz="2400" b="1" baseline="-25000" dirty="0">
                <a:solidFill>
                  <a:srgbClr val="002060"/>
                </a:solidFill>
              </a:rPr>
              <a:t>2</a:t>
            </a:r>
            <a:r>
              <a:rPr lang="en-IN" sz="2400" b="1" dirty="0">
                <a:solidFill>
                  <a:srgbClr val="002060"/>
                </a:solidFill>
              </a:rPr>
              <a:t>-C</a:t>
            </a:r>
            <a:r>
              <a:rPr lang="en-IN" sz="2400" b="1" baseline="-25000" dirty="0">
                <a:solidFill>
                  <a:srgbClr val="002060"/>
                </a:solidFill>
              </a:rPr>
              <a:t>3</a:t>
            </a:r>
            <a:r>
              <a:rPr lang="en-IN" sz="2400" b="1" dirty="0">
                <a:solidFill>
                  <a:srgbClr val="002060"/>
                </a:solidFill>
              </a:rPr>
              <a:t> bond of butadiene is greater than that of C-C bond of ethane.  </a:t>
            </a:r>
            <a:r>
              <a:rPr lang="en-IN" sz="2400" b="1" dirty="0" smtClean="0">
                <a:solidFill>
                  <a:srgbClr val="002060"/>
                </a:solidFill>
              </a:rPr>
              <a:t>            </a:t>
            </a:r>
          </a:p>
          <a:p>
            <a:r>
              <a:rPr lang="en-IN" sz="2400" b="1" dirty="0">
                <a:solidFill>
                  <a:srgbClr val="002060"/>
                </a:solidFill>
              </a:rPr>
              <a:t>	</a:t>
            </a:r>
            <a:r>
              <a:rPr lang="en-IN" sz="2400" b="1" dirty="0" smtClean="0">
                <a:solidFill>
                  <a:srgbClr val="002060"/>
                </a:solidFill>
              </a:rPr>
              <a:t>	CH</a:t>
            </a:r>
            <a:r>
              <a:rPr lang="en-IN" sz="2400" b="1" baseline="-25000" dirty="0" smtClean="0">
                <a:solidFill>
                  <a:srgbClr val="002060"/>
                </a:solidFill>
              </a:rPr>
              <a:t>2</a:t>
            </a:r>
            <a:r>
              <a:rPr lang="en-IN" sz="2400" b="1" dirty="0" smtClean="0">
                <a:solidFill>
                  <a:srgbClr val="002060"/>
                </a:solidFill>
              </a:rPr>
              <a:t>=CH-CH=CH</a:t>
            </a:r>
            <a:r>
              <a:rPr lang="en-IN" sz="2400" b="1" baseline="-25000" dirty="0" smtClean="0">
                <a:solidFill>
                  <a:srgbClr val="002060"/>
                </a:solidFill>
              </a:rPr>
              <a:t>2</a:t>
            </a:r>
            <a:r>
              <a:rPr lang="en-IN" sz="2400" b="1" dirty="0" smtClean="0">
                <a:solidFill>
                  <a:srgbClr val="002060"/>
                </a:solidFill>
              </a:rPr>
              <a:t> </a:t>
            </a:r>
            <a:r>
              <a:rPr lang="en-IN" sz="2400" b="1" dirty="0">
                <a:solidFill>
                  <a:srgbClr val="002060"/>
                </a:solidFill>
              </a:rPr>
              <a:t>↔ </a:t>
            </a:r>
            <a:r>
              <a:rPr lang="en-IN" sz="2400" b="1" baseline="30000" dirty="0">
                <a:solidFill>
                  <a:srgbClr val="002060"/>
                </a:solidFill>
              </a:rPr>
              <a:t>-</a:t>
            </a:r>
            <a:r>
              <a:rPr lang="en-IN" sz="2400" b="1" dirty="0">
                <a:solidFill>
                  <a:srgbClr val="002060"/>
                </a:solidFill>
              </a:rPr>
              <a:t>CH</a:t>
            </a:r>
            <a:r>
              <a:rPr lang="en-IN" sz="2400" b="1" baseline="-25000" dirty="0">
                <a:solidFill>
                  <a:srgbClr val="002060"/>
                </a:solidFill>
              </a:rPr>
              <a:t>2</a:t>
            </a:r>
            <a:r>
              <a:rPr lang="en-IN" sz="2400" b="1" dirty="0">
                <a:solidFill>
                  <a:srgbClr val="002060"/>
                </a:solidFill>
              </a:rPr>
              <a:t>-CH=CH-C</a:t>
            </a:r>
            <a:r>
              <a:rPr lang="en-IN" sz="2400" b="1" baseline="30000" dirty="0">
                <a:solidFill>
                  <a:srgbClr val="002060"/>
                </a:solidFill>
              </a:rPr>
              <a:t>+</a:t>
            </a:r>
            <a:r>
              <a:rPr lang="en-IN" sz="2400" b="1" dirty="0">
                <a:solidFill>
                  <a:srgbClr val="002060"/>
                </a:solidFill>
              </a:rPr>
              <a:t>H</a:t>
            </a:r>
            <a:r>
              <a:rPr lang="en-IN" sz="2400" b="1" baseline="-25000" dirty="0">
                <a:solidFill>
                  <a:srgbClr val="002060"/>
                </a:solidFill>
              </a:rPr>
              <a:t>2</a:t>
            </a:r>
            <a:endParaRPr lang="en-IN" sz="2400" b="1" dirty="0">
              <a:solidFill>
                <a:srgbClr val="002060"/>
              </a:solidFill>
            </a:endParaRPr>
          </a:p>
        </p:txBody>
      </p:sp>
      <p:sp>
        <p:nvSpPr>
          <p:cNvPr id="6" name="Rectangle 5"/>
          <p:cNvSpPr/>
          <p:nvPr/>
        </p:nvSpPr>
        <p:spPr>
          <a:xfrm>
            <a:off x="533400" y="5029200"/>
            <a:ext cx="8153400" cy="1200329"/>
          </a:xfrm>
          <a:prstGeom prst="rect">
            <a:avLst/>
          </a:prstGeom>
        </p:spPr>
        <p:txBody>
          <a:bodyPr wrap="square">
            <a:spAutoFit/>
          </a:bodyPr>
          <a:lstStyle/>
          <a:p>
            <a:pPr algn="just"/>
            <a:r>
              <a:rPr lang="en-IN" sz="2400" b="1" dirty="0" smtClean="0">
                <a:solidFill>
                  <a:srgbClr val="002060"/>
                </a:solidFill>
              </a:rPr>
              <a:t>(c) Between </a:t>
            </a:r>
            <a:r>
              <a:rPr lang="en-IN" sz="2400" b="1" dirty="0">
                <a:solidFill>
                  <a:srgbClr val="002060"/>
                </a:solidFill>
              </a:rPr>
              <a:t>the rotational energy barriers across C-N bonds of CH</a:t>
            </a:r>
            <a:r>
              <a:rPr lang="en-IN" sz="2400" b="1" baseline="-25000" dirty="0">
                <a:solidFill>
                  <a:srgbClr val="002060"/>
                </a:solidFill>
              </a:rPr>
              <a:t>3</a:t>
            </a:r>
            <a:r>
              <a:rPr lang="en-IN" sz="2400" b="1" dirty="0">
                <a:solidFill>
                  <a:srgbClr val="002060"/>
                </a:solidFill>
              </a:rPr>
              <a:t>CONH</a:t>
            </a:r>
            <a:r>
              <a:rPr lang="en-IN" sz="2400" b="1" baseline="-25000" dirty="0">
                <a:solidFill>
                  <a:srgbClr val="002060"/>
                </a:solidFill>
              </a:rPr>
              <a:t>2</a:t>
            </a:r>
            <a:r>
              <a:rPr lang="en-IN" sz="2400" b="1" dirty="0">
                <a:solidFill>
                  <a:srgbClr val="002060"/>
                </a:solidFill>
              </a:rPr>
              <a:t> and CH</a:t>
            </a:r>
            <a:r>
              <a:rPr lang="en-IN" sz="2400" b="1" baseline="-25000" dirty="0">
                <a:solidFill>
                  <a:srgbClr val="002060"/>
                </a:solidFill>
              </a:rPr>
              <a:t>3</a:t>
            </a:r>
            <a:r>
              <a:rPr lang="en-IN" sz="2400" b="1" dirty="0">
                <a:solidFill>
                  <a:srgbClr val="002060"/>
                </a:solidFill>
              </a:rPr>
              <a:t>CH</a:t>
            </a:r>
            <a:r>
              <a:rPr lang="en-IN" sz="2400" b="1" baseline="-25000" dirty="0">
                <a:solidFill>
                  <a:srgbClr val="002060"/>
                </a:solidFill>
              </a:rPr>
              <a:t>2</a:t>
            </a:r>
            <a:r>
              <a:rPr lang="en-IN" sz="2400" b="1" dirty="0">
                <a:solidFill>
                  <a:srgbClr val="002060"/>
                </a:solidFill>
              </a:rPr>
              <a:t>NH</a:t>
            </a:r>
            <a:r>
              <a:rPr lang="en-IN" sz="2400" b="1" baseline="-25000" dirty="0">
                <a:solidFill>
                  <a:srgbClr val="002060"/>
                </a:solidFill>
              </a:rPr>
              <a:t>2</a:t>
            </a:r>
            <a:r>
              <a:rPr lang="en-IN" sz="2400" b="1" dirty="0">
                <a:solidFill>
                  <a:srgbClr val="002060"/>
                </a:solidFill>
              </a:rPr>
              <a:t>, the former shows higher energy barrier</a:t>
            </a:r>
          </a:p>
        </p:txBody>
      </p:sp>
      <p:sp>
        <p:nvSpPr>
          <p:cNvPr id="7" name="Rectangle 6"/>
          <p:cNvSpPr/>
          <p:nvPr/>
        </p:nvSpPr>
        <p:spPr>
          <a:xfrm>
            <a:off x="2286000" y="6044862"/>
            <a:ext cx="5181600" cy="461665"/>
          </a:xfrm>
          <a:prstGeom prst="rect">
            <a:avLst/>
          </a:prstGeom>
        </p:spPr>
        <p:txBody>
          <a:bodyPr wrap="square">
            <a:spAutoFit/>
          </a:bodyPr>
          <a:lstStyle/>
          <a:p>
            <a:r>
              <a:rPr lang="en-IN" sz="2400" b="1" dirty="0">
                <a:solidFill>
                  <a:srgbClr val="002060"/>
                </a:solidFill>
              </a:rPr>
              <a:t>CH</a:t>
            </a:r>
            <a:r>
              <a:rPr lang="en-IN" sz="2400" b="1" baseline="-25000" dirty="0">
                <a:solidFill>
                  <a:srgbClr val="002060"/>
                </a:solidFill>
              </a:rPr>
              <a:t>3</a:t>
            </a:r>
            <a:r>
              <a:rPr lang="en-IN" sz="2400" b="1" dirty="0">
                <a:solidFill>
                  <a:srgbClr val="002060"/>
                </a:solidFill>
              </a:rPr>
              <a:t>-CO-NH</a:t>
            </a:r>
            <a:r>
              <a:rPr lang="en-IN" sz="2400" b="1" baseline="-25000" dirty="0">
                <a:solidFill>
                  <a:srgbClr val="002060"/>
                </a:solidFill>
              </a:rPr>
              <a:t>2</a:t>
            </a:r>
            <a:r>
              <a:rPr lang="en-IN" sz="2400" b="1" dirty="0">
                <a:solidFill>
                  <a:srgbClr val="002060"/>
                </a:solidFill>
              </a:rPr>
              <a:t> ↔ CH</a:t>
            </a:r>
            <a:r>
              <a:rPr lang="en-IN" sz="2400" b="1" baseline="-25000" dirty="0">
                <a:solidFill>
                  <a:srgbClr val="002060"/>
                </a:solidFill>
              </a:rPr>
              <a:t>3</a:t>
            </a:r>
            <a:r>
              <a:rPr lang="en-IN" sz="2400" b="1" dirty="0">
                <a:solidFill>
                  <a:srgbClr val="002060"/>
                </a:solidFill>
              </a:rPr>
              <a:t>-C(O</a:t>
            </a:r>
            <a:r>
              <a:rPr lang="en-IN" sz="2400" b="1" baseline="30000" dirty="0">
                <a:solidFill>
                  <a:srgbClr val="002060"/>
                </a:solidFill>
              </a:rPr>
              <a:t>-</a:t>
            </a:r>
            <a:r>
              <a:rPr lang="en-IN" sz="2400" b="1" dirty="0">
                <a:solidFill>
                  <a:srgbClr val="002060"/>
                </a:solidFill>
              </a:rPr>
              <a:t>)=N</a:t>
            </a:r>
            <a:r>
              <a:rPr lang="en-IN" sz="2400" b="1" baseline="30000" dirty="0">
                <a:solidFill>
                  <a:srgbClr val="002060"/>
                </a:solidFill>
              </a:rPr>
              <a:t>+</a:t>
            </a:r>
            <a:r>
              <a:rPr lang="en-IN" sz="2400" b="1" dirty="0">
                <a:solidFill>
                  <a:srgbClr val="002060"/>
                </a:solidFill>
              </a:rPr>
              <a:t>H</a:t>
            </a:r>
            <a:r>
              <a:rPr lang="en-IN" sz="2400" b="1" baseline="-25000" dirty="0">
                <a:solidFill>
                  <a:srgbClr val="002060"/>
                </a:solidFill>
              </a:rPr>
              <a:t>2</a:t>
            </a:r>
            <a:endParaRPr lang="en-IN" sz="2400" b="1" dirty="0">
              <a:solidFill>
                <a:srgbClr val="002060"/>
              </a:solidFill>
            </a:endParaRPr>
          </a:p>
        </p:txBody>
      </p:sp>
    </p:spTree>
    <p:extLst>
      <p:ext uri="{BB962C8B-B14F-4D97-AF65-F5344CB8AC3E}">
        <p14:creationId xmlns:p14="http://schemas.microsoft.com/office/powerpoint/2010/main" val="17807559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7772400" cy="461665"/>
          </a:xfrm>
          <a:prstGeom prst="rect">
            <a:avLst/>
          </a:prstGeom>
        </p:spPr>
        <p:txBody>
          <a:bodyPr wrap="square">
            <a:spAutoFit/>
          </a:bodyPr>
          <a:lstStyle/>
          <a:p>
            <a:r>
              <a:rPr lang="en-IN" sz="2400" b="1" dirty="0">
                <a:solidFill>
                  <a:srgbClr val="0070C0"/>
                </a:solidFill>
              </a:rPr>
              <a:t>(d) CH</a:t>
            </a:r>
            <a:r>
              <a:rPr lang="en-IN" sz="2400" b="1" baseline="-25000" dirty="0">
                <a:solidFill>
                  <a:srgbClr val="0070C0"/>
                </a:solidFill>
              </a:rPr>
              <a:t>3</a:t>
            </a:r>
            <a:r>
              <a:rPr lang="en-IN" sz="2400" b="1" dirty="0">
                <a:solidFill>
                  <a:srgbClr val="0070C0"/>
                </a:solidFill>
              </a:rPr>
              <a:t>-CH</a:t>
            </a:r>
            <a:r>
              <a:rPr lang="en-IN" sz="2400" b="1" baseline="-25000" dirty="0">
                <a:solidFill>
                  <a:srgbClr val="0070C0"/>
                </a:solidFill>
              </a:rPr>
              <a:t>3</a:t>
            </a:r>
            <a:r>
              <a:rPr lang="en-IN" sz="2400" b="1" dirty="0">
                <a:solidFill>
                  <a:srgbClr val="0070C0"/>
                </a:solidFill>
              </a:rPr>
              <a:t> shows higher energy barrier than </a:t>
            </a:r>
            <a:r>
              <a:rPr lang="en-IN" sz="2400" b="1" dirty="0" smtClean="0">
                <a:solidFill>
                  <a:srgbClr val="0070C0"/>
                </a:solidFill>
              </a:rPr>
              <a:t>CH</a:t>
            </a:r>
            <a:r>
              <a:rPr lang="en-IN" sz="2400" b="1" baseline="-25000" dirty="0" smtClean="0">
                <a:solidFill>
                  <a:srgbClr val="0070C0"/>
                </a:solidFill>
              </a:rPr>
              <a:t>3</a:t>
            </a:r>
            <a:r>
              <a:rPr lang="en-IN" sz="2400" b="1" dirty="0" smtClean="0">
                <a:solidFill>
                  <a:srgbClr val="0070C0"/>
                </a:solidFill>
              </a:rPr>
              <a:t>-SiH</a:t>
            </a:r>
            <a:r>
              <a:rPr lang="en-IN" sz="2400" b="1" baseline="-25000" dirty="0" smtClean="0">
                <a:solidFill>
                  <a:srgbClr val="0070C0"/>
                </a:solidFill>
              </a:rPr>
              <a:t>3</a:t>
            </a:r>
            <a:r>
              <a:rPr lang="en-IN" sz="2400" b="1" dirty="0" smtClean="0">
                <a:solidFill>
                  <a:srgbClr val="0070C0"/>
                </a:solidFill>
              </a:rPr>
              <a:t>.</a:t>
            </a:r>
            <a:endParaRPr lang="en-IN" sz="2400" b="1" dirty="0">
              <a:solidFill>
                <a:srgbClr val="0070C0"/>
              </a:solidFill>
            </a:endParaRPr>
          </a:p>
        </p:txBody>
      </p:sp>
      <p:sp>
        <p:nvSpPr>
          <p:cNvPr id="3" name="Rectangle 2"/>
          <p:cNvSpPr/>
          <p:nvPr/>
        </p:nvSpPr>
        <p:spPr>
          <a:xfrm>
            <a:off x="457200" y="914400"/>
            <a:ext cx="8001000" cy="1200329"/>
          </a:xfrm>
          <a:prstGeom prst="rect">
            <a:avLst/>
          </a:prstGeom>
        </p:spPr>
        <p:txBody>
          <a:bodyPr wrap="square">
            <a:spAutoFit/>
          </a:bodyPr>
          <a:lstStyle/>
          <a:p>
            <a:r>
              <a:rPr lang="en-IN" sz="2400" b="1" dirty="0">
                <a:solidFill>
                  <a:srgbClr val="0070C0"/>
                </a:solidFill>
              </a:rPr>
              <a:t>(e) Rotational energy barrier gradually decrease in going from of CH</a:t>
            </a:r>
            <a:r>
              <a:rPr lang="en-IN" sz="2400" b="1" baseline="-25000" dirty="0">
                <a:solidFill>
                  <a:srgbClr val="0070C0"/>
                </a:solidFill>
              </a:rPr>
              <a:t>3</a:t>
            </a:r>
            <a:r>
              <a:rPr lang="en-IN" sz="2400" b="1" dirty="0">
                <a:solidFill>
                  <a:srgbClr val="0070C0"/>
                </a:solidFill>
              </a:rPr>
              <a:t>-CH</a:t>
            </a:r>
            <a:r>
              <a:rPr lang="en-IN" sz="2400" b="1" baseline="-25000" dirty="0">
                <a:solidFill>
                  <a:srgbClr val="0070C0"/>
                </a:solidFill>
              </a:rPr>
              <a:t>3</a:t>
            </a:r>
            <a:r>
              <a:rPr lang="en-IN" sz="2400" b="1" dirty="0">
                <a:solidFill>
                  <a:srgbClr val="0070C0"/>
                </a:solidFill>
              </a:rPr>
              <a:t> (12 </a:t>
            </a:r>
            <a:r>
              <a:rPr lang="en-IN" sz="2400" b="1" dirty="0" err="1">
                <a:solidFill>
                  <a:srgbClr val="0070C0"/>
                </a:solidFill>
              </a:rPr>
              <a:t>kj</a:t>
            </a:r>
            <a:r>
              <a:rPr lang="en-IN" sz="2400" b="1" dirty="0">
                <a:solidFill>
                  <a:srgbClr val="0070C0"/>
                </a:solidFill>
              </a:rPr>
              <a:t>/</a:t>
            </a:r>
            <a:r>
              <a:rPr lang="en-IN" sz="2400" b="1" dirty="0" err="1">
                <a:solidFill>
                  <a:srgbClr val="0070C0"/>
                </a:solidFill>
              </a:rPr>
              <a:t>mol</a:t>
            </a:r>
            <a:r>
              <a:rPr lang="en-IN" sz="2400" b="1" dirty="0">
                <a:solidFill>
                  <a:srgbClr val="0070C0"/>
                </a:solidFill>
              </a:rPr>
              <a:t>) to CH</a:t>
            </a:r>
            <a:r>
              <a:rPr lang="en-IN" sz="2400" b="1" baseline="-25000" dirty="0">
                <a:solidFill>
                  <a:srgbClr val="0070C0"/>
                </a:solidFill>
              </a:rPr>
              <a:t>3</a:t>
            </a:r>
            <a:r>
              <a:rPr lang="en-IN" sz="2400" b="1" dirty="0">
                <a:solidFill>
                  <a:srgbClr val="0070C0"/>
                </a:solidFill>
              </a:rPr>
              <a:t>-NH</a:t>
            </a:r>
            <a:r>
              <a:rPr lang="en-IN" sz="2400" b="1" baseline="-25000" dirty="0">
                <a:solidFill>
                  <a:srgbClr val="0070C0"/>
                </a:solidFill>
              </a:rPr>
              <a:t>2</a:t>
            </a:r>
            <a:r>
              <a:rPr lang="en-IN" sz="2400" b="1" dirty="0">
                <a:solidFill>
                  <a:srgbClr val="0070C0"/>
                </a:solidFill>
              </a:rPr>
              <a:t> (8.3 </a:t>
            </a:r>
            <a:r>
              <a:rPr lang="en-IN" sz="2400" b="1" dirty="0" err="1">
                <a:solidFill>
                  <a:srgbClr val="0070C0"/>
                </a:solidFill>
              </a:rPr>
              <a:t>kj</a:t>
            </a:r>
            <a:r>
              <a:rPr lang="en-IN" sz="2400" b="1" dirty="0">
                <a:solidFill>
                  <a:srgbClr val="0070C0"/>
                </a:solidFill>
              </a:rPr>
              <a:t>/</a:t>
            </a:r>
            <a:r>
              <a:rPr lang="en-IN" sz="2400" b="1" dirty="0" err="1">
                <a:solidFill>
                  <a:srgbClr val="0070C0"/>
                </a:solidFill>
              </a:rPr>
              <a:t>mol</a:t>
            </a:r>
            <a:r>
              <a:rPr lang="en-IN" sz="2400" b="1" dirty="0">
                <a:solidFill>
                  <a:srgbClr val="0070C0"/>
                </a:solidFill>
              </a:rPr>
              <a:t>) to CH</a:t>
            </a:r>
            <a:r>
              <a:rPr lang="en-IN" sz="2400" b="1" baseline="-25000" dirty="0">
                <a:solidFill>
                  <a:srgbClr val="0070C0"/>
                </a:solidFill>
              </a:rPr>
              <a:t>3</a:t>
            </a:r>
            <a:r>
              <a:rPr lang="en-IN" sz="2400" b="1" dirty="0">
                <a:solidFill>
                  <a:srgbClr val="0070C0"/>
                </a:solidFill>
              </a:rPr>
              <a:t>-OH (4.5 </a:t>
            </a:r>
            <a:r>
              <a:rPr lang="en-IN" sz="2400" b="1" dirty="0" err="1">
                <a:solidFill>
                  <a:srgbClr val="0070C0"/>
                </a:solidFill>
              </a:rPr>
              <a:t>kj</a:t>
            </a:r>
            <a:r>
              <a:rPr lang="en-IN" sz="2400" b="1" dirty="0">
                <a:solidFill>
                  <a:srgbClr val="0070C0"/>
                </a:solidFill>
              </a:rPr>
              <a:t>/</a:t>
            </a:r>
            <a:r>
              <a:rPr lang="en-IN" sz="2400" b="1" dirty="0" err="1">
                <a:solidFill>
                  <a:srgbClr val="0070C0"/>
                </a:solidFill>
              </a:rPr>
              <a:t>mol</a:t>
            </a:r>
            <a:r>
              <a:rPr lang="en-IN" sz="2400" b="1" dirty="0">
                <a:solidFill>
                  <a:srgbClr val="0070C0"/>
                </a:solidFill>
              </a:rPr>
              <a:t>)</a:t>
            </a:r>
          </a:p>
        </p:txBody>
      </p:sp>
      <p:sp>
        <p:nvSpPr>
          <p:cNvPr id="4" name="Rectangle 3"/>
          <p:cNvSpPr/>
          <p:nvPr/>
        </p:nvSpPr>
        <p:spPr>
          <a:xfrm>
            <a:off x="457200" y="2057400"/>
            <a:ext cx="8001000" cy="1569660"/>
          </a:xfrm>
          <a:prstGeom prst="rect">
            <a:avLst/>
          </a:prstGeom>
        </p:spPr>
        <p:txBody>
          <a:bodyPr wrap="square">
            <a:spAutoFit/>
          </a:bodyPr>
          <a:lstStyle/>
          <a:p>
            <a:pPr algn="just"/>
            <a:r>
              <a:rPr lang="en-IN" sz="2400" b="1" dirty="0" smtClean="0">
                <a:solidFill>
                  <a:srgbClr val="0070C0"/>
                </a:solidFill>
              </a:rPr>
              <a:t>(f) Replacement of one </a:t>
            </a:r>
            <a:r>
              <a:rPr lang="en-IN" sz="2400" b="1" dirty="0">
                <a:solidFill>
                  <a:srgbClr val="0070C0"/>
                </a:solidFill>
              </a:rPr>
              <a:t>H by methyl groups in each </a:t>
            </a:r>
            <a:r>
              <a:rPr lang="en-IN" sz="2400" b="1" dirty="0" smtClean="0">
                <a:solidFill>
                  <a:srgbClr val="0070C0"/>
                </a:solidFill>
              </a:rPr>
              <a:t>above cases, </a:t>
            </a:r>
            <a:r>
              <a:rPr lang="en-IN" sz="2400" b="1" dirty="0">
                <a:solidFill>
                  <a:srgbClr val="0070C0"/>
                </a:solidFill>
              </a:rPr>
              <a:t>increase in rotational energy barrier are not comparable at all: CH</a:t>
            </a:r>
            <a:r>
              <a:rPr lang="en-IN" sz="2400" b="1" baseline="-25000" dirty="0">
                <a:solidFill>
                  <a:srgbClr val="0070C0"/>
                </a:solidFill>
              </a:rPr>
              <a:t>3</a:t>
            </a:r>
            <a:r>
              <a:rPr lang="en-IN" sz="2400" b="1" dirty="0">
                <a:solidFill>
                  <a:srgbClr val="0070C0"/>
                </a:solidFill>
              </a:rPr>
              <a:t>-CH</a:t>
            </a:r>
            <a:r>
              <a:rPr lang="en-IN" sz="2400" b="1" baseline="-25000" dirty="0">
                <a:solidFill>
                  <a:srgbClr val="0070C0"/>
                </a:solidFill>
              </a:rPr>
              <a:t>2</a:t>
            </a:r>
            <a:r>
              <a:rPr lang="en-IN" sz="2400" b="1" dirty="0">
                <a:solidFill>
                  <a:srgbClr val="0070C0"/>
                </a:solidFill>
              </a:rPr>
              <a:t>(Me) (14 </a:t>
            </a:r>
            <a:r>
              <a:rPr lang="en-IN" sz="2400" b="1" dirty="0" err="1">
                <a:solidFill>
                  <a:srgbClr val="0070C0"/>
                </a:solidFill>
              </a:rPr>
              <a:t>kj</a:t>
            </a:r>
            <a:r>
              <a:rPr lang="en-IN" sz="2400" b="1" dirty="0">
                <a:solidFill>
                  <a:srgbClr val="0070C0"/>
                </a:solidFill>
              </a:rPr>
              <a:t>/</a:t>
            </a:r>
            <a:r>
              <a:rPr lang="en-IN" sz="2400" b="1" dirty="0" err="1">
                <a:solidFill>
                  <a:srgbClr val="0070C0"/>
                </a:solidFill>
              </a:rPr>
              <a:t>mol</a:t>
            </a:r>
            <a:r>
              <a:rPr lang="en-IN" sz="2400" b="1" dirty="0">
                <a:solidFill>
                  <a:srgbClr val="0070C0"/>
                </a:solidFill>
              </a:rPr>
              <a:t>), CH</a:t>
            </a:r>
            <a:r>
              <a:rPr lang="en-IN" sz="2400" b="1" baseline="-25000" dirty="0">
                <a:solidFill>
                  <a:srgbClr val="0070C0"/>
                </a:solidFill>
              </a:rPr>
              <a:t>3</a:t>
            </a:r>
            <a:r>
              <a:rPr lang="en-IN" sz="2400" b="1" dirty="0">
                <a:solidFill>
                  <a:srgbClr val="0070C0"/>
                </a:solidFill>
              </a:rPr>
              <a:t>NH(Me) (15 </a:t>
            </a:r>
            <a:r>
              <a:rPr lang="en-IN" sz="2400" b="1" dirty="0" err="1">
                <a:solidFill>
                  <a:srgbClr val="0070C0"/>
                </a:solidFill>
              </a:rPr>
              <a:t>kj</a:t>
            </a:r>
            <a:r>
              <a:rPr lang="en-IN" sz="2400" b="1" dirty="0">
                <a:solidFill>
                  <a:srgbClr val="0070C0"/>
                </a:solidFill>
              </a:rPr>
              <a:t>/</a:t>
            </a:r>
            <a:r>
              <a:rPr lang="en-IN" sz="2400" b="1" dirty="0" err="1">
                <a:solidFill>
                  <a:srgbClr val="0070C0"/>
                </a:solidFill>
              </a:rPr>
              <a:t>mol</a:t>
            </a:r>
            <a:r>
              <a:rPr lang="en-IN" sz="2400" b="1" dirty="0">
                <a:solidFill>
                  <a:srgbClr val="0070C0"/>
                </a:solidFill>
              </a:rPr>
              <a:t>) and CH</a:t>
            </a:r>
            <a:r>
              <a:rPr lang="en-IN" sz="2400" b="1" baseline="-25000" dirty="0">
                <a:solidFill>
                  <a:srgbClr val="0070C0"/>
                </a:solidFill>
              </a:rPr>
              <a:t>3</a:t>
            </a:r>
            <a:r>
              <a:rPr lang="en-IN" sz="2400" b="1" dirty="0">
                <a:solidFill>
                  <a:srgbClr val="0070C0"/>
                </a:solidFill>
              </a:rPr>
              <a:t>O(Me) (10.5 </a:t>
            </a:r>
            <a:r>
              <a:rPr lang="en-IN" sz="2400" b="1" dirty="0" err="1">
                <a:solidFill>
                  <a:srgbClr val="0070C0"/>
                </a:solidFill>
              </a:rPr>
              <a:t>kj</a:t>
            </a:r>
            <a:r>
              <a:rPr lang="en-IN" sz="2400" b="1" dirty="0">
                <a:solidFill>
                  <a:srgbClr val="0070C0"/>
                </a:solidFill>
              </a:rPr>
              <a:t>/</a:t>
            </a:r>
            <a:r>
              <a:rPr lang="en-IN" sz="2400" b="1" dirty="0" err="1">
                <a:solidFill>
                  <a:srgbClr val="0070C0"/>
                </a:solidFill>
              </a:rPr>
              <a:t>mol</a:t>
            </a:r>
            <a:r>
              <a:rPr lang="en-IN" sz="2400" b="1" dirty="0">
                <a:solidFill>
                  <a:srgbClr val="0070C0"/>
                </a:solidFill>
              </a:rPr>
              <a:t>).</a:t>
            </a:r>
          </a:p>
        </p:txBody>
      </p:sp>
      <p:sp>
        <p:nvSpPr>
          <p:cNvPr id="5" name="Rectangle 4"/>
          <p:cNvSpPr/>
          <p:nvPr/>
        </p:nvSpPr>
        <p:spPr>
          <a:xfrm>
            <a:off x="533400" y="3657600"/>
            <a:ext cx="5024132" cy="461665"/>
          </a:xfrm>
          <a:prstGeom prst="rect">
            <a:avLst/>
          </a:prstGeom>
        </p:spPr>
        <p:txBody>
          <a:bodyPr wrap="none">
            <a:spAutoFit/>
          </a:bodyPr>
          <a:lstStyle/>
          <a:p>
            <a:r>
              <a:rPr lang="en-IN" sz="2400" b="1" dirty="0">
                <a:solidFill>
                  <a:srgbClr val="0070C0"/>
                </a:solidFill>
              </a:rPr>
              <a:t>C-C (1.54 Å), C-N (1.47 Å), C-O (1.41 Å)</a:t>
            </a:r>
          </a:p>
        </p:txBody>
      </p:sp>
      <p:sp>
        <p:nvSpPr>
          <p:cNvPr id="6" name="Rectangle 5"/>
          <p:cNvSpPr/>
          <p:nvPr/>
        </p:nvSpPr>
        <p:spPr>
          <a:xfrm>
            <a:off x="457200" y="4114800"/>
            <a:ext cx="7848600" cy="1569660"/>
          </a:xfrm>
          <a:prstGeom prst="rect">
            <a:avLst/>
          </a:prstGeom>
        </p:spPr>
        <p:txBody>
          <a:bodyPr wrap="square">
            <a:spAutoFit/>
          </a:bodyPr>
          <a:lstStyle/>
          <a:p>
            <a:pPr algn="just"/>
            <a:r>
              <a:rPr lang="en-IN" sz="2400" b="1" dirty="0" smtClean="0">
                <a:solidFill>
                  <a:srgbClr val="0070C0"/>
                </a:solidFill>
              </a:rPr>
              <a:t>(g) </a:t>
            </a:r>
            <a:r>
              <a:rPr lang="en-IN" sz="2400" b="1" dirty="0">
                <a:solidFill>
                  <a:srgbClr val="0070C0"/>
                </a:solidFill>
              </a:rPr>
              <a:t>Energy barriers across C-O bonds in CH</a:t>
            </a:r>
            <a:r>
              <a:rPr lang="en-IN" sz="2400" b="1" baseline="-25000" dirty="0">
                <a:solidFill>
                  <a:srgbClr val="0070C0"/>
                </a:solidFill>
              </a:rPr>
              <a:t>3</a:t>
            </a:r>
            <a:r>
              <a:rPr lang="en-IN" sz="2400" b="1" dirty="0">
                <a:solidFill>
                  <a:srgbClr val="0070C0"/>
                </a:solidFill>
              </a:rPr>
              <a:t>-OH, CH</a:t>
            </a:r>
            <a:r>
              <a:rPr lang="en-IN" sz="2400" b="1" baseline="-25000" dirty="0">
                <a:solidFill>
                  <a:srgbClr val="0070C0"/>
                </a:solidFill>
              </a:rPr>
              <a:t>3</a:t>
            </a:r>
            <a:r>
              <a:rPr lang="en-IN" sz="2400" b="1" dirty="0">
                <a:solidFill>
                  <a:srgbClr val="0070C0"/>
                </a:solidFill>
              </a:rPr>
              <a:t>-OCl, CH</a:t>
            </a:r>
            <a:r>
              <a:rPr lang="en-IN" sz="2400" b="1" baseline="-25000" dirty="0">
                <a:solidFill>
                  <a:srgbClr val="0070C0"/>
                </a:solidFill>
              </a:rPr>
              <a:t>3</a:t>
            </a:r>
            <a:r>
              <a:rPr lang="en-IN" sz="2400" b="1" dirty="0">
                <a:solidFill>
                  <a:srgbClr val="0070C0"/>
                </a:solidFill>
              </a:rPr>
              <a:t>-OF are 1.1, 3.5 and 3.7 Kcal/mol</a:t>
            </a:r>
            <a:r>
              <a:rPr lang="en-IN" sz="2400" b="1" dirty="0" smtClean="0">
                <a:solidFill>
                  <a:srgbClr val="0070C0"/>
                </a:solidFill>
              </a:rPr>
              <a:t>. </a:t>
            </a:r>
            <a:r>
              <a:rPr lang="en-IN" sz="2400" b="1" dirty="0" err="1" smtClean="0">
                <a:solidFill>
                  <a:srgbClr val="0070C0"/>
                </a:solidFill>
              </a:rPr>
              <a:t>σ</a:t>
            </a:r>
            <a:r>
              <a:rPr lang="en-IN" sz="2400" b="1" baseline="-25000" dirty="0" err="1" smtClean="0">
                <a:solidFill>
                  <a:srgbClr val="0070C0"/>
                </a:solidFill>
              </a:rPr>
              <a:t>C</a:t>
            </a:r>
            <a:r>
              <a:rPr lang="en-IN" sz="2400" b="1" baseline="-25000" dirty="0" smtClean="0">
                <a:solidFill>
                  <a:srgbClr val="0070C0"/>
                </a:solidFill>
              </a:rPr>
              <a:t>-H</a:t>
            </a:r>
            <a:r>
              <a:rPr lang="en-IN" sz="2400" b="1" dirty="0" smtClean="0">
                <a:solidFill>
                  <a:srgbClr val="0070C0"/>
                </a:solidFill>
              </a:rPr>
              <a:t> – σ*</a:t>
            </a:r>
            <a:r>
              <a:rPr lang="en-IN" sz="2400" b="1" baseline="-25000" dirty="0" smtClean="0">
                <a:solidFill>
                  <a:srgbClr val="0070C0"/>
                </a:solidFill>
              </a:rPr>
              <a:t>O-X </a:t>
            </a:r>
            <a:r>
              <a:rPr lang="en-IN" sz="2400" b="1" dirty="0" smtClean="0">
                <a:solidFill>
                  <a:srgbClr val="0070C0"/>
                </a:solidFill>
              </a:rPr>
              <a:t>interactions strengthen the C-O bond and increases the rotational energy barrier.  </a:t>
            </a:r>
            <a:endParaRPr lang="en-IN" sz="2400" b="1" dirty="0">
              <a:solidFill>
                <a:srgbClr val="0070C0"/>
              </a:solidFill>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8" name="Object 7"/>
          <p:cNvGraphicFramePr>
            <a:graphicFrameLocks noChangeAspect="1"/>
          </p:cNvGraphicFramePr>
          <p:nvPr>
            <p:extLst>
              <p:ext uri="{D42A27DB-BD31-4B8C-83A1-F6EECF244321}">
                <p14:modId xmlns:p14="http://schemas.microsoft.com/office/powerpoint/2010/main" val="682038148"/>
              </p:ext>
            </p:extLst>
          </p:nvPr>
        </p:nvGraphicFramePr>
        <p:xfrm>
          <a:off x="3505200" y="5334000"/>
          <a:ext cx="1295400" cy="1269260"/>
        </p:xfrm>
        <a:graphic>
          <a:graphicData uri="http://schemas.openxmlformats.org/presentationml/2006/ole">
            <mc:AlternateContent xmlns:mc="http://schemas.openxmlformats.org/markup-compatibility/2006">
              <mc:Choice xmlns:v="urn:schemas-microsoft-com:vml" Requires="v">
                <p:oleObj spid="_x0000_s39964" name="CS ChemDraw Drawing" r:id="rId3" imgW="708541" imgH="691894" progId="ChemDraw.Document.6.0">
                  <p:embed/>
                </p:oleObj>
              </mc:Choice>
              <mc:Fallback>
                <p:oleObj name="CS ChemDraw Drawing" r:id="rId3" imgW="708541" imgH="691894"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5334000"/>
                        <a:ext cx="1295400" cy="1269260"/>
                      </a:xfrm>
                      <a:prstGeom prst="rect">
                        <a:avLst/>
                      </a:prstGeom>
                      <a:noFill/>
                    </p:spPr>
                  </p:pic>
                </p:oleObj>
              </mc:Fallback>
            </mc:AlternateContent>
          </a:graphicData>
        </a:graphic>
      </p:graphicFrame>
    </p:spTree>
    <p:extLst>
      <p:ext uri="{BB962C8B-B14F-4D97-AF65-F5344CB8AC3E}">
        <p14:creationId xmlns:p14="http://schemas.microsoft.com/office/powerpoint/2010/main" val="10579023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5443413" cy="461665"/>
          </a:xfrm>
          <a:prstGeom prst="rect">
            <a:avLst/>
          </a:prstGeom>
        </p:spPr>
        <p:txBody>
          <a:bodyPr wrap="none">
            <a:spAutoFit/>
          </a:bodyPr>
          <a:lstStyle/>
          <a:p>
            <a:r>
              <a:rPr lang="en-IN" sz="2400" b="1" dirty="0" smtClean="0">
                <a:solidFill>
                  <a:srgbClr val="FF0000"/>
                </a:solidFill>
              </a:rPr>
              <a:t>(Viii) Population </a:t>
            </a:r>
            <a:r>
              <a:rPr lang="en-IN" sz="2400" b="1" dirty="0">
                <a:solidFill>
                  <a:srgbClr val="FF0000"/>
                </a:solidFill>
              </a:rPr>
              <a:t>of different conformers:</a:t>
            </a:r>
            <a:r>
              <a:rPr lang="en-IN" sz="2400" dirty="0">
                <a:solidFill>
                  <a:srgbClr val="FF0000"/>
                </a:solidFill>
              </a:rPr>
              <a:t> </a:t>
            </a:r>
          </a:p>
        </p:txBody>
      </p:sp>
      <p:sp>
        <p:nvSpPr>
          <p:cNvPr id="3" name="Rectangle 2"/>
          <p:cNvSpPr/>
          <p:nvPr/>
        </p:nvSpPr>
        <p:spPr>
          <a:xfrm>
            <a:off x="685800" y="762000"/>
            <a:ext cx="1744580" cy="461665"/>
          </a:xfrm>
          <a:prstGeom prst="rect">
            <a:avLst/>
          </a:prstGeom>
        </p:spPr>
        <p:txBody>
          <a:bodyPr wrap="none">
            <a:spAutoFit/>
          </a:bodyPr>
          <a:lstStyle/>
          <a:p>
            <a:r>
              <a:rPr lang="en-IN" sz="2400" b="1" dirty="0">
                <a:solidFill>
                  <a:srgbClr val="0070C0"/>
                </a:solidFill>
              </a:rPr>
              <a:t>ΔG = - </a:t>
            </a:r>
            <a:r>
              <a:rPr lang="en-IN" sz="2400" b="1" dirty="0" err="1">
                <a:solidFill>
                  <a:srgbClr val="0070C0"/>
                </a:solidFill>
              </a:rPr>
              <a:t>RTlnK</a:t>
            </a:r>
            <a:endParaRPr lang="en-IN" sz="2400" b="1" dirty="0">
              <a:solidFill>
                <a:srgbClr val="0070C0"/>
              </a:solidFill>
            </a:endParaRPr>
          </a:p>
        </p:txBody>
      </p:sp>
      <p:sp>
        <p:nvSpPr>
          <p:cNvPr id="4" name="Rectangle 3"/>
          <p:cNvSpPr/>
          <p:nvPr/>
        </p:nvSpPr>
        <p:spPr>
          <a:xfrm>
            <a:off x="3352800" y="762000"/>
            <a:ext cx="1989647" cy="461665"/>
          </a:xfrm>
          <a:prstGeom prst="rect">
            <a:avLst/>
          </a:prstGeom>
        </p:spPr>
        <p:txBody>
          <a:bodyPr wrap="none">
            <a:spAutoFit/>
          </a:bodyPr>
          <a:lstStyle/>
          <a:p>
            <a:r>
              <a:rPr lang="en-IN" sz="2400" b="1" dirty="0">
                <a:solidFill>
                  <a:srgbClr val="0070C0"/>
                </a:solidFill>
              </a:rPr>
              <a:t>ΔG = ΔH – TΔS</a:t>
            </a:r>
          </a:p>
        </p:txBody>
      </p:sp>
      <p:sp>
        <p:nvSpPr>
          <p:cNvPr id="5" name="Rectangle 4"/>
          <p:cNvSpPr/>
          <p:nvPr/>
        </p:nvSpPr>
        <p:spPr>
          <a:xfrm>
            <a:off x="422564" y="1371600"/>
            <a:ext cx="8264236" cy="1569660"/>
          </a:xfrm>
          <a:prstGeom prst="rect">
            <a:avLst/>
          </a:prstGeom>
        </p:spPr>
        <p:txBody>
          <a:bodyPr wrap="square">
            <a:spAutoFit/>
          </a:bodyPr>
          <a:lstStyle/>
          <a:p>
            <a:pPr algn="just"/>
            <a:r>
              <a:rPr lang="en-IN" sz="2400" b="1" dirty="0">
                <a:solidFill>
                  <a:srgbClr val="0070C0"/>
                </a:solidFill>
              </a:rPr>
              <a:t>When the energy difference between two conformers (ΔH) is greater than 10 </a:t>
            </a:r>
            <a:r>
              <a:rPr lang="en-IN" sz="2400" b="1" dirty="0" err="1">
                <a:solidFill>
                  <a:srgbClr val="0070C0"/>
                </a:solidFill>
              </a:rPr>
              <a:t>kj</a:t>
            </a:r>
            <a:r>
              <a:rPr lang="en-IN" sz="2400" b="1" dirty="0">
                <a:solidFill>
                  <a:srgbClr val="0070C0"/>
                </a:solidFill>
              </a:rPr>
              <a:t>/</a:t>
            </a:r>
            <a:r>
              <a:rPr lang="en-IN" sz="2400" b="1" dirty="0" err="1">
                <a:solidFill>
                  <a:srgbClr val="0070C0"/>
                </a:solidFill>
              </a:rPr>
              <a:t>mol</a:t>
            </a:r>
            <a:r>
              <a:rPr lang="en-IN" sz="2400" b="1" dirty="0">
                <a:solidFill>
                  <a:srgbClr val="0070C0"/>
                </a:solidFill>
              </a:rPr>
              <a:t>, the population of the stable </a:t>
            </a:r>
            <a:r>
              <a:rPr lang="en-IN" sz="2400" b="1" dirty="0" err="1">
                <a:solidFill>
                  <a:srgbClr val="0070C0"/>
                </a:solidFill>
              </a:rPr>
              <a:t>conformeris</a:t>
            </a:r>
            <a:r>
              <a:rPr lang="en-IN" sz="2400" b="1" dirty="0">
                <a:solidFill>
                  <a:srgbClr val="0070C0"/>
                </a:solidFill>
              </a:rPr>
              <a:t> &gt;98%. Such cases are called </a:t>
            </a:r>
            <a:r>
              <a:rPr lang="en-IN" sz="2400" b="1" dirty="0" err="1">
                <a:solidFill>
                  <a:srgbClr val="0070C0"/>
                </a:solidFill>
              </a:rPr>
              <a:t>anancomeric</a:t>
            </a:r>
            <a:r>
              <a:rPr lang="en-IN" sz="2400" b="1" dirty="0">
                <a:solidFill>
                  <a:srgbClr val="0070C0"/>
                </a:solidFill>
              </a:rPr>
              <a:t> system or </a:t>
            </a:r>
            <a:r>
              <a:rPr lang="en-IN" sz="2400" b="1" dirty="0" err="1">
                <a:solidFill>
                  <a:srgbClr val="0070C0"/>
                </a:solidFill>
              </a:rPr>
              <a:t>conformationally</a:t>
            </a:r>
            <a:r>
              <a:rPr lang="en-IN" sz="2400" b="1" dirty="0">
                <a:solidFill>
                  <a:srgbClr val="0070C0"/>
                </a:solidFill>
              </a:rPr>
              <a:t> biased system.</a:t>
            </a:r>
          </a:p>
        </p:txBody>
      </p:sp>
      <p:sp>
        <p:nvSpPr>
          <p:cNvPr id="7" name="Rectangle 6"/>
          <p:cNvSpPr/>
          <p:nvPr/>
        </p:nvSpPr>
        <p:spPr>
          <a:xfrm>
            <a:off x="533400" y="3089747"/>
            <a:ext cx="6140464" cy="461665"/>
          </a:xfrm>
          <a:prstGeom prst="rect">
            <a:avLst/>
          </a:prstGeom>
        </p:spPr>
        <p:txBody>
          <a:bodyPr wrap="none">
            <a:spAutoFit/>
          </a:bodyPr>
          <a:lstStyle/>
          <a:p>
            <a:r>
              <a:rPr lang="en-IN" sz="2400" b="1" dirty="0">
                <a:solidFill>
                  <a:srgbClr val="002060"/>
                </a:solidFill>
              </a:rPr>
              <a:t>T</a:t>
            </a:r>
            <a:r>
              <a:rPr lang="en-IN" sz="2400" b="1" dirty="0" smtClean="0">
                <a:solidFill>
                  <a:srgbClr val="002060"/>
                </a:solidFill>
              </a:rPr>
              <a:t>he </a:t>
            </a:r>
            <a:r>
              <a:rPr lang="en-IN" sz="2400" b="1" dirty="0">
                <a:solidFill>
                  <a:srgbClr val="002060"/>
                </a:solidFill>
              </a:rPr>
              <a:t>ratio of </a:t>
            </a:r>
            <a:r>
              <a:rPr lang="en-IN" sz="2400" b="1" i="1" dirty="0">
                <a:solidFill>
                  <a:srgbClr val="002060"/>
                </a:solidFill>
              </a:rPr>
              <a:t>gauche</a:t>
            </a:r>
            <a:r>
              <a:rPr lang="en-IN" sz="2400" b="1" dirty="0">
                <a:solidFill>
                  <a:srgbClr val="002060"/>
                </a:solidFill>
              </a:rPr>
              <a:t> and </a:t>
            </a:r>
            <a:r>
              <a:rPr lang="en-IN" sz="2400" b="1" i="1" dirty="0">
                <a:solidFill>
                  <a:srgbClr val="002060"/>
                </a:solidFill>
              </a:rPr>
              <a:t>anti</a:t>
            </a:r>
            <a:r>
              <a:rPr lang="en-IN" sz="2400" b="1" dirty="0">
                <a:solidFill>
                  <a:srgbClr val="002060"/>
                </a:solidFill>
              </a:rPr>
              <a:t>-form of </a:t>
            </a:r>
            <a:r>
              <a:rPr lang="en-IN" sz="2400" b="1" dirty="0" smtClean="0">
                <a:solidFill>
                  <a:srgbClr val="002060"/>
                </a:solidFill>
              </a:rPr>
              <a:t>n-butane:</a:t>
            </a:r>
            <a:endParaRPr lang="en-IN" sz="2400" b="1" dirty="0">
              <a:solidFill>
                <a:srgbClr val="002060"/>
              </a:solidFill>
            </a:endParaRPr>
          </a:p>
        </p:txBody>
      </p:sp>
      <p:sp>
        <p:nvSpPr>
          <p:cNvPr id="8" name="Rectangle 7"/>
          <p:cNvSpPr/>
          <p:nvPr/>
        </p:nvSpPr>
        <p:spPr>
          <a:xfrm>
            <a:off x="533400" y="3581400"/>
            <a:ext cx="8153400" cy="3046988"/>
          </a:xfrm>
          <a:prstGeom prst="rect">
            <a:avLst/>
          </a:prstGeom>
        </p:spPr>
        <p:txBody>
          <a:bodyPr wrap="square">
            <a:spAutoFit/>
          </a:bodyPr>
          <a:lstStyle/>
          <a:p>
            <a:r>
              <a:rPr lang="en-IN" sz="2400" b="1" dirty="0">
                <a:solidFill>
                  <a:srgbClr val="7030A0"/>
                </a:solidFill>
              </a:rPr>
              <a:t>ΔG = ΔH – TΔS;  ΔG = 3.3 </a:t>
            </a:r>
            <a:r>
              <a:rPr lang="en-IN" sz="2400" b="1" dirty="0" err="1">
                <a:solidFill>
                  <a:srgbClr val="7030A0"/>
                </a:solidFill>
              </a:rPr>
              <a:t>kj</a:t>
            </a:r>
            <a:r>
              <a:rPr lang="en-IN" sz="2400" b="1" dirty="0">
                <a:solidFill>
                  <a:srgbClr val="7030A0"/>
                </a:solidFill>
              </a:rPr>
              <a:t>/</a:t>
            </a:r>
            <a:r>
              <a:rPr lang="en-IN" sz="2400" b="1" dirty="0" err="1">
                <a:solidFill>
                  <a:srgbClr val="7030A0"/>
                </a:solidFill>
              </a:rPr>
              <a:t>mol</a:t>
            </a:r>
            <a:r>
              <a:rPr lang="en-IN" sz="2400" b="1" dirty="0">
                <a:solidFill>
                  <a:srgbClr val="7030A0"/>
                </a:solidFill>
              </a:rPr>
              <a:t> – T×Rln2 (entropy of mixing); </a:t>
            </a:r>
          </a:p>
          <a:p>
            <a:r>
              <a:rPr lang="en-IN" sz="2400" b="1" dirty="0">
                <a:solidFill>
                  <a:srgbClr val="7030A0"/>
                </a:solidFill>
              </a:rPr>
              <a:t>ΔG = 3.3 </a:t>
            </a:r>
            <a:r>
              <a:rPr lang="en-IN" sz="2400" b="1" dirty="0" err="1">
                <a:solidFill>
                  <a:srgbClr val="7030A0"/>
                </a:solidFill>
              </a:rPr>
              <a:t>kj</a:t>
            </a:r>
            <a:r>
              <a:rPr lang="en-IN" sz="2400" b="1" dirty="0">
                <a:solidFill>
                  <a:srgbClr val="7030A0"/>
                </a:solidFill>
              </a:rPr>
              <a:t>/</a:t>
            </a:r>
            <a:r>
              <a:rPr lang="en-IN" sz="2400" b="1" dirty="0" err="1">
                <a:solidFill>
                  <a:srgbClr val="7030A0"/>
                </a:solidFill>
              </a:rPr>
              <a:t>mol</a:t>
            </a:r>
            <a:r>
              <a:rPr lang="en-IN" sz="2400" b="1" dirty="0">
                <a:solidFill>
                  <a:srgbClr val="7030A0"/>
                </a:solidFill>
              </a:rPr>
              <a:t> – 300×8.31×10</a:t>
            </a:r>
            <a:r>
              <a:rPr lang="en-IN" sz="2400" b="1" baseline="30000" dirty="0">
                <a:solidFill>
                  <a:srgbClr val="7030A0"/>
                </a:solidFill>
              </a:rPr>
              <a:t>-3</a:t>
            </a:r>
            <a:r>
              <a:rPr lang="en-IN" sz="2400" b="1" dirty="0">
                <a:solidFill>
                  <a:srgbClr val="7030A0"/>
                </a:solidFill>
              </a:rPr>
              <a:t>×2.303×0.3010 =3.3-1.7=1.6 kJ/</a:t>
            </a:r>
            <a:r>
              <a:rPr lang="en-IN" sz="2400" b="1" dirty="0" err="1">
                <a:solidFill>
                  <a:srgbClr val="7030A0"/>
                </a:solidFill>
              </a:rPr>
              <a:t>mol</a:t>
            </a:r>
            <a:r>
              <a:rPr lang="en-IN" sz="2400" b="1" dirty="0">
                <a:solidFill>
                  <a:srgbClr val="7030A0"/>
                </a:solidFill>
              </a:rPr>
              <a:t>; </a:t>
            </a:r>
            <a:endParaRPr lang="en-IN" sz="2400" b="1" dirty="0" smtClean="0">
              <a:solidFill>
                <a:srgbClr val="7030A0"/>
              </a:solidFill>
            </a:endParaRPr>
          </a:p>
          <a:p>
            <a:r>
              <a:rPr lang="en-IN" sz="2400" b="1" dirty="0" smtClean="0">
                <a:solidFill>
                  <a:srgbClr val="7030A0"/>
                </a:solidFill>
              </a:rPr>
              <a:t>K </a:t>
            </a:r>
            <a:r>
              <a:rPr lang="en-IN" sz="2400" b="1" dirty="0">
                <a:solidFill>
                  <a:srgbClr val="7030A0"/>
                </a:solidFill>
              </a:rPr>
              <a:t>= [gauche]/[anti]</a:t>
            </a:r>
          </a:p>
          <a:p>
            <a:r>
              <a:rPr lang="en-IN" sz="2400" b="1" dirty="0">
                <a:solidFill>
                  <a:srgbClr val="7030A0"/>
                </a:solidFill>
              </a:rPr>
              <a:t>ΔG = - </a:t>
            </a:r>
            <a:r>
              <a:rPr lang="en-IN" sz="2400" b="1" dirty="0" err="1">
                <a:solidFill>
                  <a:srgbClr val="7030A0"/>
                </a:solidFill>
              </a:rPr>
              <a:t>RTlnK</a:t>
            </a:r>
            <a:r>
              <a:rPr lang="en-IN" sz="2400" b="1" dirty="0">
                <a:solidFill>
                  <a:srgbClr val="7030A0"/>
                </a:solidFill>
              </a:rPr>
              <a:t>; 1.6 = -8.31×10</a:t>
            </a:r>
            <a:r>
              <a:rPr lang="en-IN" sz="2400" b="1" baseline="30000" dirty="0">
                <a:solidFill>
                  <a:srgbClr val="7030A0"/>
                </a:solidFill>
              </a:rPr>
              <a:t>-3</a:t>
            </a:r>
            <a:r>
              <a:rPr lang="en-IN" sz="2400" b="1" dirty="0">
                <a:solidFill>
                  <a:srgbClr val="7030A0"/>
                </a:solidFill>
              </a:rPr>
              <a:t>×300×2.303×log[gauche]/[anti];  log[gauche]/[anti] =-0.28;</a:t>
            </a:r>
          </a:p>
          <a:p>
            <a:r>
              <a:rPr lang="en-IN" sz="2400" b="1" dirty="0">
                <a:solidFill>
                  <a:srgbClr val="7030A0"/>
                </a:solidFill>
              </a:rPr>
              <a:t>log[anti]/[gauche] = 0.28; [anti]/[gauche]= 10</a:t>
            </a:r>
            <a:r>
              <a:rPr lang="en-IN" sz="2400" b="1" baseline="30000" dirty="0">
                <a:solidFill>
                  <a:srgbClr val="7030A0"/>
                </a:solidFill>
              </a:rPr>
              <a:t>0.28</a:t>
            </a:r>
            <a:r>
              <a:rPr lang="en-IN" sz="2400" b="1" dirty="0">
                <a:solidFill>
                  <a:srgbClr val="7030A0"/>
                </a:solidFill>
              </a:rPr>
              <a:t> ≈ 2; So, for n-butane population of anti: gauche = 2:1. </a:t>
            </a:r>
          </a:p>
        </p:txBody>
      </p:sp>
    </p:spTree>
    <p:extLst>
      <p:ext uri="{BB962C8B-B14F-4D97-AF65-F5344CB8AC3E}">
        <p14:creationId xmlns:p14="http://schemas.microsoft.com/office/powerpoint/2010/main" val="5043843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4316118" cy="461665"/>
          </a:xfrm>
          <a:prstGeom prst="rect">
            <a:avLst/>
          </a:prstGeom>
        </p:spPr>
        <p:txBody>
          <a:bodyPr wrap="none">
            <a:spAutoFit/>
          </a:bodyPr>
          <a:lstStyle/>
          <a:p>
            <a:r>
              <a:rPr lang="en-IN" sz="2400" b="1" dirty="0">
                <a:solidFill>
                  <a:srgbClr val="FF0000"/>
                </a:solidFill>
              </a:rPr>
              <a:t>Relative stability of conformers:</a:t>
            </a:r>
            <a:r>
              <a:rPr lang="en-IN" sz="2400" dirty="0">
                <a:solidFill>
                  <a:srgbClr val="FF0000"/>
                </a:solidFill>
              </a:rPr>
              <a:t> </a:t>
            </a:r>
          </a:p>
        </p:txBody>
      </p:sp>
      <p:sp>
        <p:nvSpPr>
          <p:cNvPr id="3" name="Rectangle 2"/>
          <p:cNvSpPr/>
          <p:nvPr/>
        </p:nvSpPr>
        <p:spPr>
          <a:xfrm>
            <a:off x="457200" y="1021140"/>
            <a:ext cx="8229600" cy="1569660"/>
          </a:xfrm>
          <a:prstGeom prst="rect">
            <a:avLst/>
          </a:prstGeom>
        </p:spPr>
        <p:txBody>
          <a:bodyPr wrap="square">
            <a:spAutoFit/>
          </a:bodyPr>
          <a:lstStyle/>
          <a:p>
            <a:pPr algn="just"/>
            <a:r>
              <a:rPr lang="en-IN" sz="2400" b="1" i="1" dirty="0">
                <a:solidFill>
                  <a:srgbClr val="0070C0"/>
                </a:solidFill>
              </a:rPr>
              <a:t>Anti</a:t>
            </a:r>
            <a:r>
              <a:rPr lang="en-IN" sz="2400" b="1" dirty="0">
                <a:solidFill>
                  <a:srgbClr val="0070C0"/>
                </a:solidFill>
              </a:rPr>
              <a:t>-conformer is more stable than </a:t>
            </a:r>
            <a:r>
              <a:rPr lang="en-IN" sz="2400" b="1" i="1" dirty="0">
                <a:solidFill>
                  <a:srgbClr val="0070C0"/>
                </a:solidFill>
              </a:rPr>
              <a:t>gauche</a:t>
            </a:r>
            <a:r>
              <a:rPr lang="en-IN" sz="2400" b="1" dirty="0">
                <a:solidFill>
                  <a:srgbClr val="0070C0"/>
                </a:solidFill>
              </a:rPr>
              <a:t>-conformer when only steric interactions are taken into consideration. In n-Butane population of </a:t>
            </a:r>
            <a:r>
              <a:rPr lang="en-IN" sz="2400" b="1" i="1" dirty="0">
                <a:solidFill>
                  <a:srgbClr val="0070C0"/>
                </a:solidFill>
              </a:rPr>
              <a:t>anti</a:t>
            </a:r>
            <a:r>
              <a:rPr lang="en-IN" sz="2400" b="1" dirty="0">
                <a:solidFill>
                  <a:srgbClr val="0070C0"/>
                </a:solidFill>
              </a:rPr>
              <a:t>-conformer is double (67%) (A') than that of </a:t>
            </a:r>
            <a:r>
              <a:rPr lang="en-IN" sz="2400" b="1" i="1" dirty="0">
                <a:solidFill>
                  <a:srgbClr val="0070C0"/>
                </a:solidFill>
              </a:rPr>
              <a:t>gauche</a:t>
            </a:r>
            <a:r>
              <a:rPr lang="en-IN" sz="2400" b="1" dirty="0">
                <a:solidFill>
                  <a:srgbClr val="0070C0"/>
                </a:solidFill>
              </a:rPr>
              <a:t>-conformer (33%) (A). </a:t>
            </a:r>
          </a:p>
        </p:txBody>
      </p:sp>
      <p:graphicFrame>
        <p:nvGraphicFramePr>
          <p:cNvPr id="4" name="Object 3"/>
          <p:cNvGraphicFramePr>
            <a:graphicFrameLocks noChangeAspect="1"/>
          </p:cNvGraphicFramePr>
          <p:nvPr>
            <p:extLst>
              <p:ext uri="{D42A27DB-BD31-4B8C-83A1-F6EECF244321}">
                <p14:modId xmlns:p14="http://schemas.microsoft.com/office/powerpoint/2010/main" val="3539248214"/>
              </p:ext>
            </p:extLst>
          </p:nvPr>
        </p:nvGraphicFramePr>
        <p:xfrm>
          <a:off x="1981200" y="3048000"/>
          <a:ext cx="5308476" cy="2667000"/>
        </p:xfrm>
        <a:graphic>
          <a:graphicData uri="http://schemas.openxmlformats.org/presentationml/2006/ole">
            <mc:AlternateContent xmlns:mc="http://schemas.openxmlformats.org/markup-compatibility/2006">
              <mc:Choice xmlns:v="urn:schemas-microsoft-com:vml" Requires="v">
                <p:oleObj spid="_x0000_s40983" name="CS ChemDraw Drawing" r:id="rId3" imgW="1981150" imgH="995083" progId="ChemDraw.Document.6.0">
                  <p:embed/>
                </p:oleObj>
              </mc:Choice>
              <mc:Fallback>
                <p:oleObj name="CS ChemDraw Drawing" r:id="rId3" imgW="1981150" imgH="995083" progId="ChemDraw.Document.6.0">
                  <p:embed/>
                  <p:pic>
                    <p:nvPicPr>
                      <p:cNvPr id="0" name=""/>
                      <p:cNvPicPr/>
                      <p:nvPr/>
                    </p:nvPicPr>
                    <p:blipFill>
                      <a:blip r:embed="rId4"/>
                      <a:stretch>
                        <a:fillRect/>
                      </a:stretch>
                    </p:blipFill>
                    <p:spPr>
                      <a:xfrm>
                        <a:off x="1981200" y="3048000"/>
                        <a:ext cx="5308476" cy="2667000"/>
                      </a:xfrm>
                      <a:prstGeom prst="rect">
                        <a:avLst/>
                      </a:prstGeom>
                    </p:spPr>
                  </p:pic>
                </p:oleObj>
              </mc:Fallback>
            </mc:AlternateContent>
          </a:graphicData>
        </a:graphic>
      </p:graphicFrame>
    </p:spTree>
    <p:extLst>
      <p:ext uri="{BB962C8B-B14F-4D97-AF65-F5344CB8AC3E}">
        <p14:creationId xmlns:p14="http://schemas.microsoft.com/office/powerpoint/2010/main" val="14486647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79856208"/>
              </p:ext>
            </p:extLst>
          </p:nvPr>
        </p:nvGraphicFramePr>
        <p:xfrm>
          <a:off x="2057400" y="2663479"/>
          <a:ext cx="5046551" cy="3203921"/>
        </p:xfrm>
        <a:graphic>
          <a:graphicData uri="http://schemas.openxmlformats.org/presentationml/2006/ole">
            <mc:AlternateContent xmlns:mc="http://schemas.openxmlformats.org/markup-compatibility/2006">
              <mc:Choice xmlns:v="urn:schemas-microsoft-com:vml" Requires="v">
                <p:oleObj spid="_x0000_s42007" name="CS ChemDraw Drawing" r:id="rId3" imgW="2130589" imgH="1353339" progId="ChemDraw.Document.6.0">
                  <p:embed/>
                </p:oleObj>
              </mc:Choice>
              <mc:Fallback>
                <p:oleObj name="CS ChemDraw Drawing" r:id="rId3" imgW="2130589" imgH="1353339" progId="ChemDraw.Document.6.0">
                  <p:embed/>
                  <p:pic>
                    <p:nvPicPr>
                      <p:cNvPr id="0" name=""/>
                      <p:cNvPicPr/>
                      <p:nvPr/>
                    </p:nvPicPr>
                    <p:blipFill>
                      <a:blip r:embed="rId4"/>
                      <a:stretch>
                        <a:fillRect/>
                      </a:stretch>
                    </p:blipFill>
                    <p:spPr>
                      <a:xfrm>
                        <a:off x="2057400" y="2663479"/>
                        <a:ext cx="5046551" cy="3203921"/>
                      </a:xfrm>
                      <a:prstGeom prst="rect">
                        <a:avLst/>
                      </a:prstGeom>
                    </p:spPr>
                  </p:pic>
                </p:oleObj>
              </mc:Fallback>
            </mc:AlternateContent>
          </a:graphicData>
        </a:graphic>
      </p:graphicFrame>
      <p:sp>
        <p:nvSpPr>
          <p:cNvPr id="3" name="Rectangle 2"/>
          <p:cNvSpPr/>
          <p:nvPr/>
        </p:nvSpPr>
        <p:spPr>
          <a:xfrm>
            <a:off x="381000" y="304800"/>
            <a:ext cx="8305800" cy="1938992"/>
          </a:xfrm>
          <a:prstGeom prst="rect">
            <a:avLst/>
          </a:prstGeom>
        </p:spPr>
        <p:txBody>
          <a:bodyPr wrap="square">
            <a:spAutoFit/>
          </a:bodyPr>
          <a:lstStyle/>
          <a:p>
            <a:pPr algn="just"/>
            <a:r>
              <a:rPr lang="en-IN" sz="2400" b="1" dirty="0">
                <a:solidFill>
                  <a:srgbClr val="0070C0"/>
                </a:solidFill>
              </a:rPr>
              <a:t>In 1,2-dihaloethanes, the gauche conformers (B) suffer from steric interactions between the halogen atoms as well as dipolar repulsion, so population of anti-conformer (B') is much greater than that of n-butane where only steric effect of methyl groups were the destabilising interaction in its gauche-conformer. </a:t>
            </a:r>
          </a:p>
        </p:txBody>
      </p:sp>
    </p:spTree>
    <p:extLst>
      <p:ext uri="{BB962C8B-B14F-4D97-AF65-F5344CB8AC3E}">
        <p14:creationId xmlns:p14="http://schemas.microsoft.com/office/powerpoint/2010/main" val="6839358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52111073"/>
              </p:ext>
            </p:extLst>
          </p:nvPr>
        </p:nvGraphicFramePr>
        <p:xfrm>
          <a:off x="457200" y="152400"/>
          <a:ext cx="8229600" cy="5047488"/>
        </p:xfrm>
        <a:graphic>
          <a:graphicData uri="http://schemas.openxmlformats.org/drawingml/2006/table">
            <a:tbl>
              <a:tblPr firstRow="1" firstCol="1" bandRow="1">
                <a:tableStyleId>{5C22544A-7EE6-4342-B048-85BDC9FD1C3A}</a:tableStyleId>
              </a:tblPr>
              <a:tblGrid>
                <a:gridCol w="990600"/>
                <a:gridCol w="1219200"/>
                <a:gridCol w="1600200"/>
                <a:gridCol w="2971800"/>
                <a:gridCol w="1447800"/>
              </a:tblGrid>
              <a:tr h="0">
                <a:tc>
                  <a:txBody>
                    <a:bodyPr/>
                    <a:lstStyle/>
                    <a:p>
                      <a:pPr algn="ctr">
                        <a:lnSpc>
                          <a:spcPct val="115000"/>
                        </a:lnSpc>
                        <a:spcAft>
                          <a:spcPts val="0"/>
                        </a:spcAft>
                      </a:pPr>
                      <a:r>
                        <a:rPr lang="en-IN" sz="2400" dirty="0">
                          <a:effectLst/>
                        </a:rPr>
                        <a:t>Entry</a:t>
                      </a:r>
                      <a:endParaRPr lang="en-IN"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a:effectLst/>
                        </a:rPr>
                        <a:t>Phase</a:t>
                      </a:r>
                      <a:endParaRPr lang="en-IN"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a:effectLst/>
                        </a:rPr>
                        <a:t>Halogen(X)</a:t>
                      </a:r>
                      <a:endParaRPr lang="en-IN"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a:effectLst/>
                        </a:rPr>
                        <a:t>% of anti conformer</a:t>
                      </a:r>
                      <a:endParaRPr lang="en-IN"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a:effectLst/>
                        </a:rPr>
                        <a:t>Remarks</a:t>
                      </a:r>
                      <a:endParaRPr lang="en-IN" sz="24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IN" sz="2400">
                          <a:effectLst/>
                        </a:rPr>
                        <a:t>1</a:t>
                      </a:r>
                      <a:endParaRPr lang="en-IN"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dirty="0">
                          <a:effectLst/>
                        </a:rPr>
                        <a:t>Gas</a:t>
                      </a:r>
                      <a:endParaRPr lang="en-IN"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a:effectLst/>
                        </a:rPr>
                        <a:t>Cl</a:t>
                      </a:r>
                      <a:endParaRPr lang="en-IN"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a:effectLst/>
                        </a:rPr>
                        <a:t>73</a:t>
                      </a:r>
                      <a:endParaRPr lang="en-IN"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a:effectLst/>
                        </a:rPr>
                        <a:t> </a:t>
                      </a:r>
                      <a:endParaRPr lang="en-IN" sz="24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IN" sz="2400">
                          <a:effectLst/>
                        </a:rPr>
                        <a:t>2</a:t>
                      </a:r>
                      <a:endParaRPr lang="en-IN"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dirty="0">
                          <a:effectLst/>
                        </a:rPr>
                        <a:t>Gas</a:t>
                      </a:r>
                      <a:endParaRPr lang="en-IN"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a:effectLst/>
                        </a:rPr>
                        <a:t>Br</a:t>
                      </a:r>
                      <a:endParaRPr lang="en-IN"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a:effectLst/>
                        </a:rPr>
                        <a:t>85</a:t>
                      </a:r>
                      <a:endParaRPr lang="en-IN"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a:effectLst/>
                        </a:rPr>
                        <a:t> </a:t>
                      </a:r>
                      <a:endParaRPr lang="en-IN" sz="24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IN" sz="2400">
                          <a:effectLst/>
                        </a:rPr>
                        <a:t>3</a:t>
                      </a:r>
                      <a:endParaRPr lang="en-IN"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a:effectLst/>
                        </a:rPr>
                        <a:t>Gas</a:t>
                      </a:r>
                      <a:endParaRPr lang="en-IN"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dirty="0">
                          <a:effectLst/>
                        </a:rPr>
                        <a:t>CH</a:t>
                      </a:r>
                      <a:r>
                        <a:rPr lang="en-IN" sz="2400" baseline="-25000" dirty="0">
                          <a:effectLst/>
                        </a:rPr>
                        <a:t>3</a:t>
                      </a:r>
                      <a:endParaRPr lang="en-IN"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a:effectLst/>
                        </a:rPr>
                        <a:t>67</a:t>
                      </a:r>
                      <a:endParaRPr lang="en-IN"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a:effectLst/>
                        </a:rPr>
                        <a:t> </a:t>
                      </a:r>
                      <a:endParaRPr lang="en-IN" sz="24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IN" sz="2400">
                          <a:effectLst/>
                        </a:rPr>
                        <a:t>4</a:t>
                      </a:r>
                      <a:endParaRPr lang="en-IN"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a:effectLst/>
                        </a:rPr>
                        <a:t>Liquid</a:t>
                      </a:r>
                      <a:endParaRPr lang="en-IN"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dirty="0" err="1">
                          <a:effectLst/>
                        </a:rPr>
                        <a:t>Cl</a:t>
                      </a:r>
                      <a:endParaRPr lang="en-IN"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dirty="0">
                          <a:effectLst/>
                        </a:rPr>
                        <a:t>50</a:t>
                      </a:r>
                      <a:endParaRPr lang="en-IN"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a:effectLst/>
                        </a:rPr>
                        <a:t> </a:t>
                      </a:r>
                      <a:endParaRPr lang="en-IN" sz="24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IN" sz="2400">
                          <a:effectLst/>
                        </a:rPr>
                        <a:t>5</a:t>
                      </a:r>
                      <a:endParaRPr lang="en-IN"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a:effectLst/>
                        </a:rPr>
                        <a:t>Liquid</a:t>
                      </a:r>
                      <a:endParaRPr lang="en-IN"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a:effectLst/>
                        </a:rPr>
                        <a:t>Br</a:t>
                      </a:r>
                      <a:endParaRPr lang="en-IN"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dirty="0">
                          <a:effectLst/>
                        </a:rPr>
                        <a:t>65</a:t>
                      </a:r>
                      <a:endParaRPr lang="en-IN"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a:effectLst/>
                        </a:rPr>
                        <a:t> </a:t>
                      </a:r>
                      <a:endParaRPr lang="en-IN" sz="24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IN" sz="2400">
                          <a:effectLst/>
                        </a:rPr>
                        <a:t>6</a:t>
                      </a:r>
                      <a:endParaRPr lang="en-IN"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a:effectLst/>
                        </a:rPr>
                        <a:t>Liquid</a:t>
                      </a:r>
                      <a:endParaRPr lang="en-IN"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a:effectLst/>
                        </a:rPr>
                        <a:t>(F,Cl), (Br, Cl), (F,I)</a:t>
                      </a:r>
                      <a:endParaRPr lang="en-IN"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dirty="0">
                          <a:effectLst/>
                        </a:rPr>
                        <a:t>Gauche favours*</a:t>
                      </a:r>
                      <a:endParaRPr lang="en-IN"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a:effectLst/>
                        </a:rPr>
                        <a:t> </a:t>
                      </a:r>
                      <a:endParaRPr lang="en-IN" sz="24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IN" sz="2400">
                          <a:effectLst/>
                        </a:rPr>
                        <a:t>7</a:t>
                      </a:r>
                      <a:endParaRPr lang="en-IN"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a:effectLst/>
                        </a:rPr>
                        <a:t>Gas</a:t>
                      </a:r>
                      <a:endParaRPr lang="en-IN"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a:effectLst/>
                        </a:rPr>
                        <a:t>(F,Cl), (Br, Cl), (F,I)</a:t>
                      </a:r>
                      <a:endParaRPr lang="en-IN"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dirty="0">
                          <a:effectLst/>
                        </a:rPr>
                        <a:t>Anti-favours</a:t>
                      </a:r>
                      <a:endParaRPr lang="en-IN"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dirty="0">
                          <a:effectLst/>
                        </a:rPr>
                        <a:t> </a:t>
                      </a:r>
                      <a:endParaRPr lang="en-IN" sz="2400" dirty="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IN" sz="2400">
                          <a:effectLst/>
                        </a:rPr>
                        <a:t>8</a:t>
                      </a:r>
                      <a:endParaRPr lang="en-IN"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a:effectLst/>
                        </a:rPr>
                        <a:t>Gas/Liquid</a:t>
                      </a:r>
                      <a:endParaRPr lang="en-IN"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a:effectLst/>
                        </a:rPr>
                        <a:t>(F,F)</a:t>
                      </a:r>
                      <a:endParaRPr lang="en-IN"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dirty="0">
                          <a:effectLst/>
                        </a:rPr>
                        <a:t>Gauche favours*</a:t>
                      </a:r>
                      <a:endParaRPr lang="en-IN"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dirty="0">
                          <a:effectLst/>
                        </a:rPr>
                        <a:t> </a:t>
                      </a:r>
                      <a:endParaRPr lang="en-IN" sz="2400" dirty="0">
                        <a:effectLst/>
                        <a:latin typeface="Calibri"/>
                        <a:ea typeface="Calibri"/>
                        <a:cs typeface="Times New Roman"/>
                      </a:endParaRPr>
                    </a:p>
                  </a:txBody>
                  <a:tcPr marL="68580" marR="68580" marT="0" marB="0"/>
                </a:tc>
              </a:tr>
            </a:tbl>
          </a:graphicData>
        </a:graphic>
      </p:graphicFrame>
      <p:sp>
        <p:nvSpPr>
          <p:cNvPr id="3" name="Rectangle 2"/>
          <p:cNvSpPr/>
          <p:nvPr/>
        </p:nvSpPr>
        <p:spPr>
          <a:xfrm>
            <a:off x="734747" y="5569803"/>
            <a:ext cx="3303853" cy="830997"/>
          </a:xfrm>
          <a:prstGeom prst="rect">
            <a:avLst/>
          </a:prstGeom>
        </p:spPr>
        <p:txBody>
          <a:bodyPr wrap="none">
            <a:spAutoFit/>
          </a:bodyPr>
          <a:lstStyle/>
          <a:p>
            <a:r>
              <a:rPr lang="en-IN" sz="2400" b="1" dirty="0" err="1">
                <a:solidFill>
                  <a:srgbClr val="FF0000"/>
                </a:solidFill>
              </a:rPr>
              <a:t>σ</a:t>
            </a:r>
            <a:r>
              <a:rPr lang="en-IN" sz="2400" b="1" baseline="-25000" dirty="0" err="1">
                <a:solidFill>
                  <a:srgbClr val="FF0000"/>
                </a:solidFill>
              </a:rPr>
              <a:t>C</a:t>
            </a:r>
            <a:r>
              <a:rPr lang="en-IN" sz="2400" b="1" baseline="-25000" dirty="0">
                <a:solidFill>
                  <a:srgbClr val="FF0000"/>
                </a:solidFill>
              </a:rPr>
              <a:t>-H </a:t>
            </a:r>
            <a:r>
              <a:rPr lang="en-IN" sz="2400" b="1" dirty="0">
                <a:solidFill>
                  <a:srgbClr val="FF0000"/>
                </a:solidFill>
              </a:rPr>
              <a:t>– σ*</a:t>
            </a:r>
            <a:r>
              <a:rPr lang="en-IN" sz="2400" b="1" baseline="-25000" dirty="0">
                <a:solidFill>
                  <a:srgbClr val="FF0000"/>
                </a:solidFill>
              </a:rPr>
              <a:t>C-F </a:t>
            </a:r>
            <a:r>
              <a:rPr lang="en-IN" sz="2400" b="1" dirty="0">
                <a:solidFill>
                  <a:srgbClr val="FF0000"/>
                </a:solidFill>
              </a:rPr>
              <a:t>interaction </a:t>
            </a:r>
            <a:endParaRPr lang="en-IN" sz="2400" b="1" dirty="0" smtClean="0">
              <a:solidFill>
                <a:srgbClr val="FF0000"/>
              </a:solidFill>
            </a:endParaRPr>
          </a:p>
          <a:p>
            <a:r>
              <a:rPr lang="en-IN" sz="2400" b="1" dirty="0" smtClean="0">
                <a:solidFill>
                  <a:srgbClr val="FF0000"/>
                </a:solidFill>
              </a:rPr>
              <a:t>in </a:t>
            </a:r>
            <a:r>
              <a:rPr lang="en-IN" sz="2400" b="1" dirty="0">
                <a:solidFill>
                  <a:srgbClr val="FF0000"/>
                </a:solidFill>
              </a:rPr>
              <a:t>the gauche conformer</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5" name="Object 4"/>
          <p:cNvGraphicFramePr>
            <a:graphicFrameLocks noChangeAspect="1"/>
          </p:cNvGraphicFramePr>
          <p:nvPr>
            <p:extLst>
              <p:ext uri="{D42A27DB-BD31-4B8C-83A1-F6EECF244321}">
                <p14:modId xmlns:p14="http://schemas.microsoft.com/office/powerpoint/2010/main" val="2010099703"/>
              </p:ext>
            </p:extLst>
          </p:nvPr>
        </p:nvGraphicFramePr>
        <p:xfrm>
          <a:off x="5029200" y="5181600"/>
          <a:ext cx="3327762" cy="1531872"/>
        </p:xfrm>
        <a:graphic>
          <a:graphicData uri="http://schemas.openxmlformats.org/presentationml/2006/ole">
            <mc:AlternateContent xmlns:mc="http://schemas.openxmlformats.org/markup-compatibility/2006">
              <mc:Choice xmlns:v="urn:schemas-microsoft-com:vml" Requires="v">
                <p:oleObj spid="_x0000_s45077" name="CS ChemDraw Drawing" r:id="rId3" imgW="1824368" imgH="839601" progId="ChemDraw.Document.6.0">
                  <p:embed/>
                </p:oleObj>
              </mc:Choice>
              <mc:Fallback>
                <p:oleObj name="CS ChemDraw Drawing" r:id="rId3" imgW="1824368" imgH="839601"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5181600"/>
                        <a:ext cx="3327762" cy="1531872"/>
                      </a:xfrm>
                      <a:prstGeom prst="rect">
                        <a:avLst/>
                      </a:prstGeom>
                      <a:noFill/>
                    </p:spPr>
                  </p:pic>
                </p:oleObj>
              </mc:Fallback>
            </mc:AlternateContent>
          </a:graphicData>
        </a:graphic>
      </p:graphicFrame>
    </p:spTree>
    <p:extLst>
      <p:ext uri="{BB962C8B-B14F-4D97-AF65-F5344CB8AC3E}">
        <p14:creationId xmlns:p14="http://schemas.microsoft.com/office/powerpoint/2010/main" val="605092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5798447" cy="461665"/>
          </a:xfrm>
          <a:prstGeom prst="rect">
            <a:avLst/>
          </a:prstGeom>
        </p:spPr>
        <p:txBody>
          <a:bodyPr wrap="none">
            <a:spAutoFit/>
          </a:bodyPr>
          <a:lstStyle/>
          <a:p>
            <a:r>
              <a:rPr lang="en-IN" sz="2400" b="1" dirty="0">
                <a:solidFill>
                  <a:srgbClr val="C00000"/>
                </a:solidFill>
              </a:rPr>
              <a:t>Stereoisomerism of substituted </a:t>
            </a:r>
            <a:r>
              <a:rPr lang="en-IN" sz="2400" b="1" dirty="0" err="1">
                <a:solidFill>
                  <a:srgbClr val="C00000"/>
                </a:solidFill>
              </a:rPr>
              <a:t>cumulenes</a:t>
            </a:r>
            <a:r>
              <a:rPr lang="en-IN" sz="2400" dirty="0">
                <a:solidFill>
                  <a:srgbClr val="C00000"/>
                </a:solidFill>
              </a:rPr>
              <a:t>: </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4" name="Object 3"/>
          <p:cNvGraphicFramePr>
            <a:graphicFrameLocks noChangeAspect="1"/>
          </p:cNvGraphicFramePr>
          <p:nvPr>
            <p:extLst>
              <p:ext uri="{D42A27DB-BD31-4B8C-83A1-F6EECF244321}">
                <p14:modId xmlns:p14="http://schemas.microsoft.com/office/powerpoint/2010/main" val="3564979283"/>
              </p:ext>
            </p:extLst>
          </p:nvPr>
        </p:nvGraphicFramePr>
        <p:xfrm>
          <a:off x="367553" y="1066800"/>
          <a:ext cx="8090647" cy="914400"/>
        </p:xfrm>
        <a:graphic>
          <a:graphicData uri="http://schemas.openxmlformats.org/presentationml/2006/ole">
            <mc:AlternateContent xmlns:mc="http://schemas.openxmlformats.org/markup-compatibility/2006">
              <mc:Choice xmlns:v="urn:schemas-microsoft-com:vml" Requires="v">
                <p:oleObj spid="_x0000_s5340" name="CS ChemDraw Drawing" r:id="rId3" imgW="6358079" imgH="713272" progId="ChemDraw.Document.6.0">
                  <p:embed/>
                </p:oleObj>
              </mc:Choice>
              <mc:Fallback>
                <p:oleObj name="CS ChemDraw Drawing" r:id="rId3" imgW="6358079" imgH="713272"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553" y="1066800"/>
                        <a:ext cx="8090647" cy="914400"/>
                      </a:xfrm>
                      <a:prstGeom prst="rect">
                        <a:avLst/>
                      </a:prstGeom>
                      <a:noFill/>
                    </p:spPr>
                  </p:pic>
                </p:oleObj>
              </mc:Fallback>
            </mc:AlternateContent>
          </a:graphicData>
        </a:graphic>
      </p:graphicFrame>
      <p:sp>
        <p:nvSpPr>
          <p:cNvPr id="5" name="Rectangle 4"/>
          <p:cNvSpPr/>
          <p:nvPr/>
        </p:nvSpPr>
        <p:spPr>
          <a:xfrm>
            <a:off x="304800" y="2175808"/>
            <a:ext cx="8437418" cy="1938992"/>
          </a:xfrm>
          <a:prstGeom prst="rect">
            <a:avLst/>
          </a:prstGeom>
        </p:spPr>
        <p:txBody>
          <a:bodyPr wrap="square">
            <a:spAutoFit/>
          </a:bodyPr>
          <a:lstStyle/>
          <a:p>
            <a:pPr algn="just"/>
            <a:r>
              <a:rPr lang="en-IN" sz="2400" b="1" dirty="0">
                <a:solidFill>
                  <a:srgbClr val="0070C0"/>
                </a:solidFill>
              </a:rPr>
              <a:t>Cumulated double bonds exhibits </a:t>
            </a:r>
            <a:r>
              <a:rPr lang="en-IN" sz="2400" b="1" dirty="0" err="1">
                <a:solidFill>
                  <a:srgbClr val="0070C0"/>
                </a:solidFill>
              </a:rPr>
              <a:t>diasteremerism</a:t>
            </a:r>
            <a:r>
              <a:rPr lang="en-IN" sz="2400" b="1" dirty="0">
                <a:solidFill>
                  <a:srgbClr val="0070C0"/>
                </a:solidFill>
              </a:rPr>
              <a:t> (geometrical isomerism) when the number of double bond is odd, but may exhibit optical isomerism (</a:t>
            </a:r>
            <a:r>
              <a:rPr lang="en-IN" sz="2400" b="1" dirty="0" err="1">
                <a:solidFill>
                  <a:srgbClr val="0070C0"/>
                </a:solidFill>
              </a:rPr>
              <a:t>enantiomerism</a:t>
            </a:r>
            <a:r>
              <a:rPr lang="en-IN" sz="2400" b="1" dirty="0">
                <a:solidFill>
                  <a:srgbClr val="0070C0"/>
                </a:solidFill>
              </a:rPr>
              <a:t>) depending on nature of substituents when the number of cumulated double bond is even. </a:t>
            </a:r>
          </a:p>
        </p:txBody>
      </p:sp>
      <p:sp>
        <p:nvSpPr>
          <p:cNvPr id="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7" name="Object 6"/>
          <p:cNvGraphicFramePr>
            <a:graphicFrameLocks noChangeAspect="1"/>
          </p:cNvGraphicFramePr>
          <p:nvPr>
            <p:extLst>
              <p:ext uri="{D42A27DB-BD31-4B8C-83A1-F6EECF244321}">
                <p14:modId xmlns:p14="http://schemas.microsoft.com/office/powerpoint/2010/main" val="755061980"/>
              </p:ext>
            </p:extLst>
          </p:nvPr>
        </p:nvGraphicFramePr>
        <p:xfrm>
          <a:off x="589585" y="4267200"/>
          <a:ext cx="7944815" cy="2187575"/>
        </p:xfrm>
        <a:graphic>
          <a:graphicData uri="http://schemas.openxmlformats.org/presentationml/2006/ole">
            <mc:AlternateContent xmlns:mc="http://schemas.openxmlformats.org/markup-compatibility/2006">
              <mc:Choice xmlns:v="urn:schemas-microsoft-com:vml" Requires="v">
                <p:oleObj spid="_x0000_s5341" name="CS ChemDraw Drawing" r:id="rId5" imgW="5925310" imgH="1630615" progId="ChemDraw.Document.6.0">
                  <p:embed/>
                </p:oleObj>
              </mc:Choice>
              <mc:Fallback>
                <p:oleObj name="CS ChemDraw Drawing" r:id="rId5" imgW="5925310" imgH="1630615" progId="ChemDraw.Document.6.0">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585" y="4267200"/>
                        <a:ext cx="7944815" cy="2187575"/>
                      </a:xfrm>
                      <a:prstGeom prst="rect">
                        <a:avLst/>
                      </a:prstGeom>
                      <a:noFill/>
                    </p:spPr>
                  </p:pic>
                </p:oleObj>
              </mc:Fallback>
            </mc:AlternateContent>
          </a:graphicData>
        </a:graphic>
      </p:graphicFrame>
    </p:spTree>
    <p:extLst>
      <p:ext uri="{BB962C8B-B14F-4D97-AF65-F5344CB8AC3E}">
        <p14:creationId xmlns:p14="http://schemas.microsoft.com/office/powerpoint/2010/main" val="10350930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40140"/>
            <a:ext cx="8077200" cy="1569660"/>
          </a:xfrm>
          <a:prstGeom prst="rect">
            <a:avLst/>
          </a:prstGeom>
        </p:spPr>
        <p:txBody>
          <a:bodyPr wrap="square">
            <a:spAutoFit/>
          </a:bodyPr>
          <a:lstStyle/>
          <a:p>
            <a:pPr algn="just"/>
            <a:r>
              <a:rPr lang="en-IN" sz="2400" b="1" dirty="0">
                <a:solidFill>
                  <a:srgbClr val="0070C0"/>
                </a:solidFill>
              </a:rPr>
              <a:t>When two polar groups or orbitals having non-bonded electrons prefer gauche conformation due to some additional interactions like n→ σ* or σ→ σ*, the effect is termed as </a:t>
            </a:r>
            <a:r>
              <a:rPr lang="en-IN" sz="2400" b="1" dirty="0">
                <a:solidFill>
                  <a:srgbClr val="C00000"/>
                </a:solidFill>
              </a:rPr>
              <a:t>‘</a:t>
            </a:r>
            <a:r>
              <a:rPr lang="en-IN" sz="2400" b="1" i="1" dirty="0">
                <a:solidFill>
                  <a:srgbClr val="C00000"/>
                </a:solidFill>
              </a:rPr>
              <a:t>gauche effect</a:t>
            </a:r>
            <a:r>
              <a:rPr lang="en-IN" sz="2400" b="1" dirty="0">
                <a:solidFill>
                  <a:srgbClr val="C00000"/>
                </a:solidFill>
              </a:rPr>
              <a:t>’</a:t>
            </a:r>
            <a:r>
              <a:rPr lang="en-IN" sz="2400" b="1" dirty="0">
                <a:solidFill>
                  <a:srgbClr val="0070C0"/>
                </a:solidFill>
              </a:rPr>
              <a:t>. </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4" name="Object 3"/>
          <p:cNvGraphicFramePr>
            <a:graphicFrameLocks noChangeAspect="1"/>
          </p:cNvGraphicFramePr>
          <p:nvPr>
            <p:extLst>
              <p:ext uri="{D42A27DB-BD31-4B8C-83A1-F6EECF244321}">
                <p14:modId xmlns:p14="http://schemas.microsoft.com/office/powerpoint/2010/main" val="2496693780"/>
              </p:ext>
            </p:extLst>
          </p:nvPr>
        </p:nvGraphicFramePr>
        <p:xfrm>
          <a:off x="3733800" y="2178311"/>
          <a:ext cx="3048000" cy="1403089"/>
        </p:xfrm>
        <a:graphic>
          <a:graphicData uri="http://schemas.openxmlformats.org/presentationml/2006/ole">
            <mc:AlternateContent xmlns:mc="http://schemas.openxmlformats.org/markup-compatibility/2006">
              <mc:Choice xmlns:v="urn:schemas-microsoft-com:vml" Requires="v">
                <p:oleObj spid="_x0000_s44073" name="CS ChemDraw Drawing" r:id="rId3" imgW="1824368" imgH="839601" progId="ChemDraw.Document.6.0">
                  <p:embed/>
                </p:oleObj>
              </mc:Choice>
              <mc:Fallback>
                <p:oleObj name="CS ChemDraw Drawing" r:id="rId3" imgW="1824368" imgH="839601"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178311"/>
                        <a:ext cx="3048000" cy="1403089"/>
                      </a:xfrm>
                      <a:prstGeom prst="rect">
                        <a:avLst/>
                      </a:prstGeom>
                      <a:noFill/>
                    </p:spPr>
                  </p:pic>
                </p:oleObj>
              </mc:Fallback>
            </mc:AlternateContent>
          </a:graphicData>
        </a:graphic>
      </p:graphicFrame>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6" name="Object 5"/>
          <p:cNvGraphicFramePr>
            <a:graphicFrameLocks noChangeAspect="1"/>
          </p:cNvGraphicFramePr>
          <p:nvPr>
            <p:extLst>
              <p:ext uri="{D42A27DB-BD31-4B8C-83A1-F6EECF244321}">
                <p14:modId xmlns:p14="http://schemas.microsoft.com/office/powerpoint/2010/main" val="3307587442"/>
              </p:ext>
            </p:extLst>
          </p:nvPr>
        </p:nvGraphicFramePr>
        <p:xfrm>
          <a:off x="407330" y="4267200"/>
          <a:ext cx="3478870" cy="1295400"/>
        </p:xfrm>
        <a:graphic>
          <a:graphicData uri="http://schemas.openxmlformats.org/presentationml/2006/ole">
            <mc:AlternateContent xmlns:mc="http://schemas.openxmlformats.org/markup-compatibility/2006">
              <mc:Choice xmlns:v="urn:schemas-microsoft-com:vml" Requires="v">
                <p:oleObj spid="_x0000_s44074" name="CS ChemDraw Drawing" r:id="rId5" imgW="2334665" imgH="867243" progId="ChemDraw.Document.6.0">
                  <p:embed/>
                </p:oleObj>
              </mc:Choice>
              <mc:Fallback>
                <p:oleObj name="CS ChemDraw Drawing" r:id="rId5" imgW="2334665" imgH="867243" progId="ChemDraw.Document.6.0">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330" y="4267200"/>
                        <a:ext cx="3478870" cy="1295400"/>
                      </a:xfrm>
                      <a:prstGeom prst="rect">
                        <a:avLst/>
                      </a:prstGeom>
                      <a:noFill/>
                    </p:spPr>
                  </p:pic>
                </p:oleObj>
              </mc:Fallback>
            </mc:AlternateContent>
          </a:graphicData>
        </a:graphic>
      </p:graphicFrame>
      <p:sp>
        <p:nvSpPr>
          <p:cNvPr id="7" name="Rectangle 6"/>
          <p:cNvSpPr/>
          <p:nvPr/>
        </p:nvSpPr>
        <p:spPr>
          <a:xfrm>
            <a:off x="4080164" y="4004608"/>
            <a:ext cx="4572000" cy="1938992"/>
          </a:xfrm>
          <a:prstGeom prst="rect">
            <a:avLst/>
          </a:prstGeom>
        </p:spPr>
        <p:txBody>
          <a:bodyPr>
            <a:spAutoFit/>
          </a:bodyPr>
          <a:lstStyle/>
          <a:p>
            <a:pPr algn="just"/>
            <a:r>
              <a:rPr lang="en-IN" sz="2400" b="1" dirty="0">
                <a:solidFill>
                  <a:srgbClr val="0070C0"/>
                </a:solidFill>
              </a:rPr>
              <a:t>In hydrogen peroxide </a:t>
            </a:r>
            <a:r>
              <a:rPr lang="en-IN" sz="2400" b="1" i="1" dirty="0">
                <a:solidFill>
                  <a:srgbClr val="0070C0"/>
                </a:solidFill>
              </a:rPr>
              <a:t>gauche</a:t>
            </a:r>
            <a:r>
              <a:rPr lang="en-IN" sz="2400" b="1" dirty="0">
                <a:solidFill>
                  <a:srgbClr val="0070C0"/>
                </a:solidFill>
              </a:rPr>
              <a:t> conformation is </a:t>
            </a:r>
            <a:r>
              <a:rPr lang="en-IN" sz="2400" b="1" dirty="0" smtClean="0">
                <a:solidFill>
                  <a:srgbClr val="0070C0"/>
                </a:solidFill>
              </a:rPr>
              <a:t>stable.</a:t>
            </a:r>
            <a:r>
              <a:rPr lang="en-IN" sz="2400" b="1" dirty="0">
                <a:solidFill>
                  <a:srgbClr val="0070C0"/>
                </a:solidFill>
              </a:rPr>
              <a:t> Here O</a:t>
            </a:r>
            <a:r>
              <a:rPr lang="en-IN" sz="2400" b="1" baseline="-25000" dirty="0">
                <a:solidFill>
                  <a:srgbClr val="0070C0"/>
                </a:solidFill>
              </a:rPr>
              <a:t>n</a:t>
            </a:r>
            <a:r>
              <a:rPr lang="en-IN" sz="2400" b="1" dirty="0">
                <a:solidFill>
                  <a:srgbClr val="0070C0"/>
                </a:solidFill>
              </a:rPr>
              <a:t>→ σ*</a:t>
            </a:r>
            <a:r>
              <a:rPr lang="en-IN" sz="2400" b="1" baseline="-25000" dirty="0">
                <a:solidFill>
                  <a:srgbClr val="0070C0"/>
                </a:solidFill>
              </a:rPr>
              <a:t>C-H</a:t>
            </a:r>
            <a:r>
              <a:rPr lang="en-IN" sz="2400" b="1" dirty="0">
                <a:solidFill>
                  <a:srgbClr val="0070C0"/>
                </a:solidFill>
              </a:rPr>
              <a:t> is responsible for the stabilisation of the gauche conformation. </a:t>
            </a:r>
            <a:r>
              <a:rPr lang="en-IN" sz="2400" b="1" dirty="0" smtClean="0">
                <a:solidFill>
                  <a:srgbClr val="0070C0"/>
                </a:solidFill>
              </a:rPr>
              <a:t> </a:t>
            </a:r>
            <a:endParaRPr lang="en-IN" sz="2400" b="1" dirty="0">
              <a:solidFill>
                <a:srgbClr val="0070C0"/>
              </a:solidFill>
            </a:endParaRPr>
          </a:p>
        </p:txBody>
      </p:sp>
    </p:spTree>
    <p:extLst>
      <p:ext uri="{BB962C8B-B14F-4D97-AF65-F5344CB8AC3E}">
        <p14:creationId xmlns:p14="http://schemas.microsoft.com/office/powerpoint/2010/main" val="7824858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998938129"/>
              </p:ext>
            </p:extLst>
          </p:nvPr>
        </p:nvGraphicFramePr>
        <p:xfrm>
          <a:off x="5029200" y="1981200"/>
          <a:ext cx="2819400" cy="1798350"/>
        </p:xfrm>
        <a:graphic>
          <a:graphicData uri="http://schemas.openxmlformats.org/presentationml/2006/ole">
            <mc:AlternateContent xmlns:mc="http://schemas.openxmlformats.org/markup-compatibility/2006">
              <mc:Choice xmlns:v="urn:schemas-microsoft-com:vml" Requires="v">
                <p:oleObj spid="_x0000_s43068" name="CS ChemDraw Drawing" r:id="rId3" imgW="1651822" imgH="1054469" progId="ChemDraw.Document.6.0">
                  <p:embed/>
                </p:oleObj>
              </mc:Choice>
              <mc:Fallback>
                <p:oleObj name="CS ChemDraw Drawing" r:id="rId3" imgW="1651822" imgH="1054469" progId="ChemDraw.Document.6.0">
                  <p:embed/>
                  <p:pic>
                    <p:nvPicPr>
                      <p:cNvPr id="0" name=""/>
                      <p:cNvPicPr/>
                      <p:nvPr/>
                    </p:nvPicPr>
                    <p:blipFill>
                      <a:blip r:embed="rId4"/>
                      <a:stretch>
                        <a:fillRect/>
                      </a:stretch>
                    </p:blipFill>
                    <p:spPr>
                      <a:xfrm>
                        <a:off x="5029200" y="1981200"/>
                        <a:ext cx="2819400" cy="1798350"/>
                      </a:xfrm>
                      <a:prstGeom prst="rect">
                        <a:avLst/>
                      </a:prstGeom>
                    </p:spPr>
                  </p:pic>
                </p:oleObj>
              </mc:Fallback>
            </mc:AlternateContent>
          </a:graphicData>
        </a:graphic>
      </p:graphicFrame>
      <p:sp>
        <p:nvSpPr>
          <p:cNvPr id="3" name="Rectangle 2"/>
          <p:cNvSpPr/>
          <p:nvPr/>
        </p:nvSpPr>
        <p:spPr>
          <a:xfrm>
            <a:off x="609600" y="609600"/>
            <a:ext cx="8153400" cy="1200329"/>
          </a:xfrm>
          <a:prstGeom prst="rect">
            <a:avLst/>
          </a:prstGeom>
        </p:spPr>
        <p:txBody>
          <a:bodyPr wrap="square">
            <a:spAutoFit/>
          </a:bodyPr>
          <a:lstStyle/>
          <a:p>
            <a:pPr algn="just"/>
            <a:r>
              <a:rPr lang="en-IN" sz="2400" b="1" dirty="0">
                <a:solidFill>
                  <a:srgbClr val="0070C0"/>
                </a:solidFill>
              </a:rPr>
              <a:t>1,2-Dihydroxyethane (ethylene glycol</a:t>
            </a:r>
            <a:r>
              <a:rPr lang="en-IN" sz="2400" b="1" dirty="0" smtClean="0">
                <a:solidFill>
                  <a:srgbClr val="0070C0"/>
                </a:solidFill>
              </a:rPr>
              <a:t>) and 1,2-halohydrin show </a:t>
            </a:r>
            <a:r>
              <a:rPr lang="en-IN" sz="2400" b="1" dirty="0">
                <a:solidFill>
                  <a:srgbClr val="0070C0"/>
                </a:solidFill>
              </a:rPr>
              <a:t>greater population of </a:t>
            </a:r>
            <a:r>
              <a:rPr lang="en-IN" sz="2400" b="1" i="1" dirty="0">
                <a:solidFill>
                  <a:srgbClr val="0070C0"/>
                </a:solidFill>
              </a:rPr>
              <a:t>gauche</a:t>
            </a:r>
            <a:r>
              <a:rPr lang="en-IN" sz="2400" b="1" dirty="0">
                <a:solidFill>
                  <a:srgbClr val="0070C0"/>
                </a:solidFill>
              </a:rPr>
              <a:t>-conformer (C) than </a:t>
            </a:r>
            <a:r>
              <a:rPr lang="en-IN" sz="2400" b="1" i="1" dirty="0">
                <a:solidFill>
                  <a:srgbClr val="0070C0"/>
                </a:solidFill>
              </a:rPr>
              <a:t>anti</a:t>
            </a:r>
            <a:r>
              <a:rPr lang="en-IN" sz="2400" b="1" dirty="0">
                <a:solidFill>
                  <a:srgbClr val="0070C0"/>
                </a:solidFill>
              </a:rPr>
              <a:t>-conformer (C') because of H-bonding.</a:t>
            </a:r>
          </a:p>
        </p:txBody>
      </p:sp>
      <p:sp>
        <p:nvSpPr>
          <p:cNvPr id="4" name="Rectangle 3"/>
          <p:cNvSpPr/>
          <p:nvPr/>
        </p:nvSpPr>
        <p:spPr>
          <a:xfrm>
            <a:off x="505691" y="4724400"/>
            <a:ext cx="4038600" cy="830997"/>
          </a:xfrm>
          <a:prstGeom prst="rect">
            <a:avLst/>
          </a:prstGeom>
        </p:spPr>
        <p:txBody>
          <a:bodyPr wrap="square">
            <a:spAutoFit/>
          </a:bodyPr>
          <a:lstStyle/>
          <a:p>
            <a:pPr algn="just"/>
            <a:r>
              <a:rPr lang="en-IN" sz="2400" b="1" dirty="0">
                <a:solidFill>
                  <a:srgbClr val="C00000"/>
                </a:solidFill>
              </a:rPr>
              <a:t>Propyl chloride/Butyl chloride </a:t>
            </a:r>
            <a:endParaRPr lang="en-IN" sz="2400" b="1" dirty="0" smtClean="0">
              <a:solidFill>
                <a:srgbClr val="C00000"/>
              </a:solidFill>
            </a:endParaRPr>
          </a:p>
          <a:p>
            <a:pPr algn="just"/>
            <a:r>
              <a:rPr lang="en-IN" sz="2400" b="1" dirty="0" smtClean="0">
                <a:solidFill>
                  <a:srgbClr val="C00000"/>
                </a:solidFill>
              </a:rPr>
              <a:t>[</a:t>
            </a:r>
            <a:r>
              <a:rPr lang="en-IN" sz="2400" b="1" dirty="0">
                <a:solidFill>
                  <a:srgbClr val="C00000"/>
                </a:solidFill>
              </a:rPr>
              <a:t>RCH</a:t>
            </a:r>
            <a:r>
              <a:rPr lang="en-IN" sz="2400" b="1" baseline="-25000" dirty="0">
                <a:solidFill>
                  <a:srgbClr val="C00000"/>
                </a:solidFill>
              </a:rPr>
              <a:t>2</a:t>
            </a:r>
            <a:r>
              <a:rPr lang="en-IN" sz="2400" b="1" dirty="0">
                <a:solidFill>
                  <a:srgbClr val="C00000"/>
                </a:solidFill>
              </a:rPr>
              <a:t>CH</a:t>
            </a:r>
            <a:r>
              <a:rPr lang="en-IN" sz="2400" b="1" baseline="-25000" dirty="0">
                <a:solidFill>
                  <a:srgbClr val="C00000"/>
                </a:solidFill>
              </a:rPr>
              <a:t>2</a:t>
            </a:r>
            <a:r>
              <a:rPr lang="en-IN" sz="2400" b="1" dirty="0">
                <a:solidFill>
                  <a:srgbClr val="C00000"/>
                </a:solidFill>
              </a:rPr>
              <a:t>Cl (R=Me or Et)]: </a:t>
            </a: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6" name="Object 5"/>
          <p:cNvGraphicFramePr>
            <a:graphicFrameLocks noChangeAspect="1"/>
          </p:cNvGraphicFramePr>
          <p:nvPr>
            <p:extLst>
              <p:ext uri="{D42A27DB-BD31-4B8C-83A1-F6EECF244321}">
                <p14:modId xmlns:p14="http://schemas.microsoft.com/office/powerpoint/2010/main" val="2908787980"/>
              </p:ext>
            </p:extLst>
          </p:nvPr>
        </p:nvGraphicFramePr>
        <p:xfrm>
          <a:off x="5111750" y="4513263"/>
          <a:ext cx="3797300" cy="1266825"/>
        </p:xfrm>
        <a:graphic>
          <a:graphicData uri="http://schemas.openxmlformats.org/presentationml/2006/ole">
            <mc:AlternateContent xmlns:mc="http://schemas.openxmlformats.org/markup-compatibility/2006">
              <mc:Choice xmlns:v="urn:schemas-microsoft-com:vml" Requires="v">
                <p:oleObj spid="_x0000_s43069" name="CS ChemDraw Drawing" r:id="rId5" imgW="2744759" imgH="908273" progId="ChemDraw.Document.6.0">
                  <p:embed/>
                </p:oleObj>
              </mc:Choice>
              <mc:Fallback>
                <p:oleObj name="CS ChemDraw Drawing" r:id="rId5" imgW="2744759" imgH="908273" progId="ChemDraw.Document.6.0">
                  <p:embed/>
                  <p:pic>
                    <p:nvPicPr>
                      <p:cNvPr id="0" name="Object 6"/>
                      <p:cNvPicPr>
                        <a:picLocks noChangeAspect="1" noChangeArrowheads="1"/>
                      </p:cNvPicPr>
                      <p:nvPr/>
                    </p:nvPicPr>
                    <p:blipFill>
                      <a:blip r:embed="rId6"/>
                      <a:srcRect/>
                      <a:stretch>
                        <a:fillRect/>
                      </a:stretch>
                    </p:blipFill>
                    <p:spPr bwMode="auto">
                      <a:xfrm>
                        <a:off x="5111750" y="4513263"/>
                        <a:ext cx="3797300" cy="1266825"/>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617258001"/>
              </p:ext>
            </p:extLst>
          </p:nvPr>
        </p:nvGraphicFramePr>
        <p:xfrm>
          <a:off x="762000" y="1911350"/>
          <a:ext cx="2813050" cy="1804988"/>
        </p:xfrm>
        <a:graphic>
          <a:graphicData uri="http://schemas.openxmlformats.org/presentationml/2006/ole">
            <mc:AlternateContent xmlns:mc="http://schemas.openxmlformats.org/markup-compatibility/2006">
              <mc:Choice xmlns:v="urn:schemas-microsoft-com:vml" Requires="v">
                <p:oleObj spid="_x0000_s43070" name="CS ChemDraw Drawing" r:id="rId7" imgW="1667155" imgH="1066778" progId="ChemDraw.Document.6.0">
                  <p:embed/>
                </p:oleObj>
              </mc:Choice>
              <mc:Fallback>
                <p:oleObj name="CS ChemDraw Drawing" r:id="rId7" imgW="1667155" imgH="1066778" progId="ChemDraw.Document.6.0">
                  <p:embed/>
                  <p:pic>
                    <p:nvPicPr>
                      <p:cNvPr id="0" name="Object 1"/>
                      <p:cNvPicPr>
                        <a:picLocks noChangeAspect="1" noChangeArrowheads="1"/>
                      </p:cNvPicPr>
                      <p:nvPr/>
                    </p:nvPicPr>
                    <p:blipFill>
                      <a:blip r:embed="rId8"/>
                      <a:srcRect/>
                      <a:stretch>
                        <a:fillRect/>
                      </a:stretch>
                    </p:blipFill>
                    <p:spPr bwMode="auto">
                      <a:xfrm>
                        <a:off x="762000" y="1911350"/>
                        <a:ext cx="2813050"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381610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14400"/>
            <a:ext cx="3461204" cy="830997"/>
          </a:xfrm>
          <a:prstGeom prst="rect">
            <a:avLst/>
          </a:prstGeom>
        </p:spPr>
        <p:txBody>
          <a:bodyPr wrap="none">
            <a:spAutoFit/>
          </a:bodyPr>
          <a:lstStyle/>
          <a:p>
            <a:r>
              <a:rPr lang="en-IN" sz="2400" b="1" i="1" dirty="0" err="1">
                <a:solidFill>
                  <a:srgbClr val="C00000"/>
                </a:solidFill>
              </a:rPr>
              <a:t>Meso</a:t>
            </a:r>
            <a:r>
              <a:rPr lang="en-IN" sz="2400" b="1" dirty="0" err="1">
                <a:solidFill>
                  <a:srgbClr val="C00000"/>
                </a:solidFill>
              </a:rPr>
              <a:t>-Stilbene</a:t>
            </a:r>
            <a:r>
              <a:rPr lang="en-IN" sz="2400" b="1" dirty="0">
                <a:solidFill>
                  <a:srgbClr val="C00000"/>
                </a:solidFill>
              </a:rPr>
              <a:t> dichloride</a:t>
            </a:r>
            <a:r>
              <a:rPr lang="en-IN" sz="2400" b="1" dirty="0" smtClean="0">
                <a:solidFill>
                  <a:srgbClr val="C00000"/>
                </a:solidFill>
              </a:rPr>
              <a:t>:</a:t>
            </a:r>
          </a:p>
          <a:p>
            <a:r>
              <a:rPr lang="en-US" sz="2400" b="1" dirty="0" smtClean="0">
                <a:solidFill>
                  <a:srgbClr val="C00000"/>
                </a:solidFill>
              </a:rPr>
              <a:t>AP is more stable</a:t>
            </a:r>
            <a:endParaRPr lang="en-IN" sz="2400" b="1" dirty="0">
              <a:solidFill>
                <a:srgbClr val="C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628005256"/>
              </p:ext>
            </p:extLst>
          </p:nvPr>
        </p:nvGraphicFramePr>
        <p:xfrm>
          <a:off x="4343400" y="552152"/>
          <a:ext cx="3810000" cy="1647825"/>
        </p:xfrm>
        <a:graphic>
          <a:graphicData uri="http://schemas.openxmlformats.org/presentationml/2006/ole">
            <mc:AlternateContent xmlns:mc="http://schemas.openxmlformats.org/markup-compatibility/2006">
              <mc:Choice xmlns:v="urn:schemas-microsoft-com:vml" Requires="v">
                <p:oleObj spid="_x0000_s46133" name="CS ChemDraw Drawing" r:id="rId3" imgW="2543491" imgH="1100249" progId="ChemDraw.Document.6.0">
                  <p:embed/>
                </p:oleObj>
              </mc:Choice>
              <mc:Fallback>
                <p:oleObj name="CS ChemDraw Drawing" r:id="rId3" imgW="2543491" imgH="1100249" progId="ChemDraw.Document.6.0">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552152"/>
                        <a:ext cx="38100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p:cNvSpPr/>
          <p:nvPr/>
        </p:nvSpPr>
        <p:spPr>
          <a:xfrm>
            <a:off x="457200" y="2979003"/>
            <a:ext cx="3886200" cy="830997"/>
          </a:xfrm>
          <a:prstGeom prst="rect">
            <a:avLst/>
          </a:prstGeom>
        </p:spPr>
        <p:txBody>
          <a:bodyPr wrap="square">
            <a:spAutoFit/>
          </a:bodyPr>
          <a:lstStyle/>
          <a:p>
            <a:pPr algn="just"/>
            <a:r>
              <a:rPr lang="en-IN" sz="2400" b="1" i="1" dirty="0">
                <a:solidFill>
                  <a:srgbClr val="C00000"/>
                </a:solidFill>
              </a:rPr>
              <a:t>Active</a:t>
            </a:r>
            <a:r>
              <a:rPr lang="en-IN" sz="2400" b="1" dirty="0">
                <a:solidFill>
                  <a:srgbClr val="C00000"/>
                </a:solidFill>
              </a:rPr>
              <a:t>-</a:t>
            </a:r>
            <a:r>
              <a:rPr lang="en-IN" sz="2400" b="1" dirty="0" err="1">
                <a:solidFill>
                  <a:srgbClr val="C00000"/>
                </a:solidFill>
              </a:rPr>
              <a:t>Stilbene</a:t>
            </a:r>
            <a:r>
              <a:rPr lang="en-IN" sz="2400" b="1" dirty="0">
                <a:solidFill>
                  <a:srgbClr val="C00000"/>
                </a:solidFill>
              </a:rPr>
              <a:t> dichloride: </a:t>
            </a:r>
            <a:endParaRPr lang="en-IN" sz="2400" b="1" dirty="0" smtClean="0">
              <a:solidFill>
                <a:srgbClr val="C00000"/>
              </a:solidFill>
            </a:endParaRPr>
          </a:p>
          <a:p>
            <a:pPr algn="just"/>
            <a:r>
              <a:rPr lang="en-IN" sz="2400" b="1" dirty="0" smtClean="0">
                <a:solidFill>
                  <a:srgbClr val="C00000"/>
                </a:solidFill>
              </a:rPr>
              <a:t>-</a:t>
            </a:r>
            <a:r>
              <a:rPr lang="en-IN" sz="2400" b="1" dirty="0">
                <a:solidFill>
                  <a:srgbClr val="C00000"/>
                </a:solidFill>
              </a:rPr>
              <a:t>SC is more stable conformer </a:t>
            </a:r>
          </a:p>
        </p:txBody>
      </p:sp>
      <p:graphicFrame>
        <p:nvGraphicFramePr>
          <p:cNvPr id="5" name="Object 4"/>
          <p:cNvGraphicFramePr>
            <a:graphicFrameLocks noChangeAspect="1"/>
          </p:cNvGraphicFramePr>
          <p:nvPr>
            <p:extLst>
              <p:ext uri="{D42A27DB-BD31-4B8C-83A1-F6EECF244321}">
                <p14:modId xmlns:p14="http://schemas.microsoft.com/office/powerpoint/2010/main" val="3454056065"/>
              </p:ext>
            </p:extLst>
          </p:nvPr>
        </p:nvGraphicFramePr>
        <p:xfrm>
          <a:off x="4724400" y="2743200"/>
          <a:ext cx="3622048" cy="1495059"/>
        </p:xfrm>
        <a:graphic>
          <a:graphicData uri="http://schemas.openxmlformats.org/presentationml/2006/ole">
            <mc:AlternateContent xmlns:mc="http://schemas.openxmlformats.org/markup-compatibility/2006">
              <mc:Choice xmlns:v="urn:schemas-microsoft-com:vml" Requires="v">
                <p:oleObj spid="_x0000_s46134" name="CS ChemDraw Drawing" r:id="rId5" imgW="2610652" imgH="1077359" progId="ChemDraw.Document.6.0">
                  <p:embed/>
                </p:oleObj>
              </mc:Choice>
              <mc:Fallback>
                <p:oleObj name="CS ChemDraw Drawing" r:id="rId5" imgW="2610652" imgH="1077359" progId="ChemDraw.Document.6.0">
                  <p:embed/>
                  <p:pic>
                    <p:nvPicPr>
                      <p:cNvPr id="0" name=""/>
                      <p:cNvPicPr/>
                      <p:nvPr/>
                    </p:nvPicPr>
                    <p:blipFill>
                      <a:blip r:embed="rId6"/>
                      <a:stretch>
                        <a:fillRect/>
                      </a:stretch>
                    </p:blipFill>
                    <p:spPr>
                      <a:xfrm>
                        <a:off x="4724400" y="2743200"/>
                        <a:ext cx="3622048" cy="1495059"/>
                      </a:xfrm>
                      <a:prstGeom prst="rect">
                        <a:avLst/>
                      </a:prstGeom>
                    </p:spPr>
                  </p:pic>
                </p:oleObj>
              </mc:Fallback>
            </mc:AlternateContent>
          </a:graphicData>
        </a:graphic>
      </p:graphicFrame>
      <p:sp>
        <p:nvSpPr>
          <p:cNvPr id="6" name="Rectangle 5"/>
          <p:cNvSpPr/>
          <p:nvPr/>
        </p:nvSpPr>
        <p:spPr>
          <a:xfrm>
            <a:off x="428275" y="4419600"/>
            <a:ext cx="4572000" cy="2308324"/>
          </a:xfrm>
          <a:prstGeom prst="rect">
            <a:avLst/>
          </a:prstGeom>
        </p:spPr>
        <p:txBody>
          <a:bodyPr>
            <a:spAutoFit/>
          </a:bodyPr>
          <a:lstStyle/>
          <a:p>
            <a:pPr algn="just"/>
            <a:r>
              <a:rPr lang="en-IN" sz="2400" b="1" dirty="0">
                <a:solidFill>
                  <a:srgbClr val="C00000"/>
                </a:solidFill>
              </a:rPr>
              <a:t>R</a:t>
            </a:r>
            <a:r>
              <a:rPr lang="en-IN" sz="2400" b="1" dirty="0" smtClean="0">
                <a:solidFill>
                  <a:srgbClr val="C00000"/>
                </a:solidFill>
              </a:rPr>
              <a:t>otation </a:t>
            </a:r>
            <a:r>
              <a:rPr lang="en-IN" sz="2400" b="1" dirty="0">
                <a:solidFill>
                  <a:srgbClr val="C00000"/>
                </a:solidFill>
              </a:rPr>
              <a:t>across a C(SP</a:t>
            </a:r>
            <a:r>
              <a:rPr lang="en-IN" sz="2400" b="1" baseline="30000" dirty="0">
                <a:solidFill>
                  <a:srgbClr val="C00000"/>
                </a:solidFill>
              </a:rPr>
              <a:t>3</a:t>
            </a:r>
            <a:r>
              <a:rPr lang="en-IN" sz="2400" b="1" dirty="0">
                <a:solidFill>
                  <a:srgbClr val="C00000"/>
                </a:solidFill>
              </a:rPr>
              <a:t>)-C(SP</a:t>
            </a:r>
            <a:r>
              <a:rPr lang="en-IN" sz="2400" b="1" baseline="30000" dirty="0">
                <a:solidFill>
                  <a:srgbClr val="C00000"/>
                </a:solidFill>
              </a:rPr>
              <a:t>2</a:t>
            </a:r>
            <a:r>
              <a:rPr lang="en-IN" sz="2400" b="1" dirty="0">
                <a:solidFill>
                  <a:srgbClr val="C00000"/>
                </a:solidFill>
              </a:rPr>
              <a:t>) single </a:t>
            </a:r>
            <a:r>
              <a:rPr lang="en-IN" sz="2400" b="1" dirty="0" smtClean="0">
                <a:solidFill>
                  <a:srgbClr val="C00000"/>
                </a:solidFill>
              </a:rPr>
              <a:t>bond:</a:t>
            </a:r>
          </a:p>
          <a:p>
            <a:pPr algn="just"/>
            <a:r>
              <a:rPr lang="en-IN" sz="2400" b="1" dirty="0" smtClean="0">
                <a:solidFill>
                  <a:srgbClr val="0070C0"/>
                </a:solidFill>
              </a:rPr>
              <a:t>In </a:t>
            </a:r>
            <a:r>
              <a:rPr lang="en-IN" sz="2400" b="1" dirty="0">
                <a:solidFill>
                  <a:srgbClr val="0070C0"/>
                </a:solidFill>
              </a:rPr>
              <a:t>case of </a:t>
            </a:r>
            <a:r>
              <a:rPr lang="en-IN" sz="2400" b="1" dirty="0" err="1">
                <a:solidFill>
                  <a:srgbClr val="0070C0"/>
                </a:solidFill>
              </a:rPr>
              <a:t>propanal</a:t>
            </a:r>
            <a:r>
              <a:rPr lang="en-IN" sz="2400" b="1" dirty="0">
                <a:solidFill>
                  <a:srgbClr val="0070C0"/>
                </a:solidFill>
              </a:rPr>
              <a:t>, the stable conformer is that where the carbonyl and methyl groups are close to each other.</a:t>
            </a:r>
          </a:p>
        </p:txBody>
      </p:sp>
      <p:graphicFrame>
        <p:nvGraphicFramePr>
          <p:cNvPr id="7" name="Object 6"/>
          <p:cNvGraphicFramePr>
            <a:graphicFrameLocks noChangeAspect="1"/>
          </p:cNvGraphicFramePr>
          <p:nvPr>
            <p:extLst>
              <p:ext uri="{D42A27DB-BD31-4B8C-83A1-F6EECF244321}">
                <p14:modId xmlns:p14="http://schemas.microsoft.com/office/powerpoint/2010/main" val="3117076706"/>
              </p:ext>
            </p:extLst>
          </p:nvPr>
        </p:nvGraphicFramePr>
        <p:xfrm>
          <a:off x="5562600" y="4782415"/>
          <a:ext cx="2743200" cy="1618385"/>
        </p:xfrm>
        <a:graphic>
          <a:graphicData uri="http://schemas.openxmlformats.org/presentationml/2006/ole">
            <mc:AlternateContent xmlns:mc="http://schemas.openxmlformats.org/markup-compatibility/2006">
              <mc:Choice xmlns:v="urn:schemas-microsoft-com:vml" Requires="v">
                <p:oleObj spid="_x0000_s46135" name="CS ChemDraw Drawing" r:id="rId7" imgW="1676441" imgH="989037" progId="ChemDraw.Document.6.0">
                  <p:embed/>
                </p:oleObj>
              </mc:Choice>
              <mc:Fallback>
                <p:oleObj name="CS ChemDraw Drawing" r:id="rId7" imgW="1676441" imgH="989037" progId="ChemDraw.Document.6.0">
                  <p:embed/>
                  <p:pic>
                    <p:nvPicPr>
                      <p:cNvPr id="0" name=""/>
                      <p:cNvPicPr/>
                      <p:nvPr/>
                    </p:nvPicPr>
                    <p:blipFill>
                      <a:blip r:embed="rId8"/>
                      <a:stretch>
                        <a:fillRect/>
                      </a:stretch>
                    </p:blipFill>
                    <p:spPr>
                      <a:xfrm>
                        <a:off x="5562600" y="4782415"/>
                        <a:ext cx="2743200" cy="1618385"/>
                      </a:xfrm>
                      <a:prstGeom prst="rect">
                        <a:avLst/>
                      </a:prstGeom>
                    </p:spPr>
                  </p:pic>
                </p:oleObj>
              </mc:Fallback>
            </mc:AlternateContent>
          </a:graphicData>
        </a:graphic>
      </p:graphicFrame>
    </p:spTree>
    <p:extLst>
      <p:ext uri="{BB962C8B-B14F-4D97-AF65-F5344CB8AC3E}">
        <p14:creationId xmlns:p14="http://schemas.microsoft.com/office/powerpoint/2010/main" val="21145020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045" y="1981200"/>
            <a:ext cx="4925131" cy="461665"/>
          </a:xfrm>
          <a:prstGeom prst="rect">
            <a:avLst/>
          </a:prstGeom>
        </p:spPr>
        <p:txBody>
          <a:bodyPr wrap="none">
            <a:spAutoFit/>
          </a:bodyPr>
          <a:lstStyle/>
          <a:p>
            <a:r>
              <a:rPr lang="en-IN" sz="2400" b="1" dirty="0">
                <a:solidFill>
                  <a:srgbClr val="FF0000"/>
                </a:solidFill>
              </a:rPr>
              <a:t>Conformation of conjugated systems </a:t>
            </a:r>
            <a:endParaRPr lang="en-IN" sz="2400" dirty="0">
              <a:solidFill>
                <a:srgbClr val="FF0000"/>
              </a:solidFill>
            </a:endParaRPr>
          </a:p>
        </p:txBody>
      </p:sp>
      <p:sp>
        <p:nvSpPr>
          <p:cNvPr id="3" name="Rectangle 2"/>
          <p:cNvSpPr/>
          <p:nvPr/>
        </p:nvSpPr>
        <p:spPr>
          <a:xfrm>
            <a:off x="169045" y="914400"/>
            <a:ext cx="5698355" cy="461665"/>
          </a:xfrm>
          <a:prstGeom prst="rect">
            <a:avLst/>
          </a:prstGeom>
        </p:spPr>
        <p:txBody>
          <a:bodyPr wrap="none">
            <a:spAutoFit/>
          </a:bodyPr>
          <a:lstStyle/>
          <a:p>
            <a:pPr algn="just"/>
            <a:r>
              <a:rPr lang="en-IN" sz="2400" b="1" dirty="0">
                <a:solidFill>
                  <a:srgbClr val="C00000"/>
                </a:solidFill>
              </a:rPr>
              <a:t>Rotation across a </a:t>
            </a:r>
            <a:r>
              <a:rPr lang="en-IN" sz="2400" b="1" dirty="0" smtClean="0">
                <a:solidFill>
                  <a:srgbClr val="C00000"/>
                </a:solidFill>
              </a:rPr>
              <a:t>C(SP</a:t>
            </a:r>
            <a:r>
              <a:rPr lang="en-IN" sz="2400" b="1" baseline="30000" dirty="0" smtClean="0">
                <a:solidFill>
                  <a:srgbClr val="C00000"/>
                </a:solidFill>
              </a:rPr>
              <a:t>2</a:t>
            </a:r>
            <a:r>
              <a:rPr lang="en-IN" sz="2400" b="1" dirty="0" smtClean="0">
                <a:solidFill>
                  <a:srgbClr val="C00000"/>
                </a:solidFill>
              </a:rPr>
              <a:t>)-</a:t>
            </a:r>
            <a:r>
              <a:rPr lang="en-IN" sz="2400" b="1" dirty="0">
                <a:solidFill>
                  <a:srgbClr val="C00000"/>
                </a:solidFill>
              </a:rPr>
              <a:t>C(SP</a:t>
            </a:r>
            <a:r>
              <a:rPr lang="en-IN" sz="2400" b="1" baseline="30000" dirty="0">
                <a:solidFill>
                  <a:srgbClr val="C00000"/>
                </a:solidFill>
              </a:rPr>
              <a:t>2</a:t>
            </a:r>
            <a:r>
              <a:rPr lang="en-IN" sz="2400" b="1" dirty="0">
                <a:solidFill>
                  <a:srgbClr val="C00000"/>
                </a:solidFill>
              </a:rPr>
              <a:t>) single bond:</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5" name="Object 4"/>
          <p:cNvGraphicFramePr>
            <a:graphicFrameLocks noChangeAspect="1"/>
          </p:cNvGraphicFramePr>
          <p:nvPr>
            <p:extLst>
              <p:ext uri="{D42A27DB-BD31-4B8C-83A1-F6EECF244321}">
                <p14:modId xmlns:p14="http://schemas.microsoft.com/office/powerpoint/2010/main" val="1400693994"/>
              </p:ext>
            </p:extLst>
          </p:nvPr>
        </p:nvGraphicFramePr>
        <p:xfrm>
          <a:off x="2438400" y="3124200"/>
          <a:ext cx="3718271" cy="1676400"/>
        </p:xfrm>
        <a:graphic>
          <a:graphicData uri="http://schemas.openxmlformats.org/presentationml/2006/ole">
            <mc:AlternateContent xmlns:mc="http://schemas.openxmlformats.org/markup-compatibility/2006">
              <mc:Choice xmlns:v="urn:schemas-microsoft-com:vml" Requires="v">
                <p:oleObj spid="_x0000_s47121" name="CS ChemDraw Drawing" r:id="rId3" imgW="1485755" imgH="670515" progId="ChemDraw.Document.6.0">
                  <p:embed/>
                </p:oleObj>
              </mc:Choice>
              <mc:Fallback>
                <p:oleObj name="CS ChemDraw Drawing" r:id="rId3" imgW="1485755" imgH="670515"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124200"/>
                        <a:ext cx="3718271" cy="1676400"/>
                      </a:xfrm>
                      <a:prstGeom prst="rect">
                        <a:avLst/>
                      </a:prstGeom>
                      <a:noFill/>
                    </p:spPr>
                  </p:pic>
                </p:oleObj>
              </mc:Fallback>
            </mc:AlternateContent>
          </a:graphicData>
        </a:graphic>
      </p:graphicFrame>
    </p:spTree>
    <p:extLst>
      <p:ext uri="{BB962C8B-B14F-4D97-AF65-F5344CB8AC3E}">
        <p14:creationId xmlns:p14="http://schemas.microsoft.com/office/powerpoint/2010/main" val="8905101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99157"/>
            <a:ext cx="8686800" cy="6001643"/>
          </a:xfrm>
          <a:prstGeom prst="rect">
            <a:avLst/>
          </a:prstGeom>
        </p:spPr>
        <p:txBody>
          <a:bodyPr wrap="square">
            <a:spAutoFit/>
          </a:bodyPr>
          <a:lstStyle/>
          <a:p>
            <a:r>
              <a:rPr lang="en-IN" sz="1600" b="1" dirty="0"/>
              <a:t>Stereochemistry II						                     (15 Lectures)</a:t>
            </a:r>
            <a:endParaRPr lang="en-IN" sz="1600" dirty="0"/>
          </a:p>
          <a:p>
            <a:r>
              <a:rPr lang="en-IN" sz="1600" b="1" dirty="0"/>
              <a:t>                                                                                      </a:t>
            </a:r>
            <a:endParaRPr lang="en-IN" sz="1600" dirty="0"/>
          </a:p>
          <a:p>
            <a:r>
              <a:rPr lang="en-IN" sz="1600" b="1" i="1" dirty="0"/>
              <a:t>Optical activity of chiral compounds</a:t>
            </a:r>
            <a:r>
              <a:rPr lang="en-IN" sz="1600" i="1" dirty="0"/>
              <a:t>:</a:t>
            </a:r>
            <a:r>
              <a:rPr lang="en-IN" sz="1600" dirty="0"/>
              <a:t> optical rotation, specific rotation and molar rotation; racemic compounds, racemisation (through cationic, anionic, radical intermediates and through reversible formation of stable achiral intermediates); resolution of acids, bases, </a:t>
            </a:r>
            <a:r>
              <a:rPr lang="en-IN" sz="1600" dirty="0" err="1"/>
              <a:t>aminoacids</a:t>
            </a:r>
            <a:r>
              <a:rPr lang="en-IN" sz="1600" dirty="0"/>
              <a:t> and alcohols via </a:t>
            </a:r>
            <a:r>
              <a:rPr lang="en-IN" sz="1600" dirty="0" err="1"/>
              <a:t>diastereomeric</a:t>
            </a:r>
            <a:r>
              <a:rPr lang="en-IN" sz="1600" dirty="0"/>
              <a:t> salt formation; optical purity and </a:t>
            </a:r>
            <a:r>
              <a:rPr lang="en-IN" sz="1600" dirty="0" err="1"/>
              <a:t>enantiomeric</a:t>
            </a:r>
            <a:r>
              <a:rPr lang="en-IN" sz="1600" dirty="0"/>
              <a:t> excess; </a:t>
            </a:r>
            <a:r>
              <a:rPr lang="en-IN" sz="1600" dirty="0" err="1"/>
              <a:t>invertomerism</a:t>
            </a:r>
            <a:r>
              <a:rPr lang="en-IN" sz="1600" dirty="0"/>
              <a:t> of chiral </a:t>
            </a:r>
            <a:r>
              <a:rPr lang="en-IN" sz="1600" dirty="0" err="1"/>
              <a:t>trialkylamines</a:t>
            </a:r>
            <a:r>
              <a:rPr lang="en-IN" sz="1600" dirty="0"/>
              <a:t>.</a:t>
            </a:r>
          </a:p>
          <a:p>
            <a:r>
              <a:rPr lang="en-IN" sz="1600" b="1" dirty="0"/>
              <a:t> </a:t>
            </a:r>
            <a:endParaRPr lang="en-IN" sz="1600" dirty="0"/>
          </a:p>
          <a:p>
            <a:r>
              <a:rPr lang="en-IN" sz="1600" b="1" i="1" dirty="0"/>
              <a:t>Chirality arising out of </a:t>
            </a:r>
            <a:r>
              <a:rPr lang="en-IN" sz="1600" b="1" i="1" dirty="0" err="1"/>
              <a:t>stereoaxis</a:t>
            </a:r>
            <a:r>
              <a:rPr lang="en-IN" sz="1600" dirty="0"/>
              <a:t>: stereoisomerism of substituted </a:t>
            </a:r>
            <a:r>
              <a:rPr lang="en-IN" sz="1600" dirty="0" err="1"/>
              <a:t>cumulenes</a:t>
            </a:r>
            <a:r>
              <a:rPr lang="en-IN" sz="1600" dirty="0"/>
              <a:t> with even and odd number of double bonds; chiral axis in </a:t>
            </a:r>
            <a:r>
              <a:rPr lang="en-IN" sz="1600" dirty="0" err="1"/>
              <a:t>allenes</a:t>
            </a:r>
            <a:r>
              <a:rPr lang="en-IN" sz="1600" dirty="0"/>
              <a:t>, </a:t>
            </a:r>
            <a:r>
              <a:rPr lang="en-IN" sz="1600" dirty="0" err="1"/>
              <a:t>spiro</a:t>
            </a:r>
            <a:r>
              <a:rPr lang="en-IN" sz="1600" dirty="0"/>
              <a:t> compounds, </a:t>
            </a:r>
            <a:r>
              <a:rPr lang="en-IN" sz="1600" dirty="0" err="1"/>
              <a:t>alkylidenecycloalkanes</a:t>
            </a:r>
            <a:r>
              <a:rPr lang="en-IN" sz="1600" dirty="0"/>
              <a:t> and biphenyls;  related </a:t>
            </a:r>
            <a:r>
              <a:rPr lang="en-IN" sz="1600" dirty="0" err="1"/>
              <a:t>configurational</a:t>
            </a:r>
            <a:r>
              <a:rPr lang="en-IN" sz="1600" dirty="0"/>
              <a:t> descriptors (</a:t>
            </a:r>
            <a:r>
              <a:rPr lang="en-IN" sz="1600" i="1" dirty="0"/>
              <a:t>R</a:t>
            </a:r>
            <a:r>
              <a:rPr lang="en-IN" sz="1600" baseline="-25000" dirty="0"/>
              <a:t>a</a:t>
            </a:r>
            <a:r>
              <a:rPr lang="en-IN" sz="1600" i="1" dirty="0"/>
              <a:t>/S</a:t>
            </a:r>
            <a:r>
              <a:rPr lang="en-IN" sz="1600" baseline="-25000" dirty="0"/>
              <a:t>a </a:t>
            </a:r>
            <a:r>
              <a:rPr lang="en-IN" sz="1600" dirty="0"/>
              <a:t>and </a:t>
            </a:r>
            <a:r>
              <a:rPr lang="en-IN" sz="1600" i="1" dirty="0"/>
              <a:t>P/M</a:t>
            </a:r>
            <a:r>
              <a:rPr lang="en-IN" sz="1600" dirty="0"/>
              <a:t>); </a:t>
            </a:r>
            <a:r>
              <a:rPr lang="en-IN" sz="1600" dirty="0" err="1"/>
              <a:t>atropisomerism</a:t>
            </a:r>
            <a:r>
              <a:rPr lang="en-IN" sz="1600" dirty="0"/>
              <a:t>; racemisation of chiral biphenyls; </a:t>
            </a:r>
            <a:r>
              <a:rPr lang="en-IN" sz="1600" i="1" dirty="0"/>
              <a:t>buttressing</a:t>
            </a:r>
            <a:r>
              <a:rPr lang="en-IN" sz="1600" dirty="0"/>
              <a:t> effect.</a:t>
            </a:r>
          </a:p>
          <a:p>
            <a:r>
              <a:rPr lang="en-IN" sz="1600" dirty="0"/>
              <a:t> </a:t>
            </a:r>
          </a:p>
          <a:p>
            <a:r>
              <a:rPr lang="en-IN" sz="1600" i="1" dirty="0"/>
              <a:t>Concept of </a:t>
            </a:r>
            <a:r>
              <a:rPr lang="en-IN" sz="1600" i="1" dirty="0" err="1"/>
              <a:t>prostereoisomerism</a:t>
            </a:r>
            <a:r>
              <a:rPr lang="en-IN" sz="1600" dirty="0"/>
              <a:t>: </a:t>
            </a:r>
            <a:r>
              <a:rPr lang="en-IN" sz="1600" dirty="0" err="1"/>
              <a:t>prostereogenic</a:t>
            </a:r>
            <a:r>
              <a:rPr lang="en-IN" sz="1600" dirty="0"/>
              <a:t> centre; concept of (</a:t>
            </a:r>
            <a:r>
              <a:rPr lang="en-IN" sz="1600" i="1" dirty="0"/>
              <a:t>pro</a:t>
            </a:r>
            <a:r>
              <a:rPr lang="en-IN" sz="1600" dirty="0"/>
              <a:t>)</a:t>
            </a:r>
            <a:r>
              <a:rPr lang="en-IN" sz="1600" baseline="30000" dirty="0"/>
              <a:t>n</a:t>
            </a:r>
            <a:r>
              <a:rPr lang="en-IN" sz="1600" dirty="0"/>
              <a:t>-</a:t>
            </a:r>
            <a:r>
              <a:rPr lang="en-IN" sz="1600" i="1" dirty="0"/>
              <a:t>chirality</a:t>
            </a:r>
            <a:r>
              <a:rPr lang="en-IN" sz="1600" dirty="0"/>
              <a:t>: </a:t>
            </a:r>
            <a:r>
              <a:rPr lang="en-IN" sz="1600" dirty="0" err="1"/>
              <a:t>topicity</a:t>
            </a:r>
            <a:r>
              <a:rPr lang="en-IN" sz="1600" dirty="0"/>
              <a:t> of ligands and faces (elementary idea); </a:t>
            </a:r>
            <a:r>
              <a:rPr lang="en-IN" sz="1600" i="1" dirty="0"/>
              <a:t>pro-R/pro-S, pro-E/pro-Z</a:t>
            </a:r>
            <a:r>
              <a:rPr lang="en-IN" sz="1600" dirty="0"/>
              <a:t> and </a:t>
            </a:r>
            <a:r>
              <a:rPr lang="en-IN" sz="1600" i="1" dirty="0"/>
              <a:t>Re/Si</a:t>
            </a:r>
            <a:r>
              <a:rPr lang="en-IN" sz="1600" dirty="0"/>
              <a:t> descriptors;</a:t>
            </a:r>
            <a:r>
              <a:rPr lang="en-IN" sz="1600" i="1" dirty="0"/>
              <a:t> pro-r</a:t>
            </a:r>
            <a:r>
              <a:rPr lang="en-IN" sz="1600" dirty="0"/>
              <a:t> and </a:t>
            </a:r>
            <a:r>
              <a:rPr lang="en-IN" sz="1600" i="1" dirty="0"/>
              <a:t>pro-s</a:t>
            </a:r>
            <a:r>
              <a:rPr lang="en-IN" sz="1600" dirty="0"/>
              <a:t> descriptors of ligands on </a:t>
            </a:r>
            <a:r>
              <a:rPr lang="en-IN" sz="1600" dirty="0" err="1"/>
              <a:t>propseudoasymmetric</a:t>
            </a:r>
            <a:r>
              <a:rPr lang="en-IN" sz="1600" dirty="0"/>
              <a:t> centre.</a:t>
            </a:r>
          </a:p>
          <a:p>
            <a:r>
              <a:rPr lang="en-IN" sz="1600" dirty="0"/>
              <a:t> </a:t>
            </a:r>
          </a:p>
          <a:p>
            <a:r>
              <a:rPr lang="en-IN" sz="1600" i="1" dirty="0"/>
              <a:t>Conformation: </a:t>
            </a:r>
            <a:r>
              <a:rPr lang="en-IN" sz="1600" dirty="0"/>
              <a:t>conformational nomenclature: eclipsed, staggered, </a:t>
            </a:r>
            <a:r>
              <a:rPr lang="en-IN" sz="1600" i="1" dirty="0"/>
              <a:t>gauche</a:t>
            </a:r>
            <a:r>
              <a:rPr lang="en-IN" sz="1600" dirty="0"/>
              <a:t>, </a:t>
            </a:r>
            <a:r>
              <a:rPr lang="en-IN" sz="1600" i="1" dirty="0" err="1"/>
              <a:t>syn</a:t>
            </a:r>
            <a:r>
              <a:rPr lang="en-IN" sz="1600" dirty="0"/>
              <a:t> and </a:t>
            </a:r>
            <a:r>
              <a:rPr lang="en-IN" sz="1600" i="1" dirty="0"/>
              <a:t>anti</a:t>
            </a:r>
            <a:r>
              <a:rPr lang="en-IN" sz="1600" dirty="0"/>
              <a:t>; dihedral angle, torsion angle; </a:t>
            </a:r>
            <a:r>
              <a:rPr lang="en-IN" sz="1600" dirty="0" err="1"/>
              <a:t>Klyne</a:t>
            </a:r>
            <a:r>
              <a:rPr lang="en-IN" sz="1600" dirty="0"/>
              <a:t>-Prelog terminology; </a:t>
            </a:r>
            <a:r>
              <a:rPr lang="en-IN" sz="1600" i="1" dirty="0"/>
              <a:t>P/M</a:t>
            </a:r>
            <a:r>
              <a:rPr lang="en-IN" sz="1600" dirty="0"/>
              <a:t> descriptors; energy barrier of rotation, concept of torsional and steric strains; relative stability of conformers on the basis of steric effect, dipole-dipole interaction and H-bonding; </a:t>
            </a:r>
            <a:r>
              <a:rPr lang="en-IN" sz="1600" i="1" dirty="0"/>
              <a:t>butane gauche</a:t>
            </a:r>
            <a:r>
              <a:rPr lang="en-IN" sz="1600" dirty="0"/>
              <a:t> interaction; conformational analysis of ethane, propane, </a:t>
            </a:r>
            <a:r>
              <a:rPr lang="en-IN" sz="1600" i="1" dirty="0"/>
              <a:t>n</a:t>
            </a:r>
            <a:r>
              <a:rPr lang="en-IN" sz="1600" dirty="0"/>
              <a:t>-butane, 2-methylbutane and 2,3-dimethylbutane; </a:t>
            </a:r>
            <a:r>
              <a:rPr lang="en-IN" sz="1600" dirty="0" err="1"/>
              <a:t>haloalkane</a:t>
            </a:r>
            <a:r>
              <a:rPr lang="en-IN" sz="1600" dirty="0"/>
              <a:t>, 1,2-dihaloalkanes and  1,2-diols (up to four carbons); 1,2-halohydrin; conformation of conjugated systems (</a:t>
            </a:r>
            <a:r>
              <a:rPr lang="en-IN" sz="1600" i="1" dirty="0"/>
              <a:t>s-</a:t>
            </a:r>
            <a:r>
              <a:rPr lang="en-IN" sz="1600" i="1" dirty="0" err="1"/>
              <a:t>cis</a:t>
            </a:r>
            <a:r>
              <a:rPr lang="en-IN" sz="1600" i="1" dirty="0"/>
              <a:t> </a:t>
            </a:r>
            <a:r>
              <a:rPr lang="en-IN" sz="1600" dirty="0"/>
              <a:t>and</a:t>
            </a:r>
          </a:p>
          <a:p>
            <a:r>
              <a:rPr lang="en-IN" sz="1600" i="1" dirty="0"/>
              <a:t>s-trans</a:t>
            </a:r>
            <a:r>
              <a:rPr lang="en-IN" sz="1600" dirty="0"/>
              <a:t>).</a:t>
            </a:r>
          </a:p>
        </p:txBody>
      </p:sp>
    </p:spTree>
    <p:extLst>
      <p:ext uri="{BB962C8B-B14F-4D97-AF65-F5344CB8AC3E}">
        <p14:creationId xmlns:p14="http://schemas.microsoft.com/office/powerpoint/2010/main" val="2291737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473981630"/>
              </p:ext>
            </p:extLst>
          </p:nvPr>
        </p:nvGraphicFramePr>
        <p:xfrm>
          <a:off x="1219200" y="457200"/>
          <a:ext cx="6601476" cy="1676400"/>
        </p:xfrm>
        <a:graphic>
          <a:graphicData uri="http://schemas.openxmlformats.org/presentationml/2006/ole">
            <mc:AlternateContent xmlns:mc="http://schemas.openxmlformats.org/markup-compatibility/2006">
              <mc:Choice xmlns:v="urn:schemas-microsoft-com:vml" Requires="v">
                <p:oleObj spid="_x0000_s1244" name="CS ChemDraw Drawing" r:id="rId3" imgW="4026438" imgH="1022724" progId="ChemDraw.Document.6.0">
                  <p:embed/>
                </p:oleObj>
              </mc:Choice>
              <mc:Fallback>
                <p:oleObj name="CS ChemDraw Drawing" r:id="rId3" imgW="4026438" imgH="1022724" progId="ChemDraw.Document.6.0">
                  <p:embed/>
                  <p:pic>
                    <p:nvPicPr>
                      <p:cNvPr id="0" name=""/>
                      <p:cNvPicPr/>
                      <p:nvPr/>
                    </p:nvPicPr>
                    <p:blipFill>
                      <a:blip r:embed="rId4"/>
                      <a:stretch>
                        <a:fillRect/>
                      </a:stretch>
                    </p:blipFill>
                    <p:spPr>
                      <a:xfrm>
                        <a:off x="1219200" y="457200"/>
                        <a:ext cx="6601476" cy="1676400"/>
                      </a:xfrm>
                      <a:prstGeom prst="rect">
                        <a:avLst/>
                      </a:prstGeom>
                    </p:spPr>
                  </p:pic>
                </p:oleObj>
              </mc:Fallback>
            </mc:AlternateContent>
          </a:graphicData>
        </a:graphic>
      </p:graphicFrame>
      <p:sp>
        <p:nvSpPr>
          <p:cNvPr id="3" name="Rectangle 2"/>
          <p:cNvSpPr/>
          <p:nvPr/>
        </p:nvSpPr>
        <p:spPr>
          <a:xfrm>
            <a:off x="381000" y="2286000"/>
            <a:ext cx="4466416" cy="461665"/>
          </a:xfrm>
          <a:prstGeom prst="rect">
            <a:avLst/>
          </a:prstGeom>
        </p:spPr>
        <p:txBody>
          <a:bodyPr wrap="none">
            <a:spAutoFit/>
          </a:bodyPr>
          <a:lstStyle/>
          <a:p>
            <a:r>
              <a:rPr lang="en-IN" sz="2400" b="1" i="1" dirty="0">
                <a:solidFill>
                  <a:srgbClr val="C00000"/>
                </a:solidFill>
              </a:rPr>
              <a:t>Chirality arising out of </a:t>
            </a:r>
            <a:r>
              <a:rPr lang="en-IN" sz="2400" b="1" i="1" dirty="0" err="1">
                <a:solidFill>
                  <a:srgbClr val="C00000"/>
                </a:solidFill>
              </a:rPr>
              <a:t>stereoaxis</a:t>
            </a:r>
            <a:r>
              <a:rPr lang="en-IN" sz="2400" b="1" dirty="0">
                <a:solidFill>
                  <a:srgbClr val="C00000"/>
                </a:solidFill>
              </a:rPr>
              <a:t>:</a:t>
            </a:r>
          </a:p>
        </p:txBody>
      </p:sp>
      <p:sp>
        <p:nvSpPr>
          <p:cNvPr id="4"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5" name="Object 4"/>
          <p:cNvGraphicFramePr>
            <a:graphicFrameLocks noChangeAspect="1"/>
          </p:cNvGraphicFramePr>
          <p:nvPr>
            <p:extLst>
              <p:ext uri="{D42A27DB-BD31-4B8C-83A1-F6EECF244321}">
                <p14:modId xmlns:p14="http://schemas.microsoft.com/office/powerpoint/2010/main" val="3913639557"/>
              </p:ext>
            </p:extLst>
          </p:nvPr>
        </p:nvGraphicFramePr>
        <p:xfrm>
          <a:off x="1149350" y="2978150"/>
          <a:ext cx="6692900" cy="3598863"/>
        </p:xfrm>
        <a:graphic>
          <a:graphicData uri="http://schemas.openxmlformats.org/presentationml/2006/ole">
            <mc:AlternateContent xmlns:mc="http://schemas.openxmlformats.org/markup-compatibility/2006">
              <mc:Choice xmlns:v="urn:schemas-microsoft-com:vml" Requires="v">
                <p:oleObj spid="_x0000_s1245" name="CS ChemDraw Drawing" r:id="rId5" imgW="5093244" imgH="2732592" progId="ChemDraw.Document.6.0">
                  <p:embed/>
                </p:oleObj>
              </mc:Choice>
              <mc:Fallback>
                <p:oleObj name="CS ChemDraw Drawing" r:id="rId5" imgW="5093244" imgH="2732592" progId="ChemDraw.Document.6.0">
                  <p:embed/>
                  <p:pic>
                    <p:nvPicPr>
                      <p:cNvPr id="0" name="Object 8"/>
                      <p:cNvPicPr>
                        <a:picLocks noChangeAspect="1" noChangeArrowheads="1"/>
                      </p:cNvPicPr>
                      <p:nvPr/>
                    </p:nvPicPr>
                    <p:blipFill>
                      <a:blip r:embed="rId6"/>
                      <a:srcRect/>
                      <a:stretch>
                        <a:fillRect/>
                      </a:stretch>
                    </p:blipFill>
                    <p:spPr bwMode="auto">
                      <a:xfrm>
                        <a:off x="1149350" y="2978150"/>
                        <a:ext cx="6692900" cy="3598863"/>
                      </a:xfrm>
                      <a:prstGeom prst="rect">
                        <a:avLst/>
                      </a:prstGeom>
                      <a:noFill/>
                    </p:spPr>
                  </p:pic>
                </p:oleObj>
              </mc:Fallback>
            </mc:AlternateContent>
          </a:graphicData>
        </a:graphic>
      </p:graphicFrame>
    </p:spTree>
    <p:extLst>
      <p:ext uri="{BB962C8B-B14F-4D97-AF65-F5344CB8AC3E}">
        <p14:creationId xmlns:p14="http://schemas.microsoft.com/office/powerpoint/2010/main" val="3742822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3" name="Object 2"/>
          <p:cNvGraphicFramePr>
            <a:graphicFrameLocks noChangeAspect="1"/>
          </p:cNvGraphicFramePr>
          <p:nvPr>
            <p:extLst>
              <p:ext uri="{D42A27DB-BD31-4B8C-83A1-F6EECF244321}">
                <p14:modId xmlns:p14="http://schemas.microsoft.com/office/powerpoint/2010/main" val="2220267714"/>
              </p:ext>
            </p:extLst>
          </p:nvPr>
        </p:nvGraphicFramePr>
        <p:xfrm>
          <a:off x="1224541" y="1304289"/>
          <a:ext cx="3271259" cy="3801111"/>
        </p:xfrm>
        <a:graphic>
          <a:graphicData uri="http://schemas.openxmlformats.org/presentationml/2006/ole">
            <mc:AlternateContent xmlns:mc="http://schemas.openxmlformats.org/markup-compatibility/2006">
              <mc:Choice xmlns:v="urn:schemas-microsoft-com:vml" Requires="v">
                <p:oleObj spid="_x0000_s6357" name="CS ChemDraw Drawing" r:id="rId3" imgW="2164062" imgH="2520748" progId="ChemDraw.Document.6.0">
                  <p:embed/>
                </p:oleObj>
              </mc:Choice>
              <mc:Fallback>
                <p:oleObj name="CS ChemDraw Drawing" r:id="rId3" imgW="2164062" imgH="2520748" progId="ChemDraw.Document.6.0">
                  <p:embed/>
                  <p:pic>
                    <p:nvPicPr>
                      <p:cNvPr id="0" name="Object 1"/>
                      <p:cNvPicPr>
                        <a:picLocks noChangeAspect="1" noChangeArrowheads="1"/>
                      </p:cNvPicPr>
                      <p:nvPr/>
                    </p:nvPicPr>
                    <p:blipFill>
                      <a:blip r:embed="rId4"/>
                      <a:srcRect/>
                      <a:stretch>
                        <a:fillRect/>
                      </a:stretch>
                    </p:blipFill>
                    <p:spPr bwMode="auto">
                      <a:xfrm>
                        <a:off x="1224541" y="1304289"/>
                        <a:ext cx="3271259" cy="3801111"/>
                      </a:xfrm>
                      <a:prstGeom prst="rect">
                        <a:avLst/>
                      </a:prstGeom>
                      <a:noFill/>
                    </p:spPr>
                  </p:pic>
                </p:oleObj>
              </mc:Fallback>
            </mc:AlternateContent>
          </a:graphicData>
        </a:graphic>
      </p:graphicFrame>
      <p:sp>
        <p:nvSpPr>
          <p:cNvPr id="4" name="Rectangle 3"/>
          <p:cNvSpPr/>
          <p:nvPr/>
        </p:nvSpPr>
        <p:spPr>
          <a:xfrm>
            <a:off x="381000" y="304800"/>
            <a:ext cx="2614755" cy="461665"/>
          </a:xfrm>
          <a:prstGeom prst="rect">
            <a:avLst/>
          </a:prstGeom>
        </p:spPr>
        <p:txBody>
          <a:bodyPr wrap="none">
            <a:spAutoFit/>
          </a:bodyPr>
          <a:lstStyle/>
          <a:p>
            <a:r>
              <a:rPr lang="en-IN" sz="2400" b="1" dirty="0" err="1" smtClean="0">
                <a:solidFill>
                  <a:srgbClr val="C00000"/>
                </a:solidFill>
              </a:rPr>
              <a:t>Desymmetrisation</a:t>
            </a:r>
            <a:r>
              <a:rPr lang="en-IN" sz="2400" b="1" dirty="0" smtClean="0">
                <a:solidFill>
                  <a:srgbClr val="C00000"/>
                </a:solidFill>
              </a:rPr>
              <a:t>:</a:t>
            </a:r>
            <a:endParaRPr lang="en-IN" sz="2400" dirty="0"/>
          </a:p>
        </p:txBody>
      </p:sp>
      <p:graphicFrame>
        <p:nvGraphicFramePr>
          <p:cNvPr id="5" name="Object 4"/>
          <p:cNvGraphicFramePr>
            <a:graphicFrameLocks noChangeAspect="1"/>
          </p:cNvGraphicFramePr>
          <p:nvPr>
            <p:extLst>
              <p:ext uri="{D42A27DB-BD31-4B8C-83A1-F6EECF244321}">
                <p14:modId xmlns:p14="http://schemas.microsoft.com/office/powerpoint/2010/main" val="3363151136"/>
              </p:ext>
            </p:extLst>
          </p:nvPr>
        </p:nvGraphicFramePr>
        <p:xfrm>
          <a:off x="5029200" y="1524000"/>
          <a:ext cx="3295194" cy="2971800"/>
        </p:xfrm>
        <a:graphic>
          <a:graphicData uri="http://schemas.openxmlformats.org/presentationml/2006/ole">
            <mc:AlternateContent xmlns:mc="http://schemas.openxmlformats.org/markup-compatibility/2006">
              <mc:Choice xmlns:v="urn:schemas-microsoft-com:vml" Requires="v">
                <p:oleObj spid="_x0000_s6358" name="CS ChemDraw Drawing" r:id="rId5" imgW="2134440" imgH="1924920" progId="ChemDraw.Document.6.0">
                  <p:embed/>
                </p:oleObj>
              </mc:Choice>
              <mc:Fallback>
                <p:oleObj name="CS ChemDraw Drawing" r:id="rId5" imgW="2134440" imgH="1924920" progId="ChemDraw.Document.6.0">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1524000"/>
                        <a:ext cx="3295194" cy="29718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73312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8382000" cy="461665"/>
          </a:xfrm>
          <a:prstGeom prst="rect">
            <a:avLst/>
          </a:prstGeom>
        </p:spPr>
        <p:txBody>
          <a:bodyPr wrap="square">
            <a:spAutoFit/>
          </a:bodyPr>
          <a:lstStyle/>
          <a:p>
            <a:r>
              <a:rPr lang="en-IN" sz="2400" b="1" dirty="0">
                <a:solidFill>
                  <a:srgbClr val="C00000"/>
                </a:solidFill>
              </a:rPr>
              <a:t>Assignment of R/S descriptor for axially chiral compounds:</a:t>
            </a:r>
            <a:r>
              <a:rPr lang="en-IN" sz="2400" dirty="0">
                <a:solidFill>
                  <a:srgbClr val="C00000"/>
                </a:solidFill>
              </a:rPr>
              <a:t> </a:t>
            </a:r>
          </a:p>
        </p:txBody>
      </p:sp>
      <p:sp>
        <p:nvSpPr>
          <p:cNvPr id="3" name="Rectangle 2"/>
          <p:cNvSpPr/>
          <p:nvPr/>
        </p:nvSpPr>
        <p:spPr>
          <a:xfrm>
            <a:off x="228600" y="457200"/>
            <a:ext cx="4137736" cy="461665"/>
          </a:xfrm>
          <a:prstGeom prst="rect">
            <a:avLst/>
          </a:prstGeom>
        </p:spPr>
        <p:txBody>
          <a:bodyPr wrap="none">
            <a:spAutoFit/>
          </a:bodyPr>
          <a:lstStyle/>
          <a:p>
            <a:r>
              <a:rPr lang="en-IN" sz="2400" b="1" dirty="0" smtClean="0">
                <a:solidFill>
                  <a:srgbClr val="0070C0"/>
                </a:solidFill>
              </a:rPr>
              <a:t>Near </a:t>
            </a:r>
            <a:r>
              <a:rPr lang="en-IN" sz="2400" b="1" dirty="0">
                <a:solidFill>
                  <a:srgbClr val="0070C0"/>
                </a:solidFill>
              </a:rPr>
              <a:t>group precedes far group</a:t>
            </a:r>
            <a:r>
              <a:rPr lang="en-IN" dirty="0"/>
              <a:t>.</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5" name="Object 4"/>
          <p:cNvGraphicFramePr>
            <a:graphicFrameLocks noChangeAspect="1"/>
          </p:cNvGraphicFramePr>
          <p:nvPr>
            <p:extLst>
              <p:ext uri="{D42A27DB-BD31-4B8C-83A1-F6EECF244321}">
                <p14:modId xmlns:p14="http://schemas.microsoft.com/office/powerpoint/2010/main" val="975631037"/>
              </p:ext>
            </p:extLst>
          </p:nvPr>
        </p:nvGraphicFramePr>
        <p:xfrm>
          <a:off x="488130" y="1524000"/>
          <a:ext cx="8046270" cy="1219200"/>
        </p:xfrm>
        <a:graphic>
          <a:graphicData uri="http://schemas.openxmlformats.org/presentationml/2006/ole">
            <mc:AlternateContent xmlns:mc="http://schemas.openxmlformats.org/markup-compatibility/2006">
              <mc:Choice xmlns:v="urn:schemas-microsoft-com:vml" Requires="v">
                <p:oleObj spid="_x0000_s7377" name="CS ChemDraw Drawing" r:id="rId3" imgW="6088354" imgH="922093" progId="ChemDraw.Document.6.0">
                  <p:embed/>
                </p:oleObj>
              </mc:Choice>
              <mc:Fallback>
                <p:oleObj name="CS ChemDraw Drawing" r:id="rId3" imgW="6088354" imgH="922093"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130" y="1524000"/>
                        <a:ext cx="8046270" cy="1219200"/>
                      </a:xfrm>
                      <a:prstGeom prst="rect">
                        <a:avLst/>
                      </a:prstGeom>
                      <a:noFill/>
                    </p:spPr>
                  </p:pic>
                </p:oleObj>
              </mc:Fallback>
            </mc:AlternateContent>
          </a:graphicData>
        </a:graphic>
      </p:graphicFrame>
      <p:sp>
        <p:nvSpPr>
          <p:cNvPr id="6" name="Rectangle 5"/>
          <p:cNvSpPr/>
          <p:nvPr/>
        </p:nvSpPr>
        <p:spPr>
          <a:xfrm>
            <a:off x="253825" y="833735"/>
            <a:ext cx="5461175" cy="461665"/>
          </a:xfrm>
          <a:prstGeom prst="rect">
            <a:avLst/>
          </a:prstGeom>
        </p:spPr>
        <p:txBody>
          <a:bodyPr wrap="none">
            <a:spAutoFit/>
          </a:bodyPr>
          <a:lstStyle/>
          <a:p>
            <a:r>
              <a:rPr lang="en-IN" sz="2400" b="1" dirty="0">
                <a:solidFill>
                  <a:srgbClr val="7030A0"/>
                </a:solidFill>
              </a:rPr>
              <a:t>Assignment of R/S descriptor </a:t>
            </a:r>
            <a:r>
              <a:rPr lang="en-IN" sz="2400" b="1" dirty="0" smtClean="0">
                <a:solidFill>
                  <a:srgbClr val="7030A0"/>
                </a:solidFill>
              </a:rPr>
              <a:t>for </a:t>
            </a:r>
            <a:r>
              <a:rPr lang="en-IN" sz="2400" b="1" dirty="0" err="1" smtClean="0">
                <a:solidFill>
                  <a:srgbClr val="7030A0"/>
                </a:solidFill>
              </a:rPr>
              <a:t>allenes</a:t>
            </a:r>
            <a:r>
              <a:rPr lang="en-IN" sz="2400" b="1" dirty="0" smtClean="0">
                <a:solidFill>
                  <a:srgbClr val="7030A0"/>
                </a:solidFill>
              </a:rPr>
              <a:t>: </a:t>
            </a:r>
            <a:endParaRPr lang="en-IN" sz="2400" dirty="0">
              <a:solidFill>
                <a:srgbClr val="7030A0"/>
              </a:solidFill>
            </a:endParaRPr>
          </a:p>
        </p:txBody>
      </p:sp>
      <p:sp>
        <p:nvSpPr>
          <p:cNvPr id="7" name="Rectangle 6"/>
          <p:cNvSpPr/>
          <p:nvPr/>
        </p:nvSpPr>
        <p:spPr>
          <a:xfrm>
            <a:off x="484909" y="2819400"/>
            <a:ext cx="6623865" cy="830997"/>
          </a:xfrm>
          <a:prstGeom prst="rect">
            <a:avLst/>
          </a:prstGeom>
        </p:spPr>
        <p:txBody>
          <a:bodyPr wrap="none">
            <a:spAutoFit/>
          </a:bodyPr>
          <a:lstStyle/>
          <a:p>
            <a:r>
              <a:rPr lang="en-IN" sz="2400" b="1" dirty="0">
                <a:solidFill>
                  <a:srgbClr val="7030A0"/>
                </a:solidFill>
              </a:rPr>
              <a:t>Assignment of R/S descriptor </a:t>
            </a:r>
            <a:r>
              <a:rPr lang="en-IN" sz="2400" b="1" dirty="0" smtClean="0">
                <a:solidFill>
                  <a:srgbClr val="7030A0"/>
                </a:solidFill>
              </a:rPr>
              <a:t>for </a:t>
            </a:r>
            <a:r>
              <a:rPr lang="en-IN" sz="2400" b="1" dirty="0" err="1">
                <a:solidFill>
                  <a:srgbClr val="7030A0"/>
                </a:solidFill>
              </a:rPr>
              <a:t>s</a:t>
            </a:r>
            <a:r>
              <a:rPr lang="en-IN" sz="2400" b="1" dirty="0" err="1" smtClean="0">
                <a:solidFill>
                  <a:srgbClr val="7030A0"/>
                </a:solidFill>
              </a:rPr>
              <a:t>piro</a:t>
            </a:r>
            <a:r>
              <a:rPr lang="en-IN" sz="2400" b="1" dirty="0" smtClean="0">
                <a:solidFill>
                  <a:srgbClr val="7030A0"/>
                </a:solidFill>
              </a:rPr>
              <a:t> </a:t>
            </a:r>
            <a:r>
              <a:rPr lang="en-IN" sz="2400" b="1" dirty="0">
                <a:solidFill>
                  <a:srgbClr val="7030A0"/>
                </a:solidFill>
              </a:rPr>
              <a:t>compounds </a:t>
            </a:r>
            <a:endParaRPr lang="en-IN" sz="2400" b="1" dirty="0" smtClean="0">
              <a:solidFill>
                <a:srgbClr val="7030A0"/>
              </a:solidFill>
            </a:endParaRPr>
          </a:p>
          <a:p>
            <a:r>
              <a:rPr lang="en-IN" sz="2400" b="1" dirty="0" smtClean="0">
                <a:solidFill>
                  <a:srgbClr val="7030A0"/>
                </a:solidFill>
              </a:rPr>
              <a:t>and </a:t>
            </a:r>
            <a:r>
              <a:rPr lang="en-IN" sz="2400" b="1" dirty="0" err="1">
                <a:solidFill>
                  <a:srgbClr val="7030A0"/>
                </a:solidFill>
              </a:rPr>
              <a:t>alkylidenecycloalkanes</a:t>
            </a:r>
            <a:r>
              <a:rPr lang="en-IN" sz="2400" b="1" dirty="0">
                <a:solidFill>
                  <a:srgbClr val="7030A0"/>
                </a:solidFill>
              </a:rPr>
              <a:t> </a:t>
            </a:r>
            <a:r>
              <a:rPr lang="en-IN" sz="2400" b="1" dirty="0" smtClean="0">
                <a:solidFill>
                  <a:srgbClr val="7030A0"/>
                </a:solidFill>
              </a:rPr>
              <a:t>: </a:t>
            </a:r>
            <a:endParaRPr lang="en-IN" sz="2400" b="1" dirty="0">
              <a:solidFill>
                <a:srgbClr val="7030A0"/>
              </a:solidFill>
            </a:endParaRPr>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9" name="Object 8"/>
          <p:cNvGraphicFramePr>
            <a:graphicFrameLocks noChangeAspect="1"/>
          </p:cNvGraphicFramePr>
          <p:nvPr>
            <p:extLst>
              <p:ext uri="{D42A27DB-BD31-4B8C-83A1-F6EECF244321}">
                <p14:modId xmlns:p14="http://schemas.microsoft.com/office/powerpoint/2010/main" val="4169561630"/>
              </p:ext>
            </p:extLst>
          </p:nvPr>
        </p:nvGraphicFramePr>
        <p:xfrm>
          <a:off x="762000" y="3810000"/>
          <a:ext cx="7508465" cy="2574925"/>
        </p:xfrm>
        <a:graphic>
          <a:graphicData uri="http://schemas.openxmlformats.org/presentationml/2006/ole">
            <mc:AlternateContent xmlns:mc="http://schemas.openxmlformats.org/markup-compatibility/2006">
              <mc:Choice xmlns:v="urn:schemas-microsoft-com:vml" Requires="v">
                <p:oleObj spid="_x0000_s7378" name="CS ChemDraw Drawing" r:id="rId5" imgW="5847567" imgH="2000964" progId="ChemDraw.Document.6.0">
                  <p:embed/>
                </p:oleObj>
              </mc:Choice>
              <mc:Fallback>
                <p:oleObj name="CS ChemDraw Drawing" r:id="rId5" imgW="5847567" imgH="2000964" progId="ChemDraw.Document.6.0">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3810000"/>
                        <a:ext cx="7508465" cy="2574925"/>
                      </a:xfrm>
                      <a:prstGeom prst="rect">
                        <a:avLst/>
                      </a:prstGeom>
                      <a:noFill/>
                    </p:spPr>
                  </p:pic>
                </p:oleObj>
              </mc:Fallback>
            </mc:AlternateContent>
          </a:graphicData>
        </a:graphic>
      </p:graphicFrame>
    </p:spTree>
    <p:extLst>
      <p:ext uri="{BB962C8B-B14F-4D97-AF65-F5344CB8AC3E}">
        <p14:creationId xmlns:p14="http://schemas.microsoft.com/office/powerpoint/2010/main" val="1927376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305800" cy="1631216"/>
          </a:xfrm>
          <a:prstGeom prst="rect">
            <a:avLst/>
          </a:prstGeom>
        </p:spPr>
        <p:txBody>
          <a:bodyPr wrap="square">
            <a:spAutoFit/>
          </a:bodyPr>
          <a:lstStyle/>
          <a:p>
            <a:pPr algn="just"/>
            <a:r>
              <a:rPr lang="en-IN" sz="2000" b="1" dirty="0">
                <a:solidFill>
                  <a:srgbClr val="0070C0"/>
                </a:solidFill>
              </a:rPr>
              <a:t>This </a:t>
            </a:r>
            <a:r>
              <a:rPr lang="en-IN" sz="2000" b="1" dirty="0" err="1">
                <a:solidFill>
                  <a:srgbClr val="0070C0"/>
                </a:solidFill>
              </a:rPr>
              <a:t>aR</a:t>
            </a:r>
            <a:r>
              <a:rPr lang="en-IN" sz="2000" b="1" dirty="0">
                <a:solidFill>
                  <a:srgbClr val="0070C0"/>
                </a:solidFill>
              </a:rPr>
              <a:t>/</a:t>
            </a:r>
            <a:r>
              <a:rPr lang="en-IN" sz="2000" b="1" dirty="0" err="1">
                <a:solidFill>
                  <a:srgbClr val="0070C0"/>
                </a:solidFill>
              </a:rPr>
              <a:t>aS</a:t>
            </a:r>
            <a:r>
              <a:rPr lang="en-IN" sz="2000" b="1" dirty="0">
                <a:solidFill>
                  <a:srgbClr val="0070C0"/>
                </a:solidFill>
              </a:rPr>
              <a:t> assignment can also be predicted in other way. First sequence of the groups a, b and c, d is to be assigned by viewing from any side, then the elongated tetrahedral arrangement is compressed to a tetrahedral arrangement by an imaginary compression. Now R/S configuration can be assigned to the Flying –wedge formula as shown below: </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4" name="Object 3"/>
          <p:cNvGraphicFramePr>
            <a:graphicFrameLocks noChangeAspect="1"/>
          </p:cNvGraphicFramePr>
          <p:nvPr>
            <p:extLst>
              <p:ext uri="{D42A27DB-BD31-4B8C-83A1-F6EECF244321}">
                <p14:modId xmlns:p14="http://schemas.microsoft.com/office/powerpoint/2010/main" val="3783254948"/>
              </p:ext>
            </p:extLst>
          </p:nvPr>
        </p:nvGraphicFramePr>
        <p:xfrm>
          <a:off x="1132420" y="1981200"/>
          <a:ext cx="7097180" cy="4874064"/>
        </p:xfrm>
        <a:graphic>
          <a:graphicData uri="http://schemas.openxmlformats.org/presentationml/2006/ole">
            <mc:AlternateContent xmlns:mc="http://schemas.openxmlformats.org/markup-compatibility/2006">
              <mc:Choice xmlns:v="urn:schemas-microsoft-com:vml" Requires="v">
                <p:oleObj spid="_x0000_s8294" name="CS ChemDraw Drawing" r:id="rId3" imgW="5367504" imgH="3683406" progId="ChemDraw.Document.6.0">
                  <p:embed/>
                </p:oleObj>
              </mc:Choice>
              <mc:Fallback>
                <p:oleObj name="CS ChemDraw Drawing" r:id="rId3" imgW="5367504" imgH="3683406"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2420" y="1981200"/>
                        <a:ext cx="7097180" cy="4874064"/>
                      </a:xfrm>
                      <a:prstGeom prst="rect">
                        <a:avLst/>
                      </a:prstGeom>
                      <a:noFill/>
                    </p:spPr>
                  </p:pic>
                </p:oleObj>
              </mc:Fallback>
            </mc:AlternateContent>
          </a:graphicData>
        </a:graphic>
      </p:graphicFrame>
    </p:spTree>
    <p:extLst>
      <p:ext uri="{BB962C8B-B14F-4D97-AF65-F5344CB8AC3E}">
        <p14:creationId xmlns:p14="http://schemas.microsoft.com/office/powerpoint/2010/main" val="1450893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2349</TotalTime>
  <Words>2970</Words>
  <Application>Microsoft Office PowerPoint</Application>
  <PresentationFormat>On-screen Show (4:3)</PresentationFormat>
  <Paragraphs>334</Paragraphs>
  <Slides>54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Office Theme</vt:lpstr>
      <vt:lpstr>CS ChemDraw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118</cp:revision>
  <dcterms:created xsi:type="dcterms:W3CDTF">2006-08-16T00:00:00Z</dcterms:created>
  <dcterms:modified xsi:type="dcterms:W3CDTF">2022-03-08T08:55:07Z</dcterms:modified>
</cp:coreProperties>
</file>