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NULL"/><Relationship Id="rId1" Type="http://schemas.openxmlformats.org/officeDocument/2006/relationships/image" Target="../media/image27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NULL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9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3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NULL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7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7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79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0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8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86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8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97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9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0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838200"/>
            <a:ext cx="816441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Use of </a:t>
            </a:r>
            <a:r>
              <a:rPr lang="en-IN" sz="2800" b="1" dirty="0" err="1" smtClean="0">
                <a:solidFill>
                  <a:srgbClr val="FF0000"/>
                </a:solidFill>
              </a:rPr>
              <a:t>Heterocycles</a:t>
            </a:r>
            <a:r>
              <a:rPr lang="en-IN" sz="2800" b="1" dirty="0" smtClean="0">
                <a:solidFill>
                  <a:srgbClr val="FF0000"/>
                </a:solidFill>
              </a:rPr>
              <a:t> in </a:t>
            </a:r>
            <a:r>
              <a:rPr lang="en-IN" sz="2800" b="1" dirty="0" err="1">
                <a:solidFill>
                  <a:srgbClr val="FF0000"/>
                </a:solidFill>
              </a:rPr>
              <a:t>O</a:t>
            </a:r>
            <a:r>
              <a:rPr lang="en-IN" sz="2800" b="1" dirty="0" err="1" smtClean="0">
                <a:solidFill>
                  <a:srgbClr val="FF0000"/>
                </a:solidFill>
              </a:rPr>
              <a:t>rgnic</a:t>
            </a:r>
            <a:r>
              <a:rPr lang="en-IN" sz="2800" b="1" dirty="0" smtClean="0">
                <a:solidFill>
                  <a:srgbClr val="FF0000"/>
                </a:solidFill>
              </a:rPr>
              <a:t> Synthesis</a:t>
            </a:r>
          </a:p>
          <a:p>
            <a:pPr algn="ctr"/>
            <a:r>
              <a:rPr lang="en-IN" sz="2800" b="1" dirty="0" smtClean="0">
                <a:solidFill>
                  <a:srgbClr val="0070C0"/>
                </a:solidFill>
              </a:rPr>
              <a:t>For </a:t>
            </a:r>
          </a:p>
          <a:p>
            <a:pPr algn="ctr"/>
            <a:r>
              <a:rPr lang="en-IN" sz="2800" b="1" dirty="0" smtClean="0">
                <a:solidFill>
                  <a:srgbClr val="002060"/>
                </a:solidFill>
              </a:rPr>
              <a:t>Post Graduate Semester-2 </a:t>
            </a:r>
          </a:p>
          <a:p>
            <a:pPr algn="ctr"/>
            <a:endParaRPr lang="en-IN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By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Dr. </a:t>
            </a:r>
            <a:r>
              <a:rPr lang="en-US" sz="2800" b="1" dirty="0" err="1" smtClean="0">
                <a:solidFill>
                  <a:srgbClr val="002060"/>
                </a:solidFill>
              </a:rPr>
              <a:t>Chandrakanta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Bandyopadhyay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Department of Chemistry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Ramakrishna Mission Vivekananda Centenary College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Rahara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Kolkata -700118</a:t>
            </a:r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443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Furan in organic synthesis: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5754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(i) Synthesis of naphthalene or </a:t>
            </a:r>
            <a:r>
              <a:rPr lang="en-IN" sz="2400" b="1" dirty="0" err="1">
                <a:solidFill>
                  <a:srgbClr val="C00000"/>
                </a:solidFill>
              </a:rPr>
              <a:t>anthracene</a:t>
            </a:r>
            <a:r>
              <a:rPr lang="en-IN" sz="24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43272"/>
              </p:ext>
            </p:extLst>
          </p:nvPr>
        </p:nvGraphicFramePr>
        <p:xfrm>
          <a:off x="457200" y="1447800"/>
          <a:ext cx="84052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5" name="CS ChemDraw Drawing" r:id="rId3" imgW="6330653" imgH="630997" progId="ChemDraw.Document.6.0">
                  <p:embed/>
                </p:oleObj>
              </mc:Choice>
              <mc:Fallback>
                <p:oleObj name="CS ChemDraw Drawing" r:id="rId3" imgW="6330653" imgH="63099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405283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2509" y="2667000"/>
            <a:ext cx="536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(ii) Synthesis of </a:t>
            </a:r>
            <a:r>
              <a:rPr lang="en-IN" sz="2400" b="1" dirty="0" err="1">
                <a:solidFill>
                  <a:srgbClr val="C00000"/>
                </a:solidFill>
              </a:rPr>
              <a:t>polysubstituted</a:t>
            </a:r>
            <a:r>
              <a:rPr lang="en-IN" sz="2400" b="1" dirty="0">
                <a:solidFill>
                  <a:srgbClr val="C00000"/>
                </a:solidFill>
              </a:rPr>
              <a:t> phenols: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26183"/>
              </p:ext>
            </p:extLst>
          </p:nvPr>
        </p:nvGraphicFramePr>
        <p:xfrm>
          <a:off x="407988" y="2978150"/>
          <a:ext cx="808037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6" name="CS ChemDraw Drawing" r:id="rId5" imgW="5384349" imgH="996595" progId="ChemDraw.Document.6.0">
                  <p:embed/>
                </p:oleObj>
              </mc:Choice>
              <mc:Fallback>
                <p:oleObj name="CS ChemDraw Drawing" r:id="rId5" imgW="5384349" imgH="99659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978150"/>
                        <a:ext cx="8080375" cy="150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4491335"/>
            <a:ext cx="2980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 smtClean="0">
                <a:solidFill>
                  <a:srgbClr val="C00000"/>
                </a:solidFill>
              </a:rPr>
              <a:t>(iii) Furan </a:t>
            </a:r>
            <a:r>
              <a:rPr lang="en-IN" sz="2400" b="1" dirty="0">
                <a:solidFill>
                  <a:srgbClr val="C00000"/>
                </a:solidFill>
              </a:rPr>
              <a:t>to 1,4-diols: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86264"/>
              </p:ext>
            </p:extLst>
          </p:nvPr>
        </p:nvGraphicFramePr>
        <p:xfrm>
          <a:off x="228600" y="4876800"/>
          <a:ext cx="8633058" cy="176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7" name="CS ChemDraw Drawing" r:id="rId7" imgW="5717996" imgH="1167409" progId="ChemDraw.Document.6.0">
                  <p:embed/>
                </p:oleObj>
              </mc:Choice>
              <mc:Fallback>
                <p:oleObj name="CS ChemDraw Drawing" r:id="rId7" imgW="5717996" imgH="116740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76800"/>
                        <a:ext cx="8633058" cy="1760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7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3710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 smtClean="0">
                <a:solidFill>
                  <a:srgbClr val="C00000"/>
                </a:solidFill>
              </a:rPr>
              <a:t>(iv) Furan </a:t>
            </a:r>
            <a:r>
              <a:rPr lang="en-IN" sz="2400" b="1" dirty="0">
                <a:solidFill>
                  <a:srgbClr val="C00000"/>
                </a:solidFill>
              </a:rPr>
              <a:t>to </a:t>
            </a:r>
            <a:r>
              <a:rPr lang="en-IN" sz="2400" b="1" dirty="0" smtClean="0">
                <a:solidFill>
                  <a:srgbClr val="C00000"/>
                </a:solidFill>
              </a:rPr>
              <a:t>1,4-dicarbonyl: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82736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Direct hydrolysis of furan to 1,4-dicarbonyl compound causes polymerisation.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280152"/>
              </p:ext>
            </p:extLst>
          </p:nvPr>
        </p:nvGraphicFramePr>
        <p:xfrm>
          <a:off x="381000" y="1648368"/>
          <a:ext cx="8387742" cy="117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CS ChemDraw Drawing" r:id="rId3" imgW="5888814" imgH="825997" progId="ChemDraw.Document.6.0">
                  <p:embed/>
                </p:oleObj>
              </mc:Choice>
              <mc:Fallback>
                <p:oleObj name="CS ChemDraw Drawing" r:id="rId3" imgW="5888814" imgH="82599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48368"/>
                        <a:ext cx="8387742" cy="1171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105835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</a:rPr>
              <a:t>This methodology has been utilised in the synthesis of prostaglandin (PG).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26129"/>
              </p:ext>
            </p:extLst>
          </p:nvPr>
        </p:nvGraphicFramePr>
        <p:xfrm>
          <a:off x="332845" y="3810000"/>
          <a:ext cx="865875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CS ChemDraw Drawing" r:id="rId5" imgW="6531921" imgH="1491977" progId="ChemDraw.Document.6.0">
                  <p:embed/>
                </p:oleObj>
              </mc:Choice>
              <mc:Fallback>
                <p:oleObj name="CS ChemDraw Drawing" r:id="rId5" imgW="6531921" imgH="149197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45" y="3810000"/>
                        <a:ext cx="8658755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9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16803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Sometimes protected </a:t>
            </a:r>
            <a:r>
              <a:rPr lang="en-IN" sz="2400" b="1" dirty="0" err="1">
                <a:solidFill>
                  <a:srgbClr val="0070C0"/>
                </a:solidFill>
              </a:rPr>
              <a:t>diketones</a:t>
            </a:r>
            <a:r>
              <a:rPr lang="en-IN" sz="2400" b="1" dirty="0">
                <a:solidFill>
                  <a:srgbClr val="0070C0"/>
                </a:solidFill>
              </a:rPr>
              <a:t> are required for further action of nucleophile </a:t>
            </a:r>
            <a:r>
              <a:rPr lang="en-IN" sz="2400" b="1" dirty="0" smtClean="0">
                <a:solidFill>
                  <a:srgbClr val="0070C0"/>
                </a:solidFill>
              </a:rPr>
              <a:t>on </a:t>
            </a:r>
            <a:r>
              <a:rPr lang="en-IN" sz="2400" b="1" dirty="0" err="1" smtClean="0">
                <a:solidFill>
                  <a:srgbClr val="0070C0"/>
                </a:solidFill>
              </a:rPr>
              <a:t>diketone</a:t>
            </a:r>
            <a:r>
              <a:rPr lang="en-IN" sz="24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897964"/>
              </p:ext>
            </p:extLst>
          </p:nvPr>
        </p:nvGraphicFramePr>
        <p:xfrm>
          <a:off x="541502" y="1440597"/>
          <a:ext cx="8413352" cy="145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CS ChemDraw Drawing" r:id="rId3" imgW="4890465" imgH="847375" progId="ChemDraw.Document.6.0">
                  <p:embed/>
                </p:oleObj>
              </mc:Choice>
              <mc:Fallback>
                <p:oleObj name="CS ChemDraw Drawing" r:id="rId3" imgW="4890465" imgH="84737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02" y="1440597"/>
                        <a:ext cx="8413352" cy="1455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2838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Synthesise the following compounds with retrosynthetic approach: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00756"/>
              </p:ext>
            </p:extLst>
          </p:nvPr>
        </p:nvGraphicFramePr>
        <p:xfrm>
          <a:off x="3276600" y="4038600"/>
          <a:ext cx="408256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CS ChemDraw Drawing" r:id="rId5" imgW="2186953" imgH="1016678" progId="ChemDraw.Document.6.0">
                  <p:embed/>
                </p:oleObj>
              </mc:Choice>
              <mc:Fallback>
                <p:oleObj name="CS ChemDraw Drawing" r:id="rId5" imgW="2186953" imgH="101667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4082564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3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366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Use of furfural in synthesis: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67475"/>
              </p:ext>
            </p:extLst>
          </p:nvPr>
        </p:nvGraphicFramePr>
        <p:xfrm>
          <a:off x="521000" y="914400"/>
          <a:ext cx="8242000" cy="90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CS ChemDraw Drawing" r:id="rId3" imgW="6565394" imgH="722342" progId="ChemDraw.Document.6.0">
                  <p:embed/>
                </p:oleObj>
              </mc:Choice>
              <mc:Fallback>
                <p:oleObj name="CS ChemDraw Drawing" r:id="rId3" imgW="6565394" imgH="72234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00" y="914400"/>
                        <a:ext cx="8242000" cy="909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0574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solidFill>
                  <a:srgbClr val="0070C0"/>
                </a:solidFill>
              </a:rPr>
              <a:t>Noticeable thing is that hydrolysis of 6 results in oxidation of aldehyde group (expected to generate from unsaturated furan) to carboxylic acid and the double bond in the α,β–unsaturated ketone moiety in 6 gets reduced</a:t>
            </a:r>
            <a:r>
              <a:rPr lang="en-IN" sz="2000" b="1" dirty="0" smtClean="0">
                <a:solidFill>
                  <a:srgbClr val="0070C0"/>
                </a:solidFill>
              </a:rPr>
              <a:t>.</a:t>
            </a:r>
            <a:endParaRPr lang="en-IN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084143"/>
              </p:ext>
            </p:extLst>
          </p:nvPr>
        </p:nvGraphicFramePr>
        <p:xfrm>
          <a:off x="464338" y="3810000"/>
          <a:ext cx="837486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CS ChemDraw Drawing" r:id="rId5" imgW="6559347" imgH="1549851" progId="ChemDraw.Document.6.0">
                  <p:embed/>
                </p:oleObj>
              </mc:Choice>
              <mc:Fallback>
                <p:oleObj name="CS ChemDraw Drawing" r:id="rId5" imgW="6559347" imgH="154985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38" y="3810000"/>
                        <a:ext cx="8374862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40327" y="3288268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Mechanism: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3642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S</a:t>
            </a:r>
            <a:r>
              <a:rPr lang="en-IN" sz="2400" b="1" dirty="0" smtClean="0">
                <a:solidFill>
                  <a:srgbClr val="C00000"/>
                </a:solidFill>
              </a:rPr>
              <a:t>ynthesis </a:t>
            </a:r>
            <a:r>
              <a:rPr lang="en-IN" sz="2400" b="1" dirty="0">
                <a:solidFill>
                  <a:srgbClr val="C00000"/>
                </a:solidFill>
              </a:rPr>
              <a:t>of </a:t>
            </a:r>
            <a:r>
              <a:rPr lang="en-IN" sz="2400" b="1" dirty="0" err="1">
                <a:solidFill>
                  <a:srgbClr val="C00000"/>
                </a:solidFill>
              </a:rPr>
              <a:t>levulinic</a:t>
            </a:r>
            <a:r>
              <a:rPr lang="en-IN" sz="2400" b="1" dirty="0">
                <a:solidFill>
                  <a:srgbClr val="C00000"/>
                </a:solidFill>
              </a:rPr>
              <a:t> </a:t>
            </a:r>
            <a:r>
              <a:rPr lang="en-IN" sz="2400" b="1" dirty="0" smtClean="0">
                <a:solidFill>
                  <a:srgbClr val="C00000"/>
                </a:solidFill>
              </a:rPr>
              <a:t>ester: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24943"/>
              </p:ext>
            </p:extLst>
          </p:nvPr>
        </p:nvGraphicFramePr>
        <p:xfrm>
          <a:off x="467529" y="914400"/>
          <a:ext cx="7990671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CS ChemDraw Drawing" r:id="rId3" imgW="5007943" imgH="1238887" progId="ChemDraw.Document.6.0">
                  <p:embed/>
                </p:oleObj>
              </mc:Choice>
              <mc:Fallback>
                <p:oleObj name="CS ChemDraw Drawing" r:id="rId3" imgW="5007943" imgH="123888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29" y="914400"/>
                        <a:ext cx="7990671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529731"/>
              </p:ext>
            </p:extLst>
          </p:nvPr>
        </p:nvGraphicFramePr>
        <p:xfrm>
          <a:off x="241643" y="4038600"/>
          <a:ext cx="867375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CS ChemDraw Drawing" r:id="rId5" imgW="6531921" imgH="1610964" progId="ChemDraw.Document.6.0">
                  <p:embed/>
                </p:oleObj>
              </mc:Choice>
              <mc:Fallback>
                <p:oleObj name="CS ChemDraw Drawing" r:id="rId5" imgW="6531921" imgH="161096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43" y="4038600"/>
                        <a:ext cx="8673757" cy="213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6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3695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Photo-oxidation of </a:t>
            </a:r>
            <a:r>
              <a:rPr lang="en-IN" sz="2400" b="1" dirty="0" smtClean="0">
                <a:solidFill>
                  <a:srgbClr val="C00000"/>
                </a:solidFill>
              </a:rPr>
              <a:t>furfural: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2430"/>
              </p:ext>
            </p:extLst>
          </p:nvPr>
        </p:nvGraphicFramePr>
        <p:xfrm>
          <a:off x="444070" y="918864"/>
          <a:ext cx="8318930" cy="106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7" name="CS ChemDraw Drawing" r:id="rId3" imgW="6349009" imgH="810880" progId="ChemDraw.Document.6.0">
                  <p:embed/>
                </p:oleObj>
              </mc:Choice>
              <mc:Fallback>
                <p:oleObj name="CS ChemDraw Drawing" r:id="rId3" imgW="6349009" imgH="8108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70" y="918864"/>
                        <a:ext cx="8318930" cy="1062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2098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</a:rPr>
              <a:t>The same </a:t>
            </a:r>
            <a:r>
              <a:rPr lang="en-IN" sz="2000" b="1" dirty="0" smtClean="0">
                <a:solidFill>
                  <a:srgbClr val="0070C0"/>
                </a:solidFill>
              </a:rPr>
              <a:t>lactone 8 </a:t>
            </a:r>
            <a:r>
              <a:rPr lang="en-IN" sz="2000" b="1" dirty="0">
                <a:solidFill>
                  <a:srgbClr val="0070C0"/>
                </a:solidFill>
              </a:rPr>
              <a:t>can be generated from 2-nitrofuran with </a:t>
            </a:r>
            <a:r>
              <a:rPr lang="en-IN" sz="2000" b="1" dirty="0" err="1">
                <a:solidFill>
                  <a:srgbClr val="0070C0"/>
                </a:solidFill>
              </a:rPr>
              <a:t>NaOMe</a:t>
            </a:r>
            <a:endParaRPr lang="en-IN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9109"/>
              </p:ext>
            </p:extLst>
          </p:nvPr>
        </p:nvGraphicFramePr>
        <p:xfrm>
          <a:off x="381000" y="2667000"/>
          <a:ext cx="852366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" name="CS ChemDraw Drawing" r:id="rId5" imgW="6205617" imgH="606595" progId="ChemDraw.Document.6.0">
                  <p:embed/>
                </p:oleObj>
              </mc:Choice>
              <mc:Fallback>
                <p:oleObj name="CS ChemDraw Drawing" r:id="rId5" imgW="6205617" imgH="60659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67000"/>
                        <a:ext cx="852366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8172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2-Acylfuran is converted into </a:t>
            </a:r>
            <a:r>
              <a:rPr lang="en-IN" sz="2400" b="1" dirty="0" err="1">
                <a:solidFill>
                  <a:srgbClr val="0070C0"/>
                </a:solidFill>
              </a:rPr>
              <a:t>diazo</a:t>
            </a:r>
            <a:r>
              <a:rPr lang="en-IN" sz="2400" b="1" dirty="0">
                <a:solidFill>
                  <a:srgbClr val="0070C0"/>
                </a:solidFill>
              </a:rPr>
              <a:t> derivative via the formation of </a:t>
            </a:r>
            <a:r>
              <a:rPr lang="en-IN" sz="2400" b="1" dirty="0" err="1">
                <a:solidFill>
                  <a:srgbClr val="0070C0"/>
                </a:solidFill>
              </a:rPr>
              <a:t>tosylhydrazone</a:t>
            </a:r>
            <a:r>
              <a:rPr lang="en-IN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26940"/>
              </p:ext>
            </p:extLst>
          </p:nvPr>
        </p:nvGraphicFramePr>
        <p:xfrm>
          <a:off x="424930" y="4724400"/>
          <a:ext cx="832098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CS ChemDraw Drawing" r:id="rId7" imgW="6125066" imgH="954053" progId="ChemDraw.Document.6.0">
                  <p:embed/>
                </p:oleObj>
              </mc:Choice>
              <mc:Fallback>
                <p:oleObj name="CS ChemDraw Drawing" r:id="rId7" imgW="6125066" imgH="954053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30" y="4724400"/>
                        <a:ext cx="8320986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3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The intermediate </a:t>
            </a:r>
            <a:r>
              <a:rPr lang="en-IN" sz="2400" b="1" dirty="0" err="1">
                <a:solidFill>
                  <a:srgbClr val="0070C0"/>
                </a:solidFill>
              </a:rPr>
              <a:t>carbenoid</a:t>
            </a:r>
            <a:r>
              <a:rPr lang="en-IN" sz="2400" b="1" dirty="0">
                <a:solidFill>
                  <a:srgbClr val="0070C0"/>
                </a:solidFill>
              </a:rPr>
              <a:t> (10) was successfully trapped using </a:t>
            </a:r>
            <a:r>
              <a:rPr lang="en-IN" sz="2400" b="1" dirty="0" err="1">
                <a:solidFill>
                  <a:srgbClr val="0070C0"/>
                </a:solidFill>
              </a:rPr>
              <a:t>cyclooctane</a:t>
            </a:r>
            <a:r>
              <a:rPr lang="en-IN" sz="2400" b="1" dirty="0">
                <a:solidFill>
                  <a:srgbClr val="0070C0"/>
                </a:solidFill>
              </a:rPr>
              <a:t> and styrene.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462193"/>
              </p:ext>
            </p:extLst>
          </p:nvPr>
        </p:nvGraphicFramePr>
        <p:xfrm>
          <a:off x="685800" y="1447800"/>
          <a:ext cx="771834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CS ChemDraw Drawing" r:id="rId3" imgW="5568556" imgH="772658" progId="ChemDraw.Document.6.0">
                  <p:embed/>
                </p:oleObj>
              </mc:Choice>
              <mc:Fallback>
                <p:oleObj name="CS ChemDraw Drawing" r:id="rId3" imgW="5568556" imgH="77265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771834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0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4914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</a:t>
            </a:r>
            <a:r>
              <a:rPr lang="en-IN" sz="2400" b="1" dirty="0" err="1">
                <a:solidFill>
                  <a:srgbClr val="FF0000"/>
                </a:solidFill>
              </a:rPr>
              <a:t>Thiophen</a:t>
            </a:r>
            <a:r>
              <a:rPr lang="en-IN" sz="2400" b="1" dirty="0">
                <a:solidFill>
                  <a:srgbClr val="FF0000"/>
                </a:solidFill>
              </a:rPr>
              <a:t> in organic synthesis: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51" y="1080655"/>
            <a:ext cx="5186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 smtClean="0">
                <a:solidFill>
                  <a:srgbClr val="0070C0"/>
                </a:solidFill>
              </a:rPr>
              <a:t>Thiophen</a:t>
            </a:r>
            <a:r>
              <a:rPr lang="en-IN" sz="2400" b="1" dirty="0" smtClean="0">
                <a:solidFill>
                  <a:srgbClr val="0070C0"/>
                </a:solidFill>
              </a:rPr>
              <a:t> is a source </a:t>
            </a:r>
            <a:r>
              <a:rPr lang="en-IN" sz="2400" b="1" dirty="0">
                <a:solidFill>
                  <a:srgbClr val="0070C0"/>
                </a:solidFill>
              </a:rPr>
              <a:t>of 4-carbon </a:t>
            </a:r>
            <a:r>
              <a:rPr lang="en-IN" sz="2400" b="1" dirty="0" smtClean="0">
                <a:solidFill>
                  <a:srgbClr val="0070C0"/>
                </a:solidFill>
              </a:rPr>
              <a:t>units: 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45139"/>
              </p:ext>
            </p:extLst>
          </p:nvPr>
        </p:nvGraphicFramePr>
        <p:xfrm>
          <a:off x="5257800" y="946749"/>
          <a:ext cx="3352800" cy="84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7" name="CS ChemDraw Drawing" r:id="rId3" imgW="1994971" imgH="502940" progId="ChemDraw.Document.6.0">
                  <p:embed/>
                </p:oleObj>
              </mc:Choice>
              <mc:Fallback>
                <p:oleObj name="CS ChemDraw Drawing" r:id="rId3" imgW="1994971" imgH="5029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46749"/>
                        <a:ext cx="3352800" cy="844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35127"/>
              </p:ext>
            </p:extLst>
          </p:nvPr>
        </p:nvGraphicFramePr>
        <p:xfrm>
          <a:off x="2532349" y="2008703"/>
          <a:ext cx="2039651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" name="CS ChemDraw Drawing" r:id="rId5" imgW="1383825" imgH="626462" progId="ChemDraw.Document.6.0">
                  <p:embed/>
                </p:oleObj>
              </mc:Choice>
              <mc:Fallback>
                <p:oleObj name="CS ChemDraw Drawing" r:id="rId5" imgW="1383825" imgH="6264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2349" y="2008703"/>
                        <a:ext cx="2039651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286000"/>
            <a:ext cx="138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Synthesis of </a:t>
            </a:r>
            <a:endParaRPr lang="en-IN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13058"/>
              </p:ext>
            </p:extLst>
          </p:nvPr>
        </p:nvGraphicFramePr>
        <p:xfrm>
          <a:off x="277187" y="3048000"/>
          <a:ext cx="8485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9" name="CS ChemDraw Drawing" r:id="rId7" imgW="5891837" imgH="634020" progId="ChemDraw.Document.6.0">
                  <p:embed/>
                </p:oleObj>
              </mc:Choice>
              <mc:Fallback>
                <p:oleObj name="CS ChemDraw Drawing" r:id="rId7" imgW="5891837" imgH="63402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7" y="3048000"/>
                        <a:ext cx="8485813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39015"/>
              </p:ext>
            </p:extLst>
          </p:nvPr>
        </p:nvGraphicFramePr>
        <p:xfrm>
          <a:off x="2971800" y="4267200"/>
          <a:ext cx="20002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0" name="CS ChemDraw Drawing" r:id="rId9" imgW="2001018" imgH="580681" progId="ChemDraw.Document.6.0">
                  <p:embed/>
                </p:oleObj>
              </mc:Choice>
              <mc:Fallback>
                <p:oleObj name="CS ChemDraw Drawing" r:id="rId9" imgW="2001018" imgH="5806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1800" y="4267200"/>
                        <a:ext cx="20002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99668" y="4343400"/>
            <a:ext cx="138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Synthesis of </a:t>
            </a:r>
            <a:endParaRPr lang="en-IN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599944"/>
              </p:ext>
            </p:extLst>
          </p:nvPr>
        </p:nvGraphicFramePr>
        <p:xfrm>
          <a:off x="1484066" y="5410200"/>
          <a:ext cx="73551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1" name="CS ChemDraw Drawing" r:id="rId11" imgW="5966557" imgH="618688" progId="ChemDraw.Document.6.0">
                  <p:embed/>
                </p:oleObj>
              </mc:Choice>
              <mc:Fallback>
                <p:oleObj name="CS ChemDraw Drawing" r:id="rId11" imgW="5966557" imgH="618688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066" y="5410200"/>
                        <a:ext cx="7355134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66272" y="5029200"/>
            <a:ext cx="172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Retro approach: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35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88048"/>
              </p:ext>
            </p:extLst>
          </p:nvPr>
        </p:nvGraphicFramePr>
        <p:xfrm>
          <a:off x="2514600" y="283285"/>
          <a:ext cx="3581400" cy="131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" name="CS ChemDraw Drawing" r:id="rId3" imgW="2232735" imgH="821462" progId="ChemDraw.Document.6.0">
                  <p:embed/>
                </p:oleObj>
              </mc:Choice>
              <mc:Fallback>
                <p:oleObj name="CS ChemDraw Drawing" r:id="rId3" imgW="2232735" imgH="8214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283285"/>
                        <a:ext cx="3581400" cy="131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762000"/>
            <a:ext cx="138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Synthesis of </a:t>
            </a:r>
            <a:endParaRPr lang="en-I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84098"/>
              </p:ext>
            </p:extLst>
          </p:nvPr>
        </p:nvGraphicFramePr>
        <p:xfrm>
          <a:off x="381000" y="1600200"/>
          <a:ext cx="846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7" name="CS ChemDraw Drawing" r:id="rId5" imgW="4734979" imgH="510498" progId="ChemDraw.Document.6.0">
                  <p:embed/>
                </p:oleObj>
              </mc:Choice>
              <mc:Fallback>
                <p:oleObj name="CS ChemDraw Drawing" r:id="rId5" imgW="4734979" imgH="51049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4653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79204"/>
              </p:ext>
            </p:extLst>
          </p:nvPr>
        </p:nvGraphicFramePr>
        <p:xfrm>
          <a:off x="304800" y="2590800"/>
          <a:ext cx="854333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" name="CS ChemDraw Drawing" r:id="rId7" imgW="5824676" imgH="673538" progId="ChemDraw.Document.6.0">
                  <p:embed/>
                </p:oleObj>
              </mc:Choice>
              <mc:Fallback>
                <p:oleObj name="CS ChemDraw Drawing" r:id="rId7" imgW="5824676" imgH="67353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854333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3537" y="3886200"/>
            <a:ext cx="5306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Synthesis of optically pure hydrocarbon: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35872"/>
              </p:ext>
            </p:extLst>
          </p:nvPr>
        </p:nvGraphicFramePr>
        <p:xfrm>
          <a:off x="5867400" y="3733800"/>
          <a:ext cx="2498332" cy="102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9" name="CS ChemDraw Drawing" r:id="rId9" imgW="1426584" imgH="588239" progId="ChemDraw.Document.6.0">
                  <p:embed/>
                </p:oleObj>
              </mc:Choice>
              <mc:Fallback>
                <p:oleObj name="CS ChemDraw Drawing" r:id="rId9" imgW="1426584" imgH="588239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33800"/>
                        <a:ext cx="2498332" cy="1029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49530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Resolution of this compound is not possible. Again the enantiomers failed to show any optical rotation. So resolution was done in some particular step where optical rotation was observed.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76801"/>
              </p:ext>
            </p:extLst>
          </p:nvPr>
        </p:nvGraphicFramePr>
        <p:xfrm>
          <a:off x="152400" y="533400"/>
          <a:ext cx="881025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CS ChemDraw Drawing" r:id="rId3" imgW="6512054" imgH="2590715" progId="ChemDraw.Document.6.0">
                  <p:embed/>
                </p:oleObj>
              </mc:Choice>
              <mc:Fallback>
                <p:oleObj name="CS ChemDraw Drawing" r:id="rId3" imgW="6512054" imgH="2590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533400"/>
                        <a:ext cx="881025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799304"/>
              </p:ext>
            </p:extLst>
          </p:nvPr>
        </p:nvGraphicFramePr>
        <p:xfrm>
          <a:off x="710157" y="4495800"/>
          <a:ext cx="772368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CS ChemDraw Drawing" r:id="rId5" imgW="6345986" imgH="1626080" progId="ChemDraw.Document.6.0">
                  <p:embed/>
                </p:oleObj>
              </mc:Choice>
              <mc:Fallback>
                <p:oleObj name="CS ChemDraw Drawing" r:id="rId5" imgW="6345986" imgH="162608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57" y="4495800"/>
                        <a:ext cx="7723685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7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2538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General approach: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To carry out organic synthesis or transformation </a:t>
            </a:r>
            <a:r>
              <a:rPr lang="en-IN" sz="2400" b="1" dirty="0" err="1">
                <a:solidFill>
                  <a:srgbClr val="0070C0"/>
                </a:solidFill>
              </a:rPr>
              <a:t>hetrocycles</a:t>
            </a:r>
            <a:r>
              <a:rPr lang="en-IN" sz="2400" b="1" dirty="0">
                <a:solidFill>
                  <a:srgbClr val="0070C0"/>
                </a:solidFill>
              </a:rPr>
              <a:t> can be used in various ways</a:t>
            </a:r>
            <a:r>
              <a:rPr lang="en-IN" sz="2400" b="1" dirty="0" smtClean="0">
                <a:solidFill>
                  <a:srgbClr val="0070C0"/>
                </a:solidFill>
              </a:rPr>
              <a:t>:</a:t>
            </a:r>
          </a:p>
          <a:p>
            <a:endParaRPr lang="en-IN" sz="2400" b="1" dirty="0">
              <a:solidFill>
                <a:srgbClr val="0070C0"/>
              </a:solidFill>
            </a:endParaRPr>
          </a:p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(a) After </a:t>
            </a:r>
            <a:r>
              <a:rPr lang="en-IN" sz="2400" b="1" dirty="0">
                <a:solidFill>
                  <a:srgbClr val="0070C0"/>
                </a:solidFill>
              </a:rPr>
              <a:t>properly decorating the </a:t>
            </a:r>
            <a:r>
              <a:rPr lang="en-IN" sz="2400" b="1" dirty="0" err="1">
                <a:solidFill>
                  <a:srgbClr val="0070C0"/>
                </a:solidFill>
              </a:rPr>
              <a:t>heterocycle</a:t>
            </a:r>
            <a:r>
              <a:rPr lang="en-IN" sz="2400" b="1" dirty="0">
                <a:solidFill>
                  <a:srgbClr val="0070C0"/>
                </a:solidFill>
              </a:rPr>
              <a:t>, it can be transformed into desired product.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024673"/>
              </p:ext>
            </p:extLst>
          </p:nvPr>
        </p:nvGraphicFramePr>
        <p:xfrm>
          <a:off x="428102" y="3429000"/>
          <a:ext cx="873614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CS ChemDraw Drawing" r:id="rId3" imgW="6327630" imgH="2255565" progId="ChemDraw.Document.6.0">
                  <p:embed/>
                </p:oleObj>
              </mc:Choice>
              <mc:Fallback>
                <p:oleObj name="CS ChemDraw Drawing" r:id="rId3" imgW="6327630" imgH="225556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02" y="3429000"/>
                        <a:ext cx="8736142" cy="312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1624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Synthesise: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56594"/>
              </p:ext>
            </p:extLst>
          </p:nvPr>
        </p:nvGraphicFramePr>
        <p:xfrm>
          <a:off x="2438400" y="226896"/>
          <a:ext cx="1676400" cy="123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" name="CS ChemDraw Drawing" r:id="rId3" imgW="1056225" imgH="780216" progId="ChemDraw.Document.6.0">
                  <p:embed/>
                </p:oleObj>
              </mc:Choice>
              <mc:Fallback>
                <p:oleObj name="CS ChemDraw Drawing" r:id="rId3" imgW="1056225" imgH="78021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6896"/>
                        <a:ext cx="1676400" cy="123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96047"/>
              </p:ext>
            </p:extLst>
          </p:nvPr>
        </p:nvGraphicFramePr>
        <p:xfrm>
          <a:off x="252371" y="1981200"/>
          <a:ext cx="8674019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0" name="CS ChemDraw Drawing" r:id="rId5" imgW="5457341" imgH="1482691" progId="ChemDraw.Document.6.0">
                  <p:embed/>
                </p:oleObj>
              </mc:Choice>
              <mc:Fallback>
                <p:oleObj name="CS ChemDraw Drawing" r:id="rId5" imgW="5457341" imgH="148269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71" y="1981200"/>
                        <a:ext cx="8674019" cy="236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7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</a:t>
            </a:r>
            <a:r>
              <a:rPr lang="en-IN" sz="2400" b="1" dirty="0" err="1">
                <a:solidFill>
                  <a:srgbClr val="FF0000"/>
                </a:solidFill>
              </a:rPr>
              <a:t>thiophen</a:t>
            </a:r>
            <a:r>
              <a:rPr lang="en-IN" sz="2400" b="1" dirty="0">
                <a:solidFill>
                  <a:srgbClr val="FF0000"/>
                </a:solidFill>
              </a:rPr>
              <a:t> in forming aromatic compounds: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664398"/>
              </p:ext>
            </p:extLst>
          </p:nvPr>
        </p:nvGraphicFramePr>
        <p:xfrm>
          <a:off x="970721" y="1987323"/>
          <a:ext cx="6649279" cy="136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" name="CS ChemDraw Drawing" r:id="rId3" imgW="4268737" imgH="873289" progId="ChemDraw.Document.6.0">
                  <p:embed/>
                </p:oleObj>
              </mc:Choice>
              <mc:Fallback>
                <p:oleObj name="CS ChemDraw Drawing" r:id="rId3" imgW="4268737" imgH="87328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21" y="1987323"/>
                        <a:ext cx="6649279" cy="1365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35312"/>
              </p:ext>
            </p:extLst>
          </p:nvPr>
        </p:nvGraphicFramePr>
        <p:xfrm>
          <a:off x="381000" y="3810000"/>
          <a:ext cx="843353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CS ChemDraw Drawing" r:id="rId5" imgW="6265220" imgH="1923223" progId="ChemDraw.Document.6.0">
                  <p:embed/>
                </p:oleObj>
              </mc:Choice>
              <mc:Fallback>
                <p:oleObj name="CS ChemDraw Drawing" r:id="rId5" imgW="6265220" imgH="192322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0"/>
                        <a:ext cx="8433530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6858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 err="1">
                <a:solidFill>
                  <a:srgbClr val="0070C0"/>
                </a:solidFill>
              </a:rPr>
              <a:t>Thiophen</a:t>
            </a:r>
            <a:r>
              <a:rPr lang="en-IN" sz="2000" b="1" dirty="0">
                <a:solidFill>
                  <a:srgbClr val="0070C0"/>
                </a:solidFill>
              </a:rPr>
              <a:t> is less susceptible towards Diels-Alder reaction with common </a:t>
            </a:r>
            <a:r>
              <a:rPr lang="en-IN" sz="2000" b="1" dirty="0" err="1">
                <a:solidFill>
                  <a:srgbClr val="0070C0"/>
                </a:solidFill>
              </a:rPr>
              <a:t>dienophiles</a:t>
            </a:r>
            <a:r>
              <a:rPr lang="en-IN" sz="2000" b="1" dirty="0">
                <a:solidFill>
                  <a:srgbClr val="0070C0"/>
                </a:solidFill>
              </a:rPr>
              <a:t>, but </a:t>
            </a:r>
            <a:r>
              <a:rPr lang="en-IN" sz="2000" b="1" dirty="0" err="1">
                <a:solidFill>
                  <a:srgbClr val="0070C0"/>
                </a:solidFill>
              </a:rPr>
              <a:t>Wynberg</a:t>
            </a:r>
            <a:r>
              <a:rPr lang="en-IN" sz="2000" b="1" dirty="0">
                <a:solidFill>
                  <a:srgbClr val="0070C0"/>
                </a:solidFill>
              </a:rPr>
              <a:t> has successfully implemented this process using </a:t>
            </a:r>
            <a:r>
              <a:rPr lang="en-IN" sz="2000" b="1" dirty="0" err="1">
                <a:solidFill>
                  <a:srgbClr val="0070C0"/>
                </a:solidFill>
              </a:rPr>
              <a:t>dicyanoacetylene</a:t>
            </a:r>
            <a:r>
              <a:rPr lang="en-IN" sz="2000" b="1" dirty="0">
                <a:solidFill>
                  <a:srgbClr val="0070C0"/>
                </a:solidFill>
              </a:rPr>
              <a:t> as </a:t>
            </a:r>
            <a:r>
              <a:rPr lang="en-IN" sz="2000" b="1" dirty="0" err="1">
                <a:solidFill>
                  <a:srgbClr val="0070C0"/>
                </a:solidFill>
              </a:rPr>
              <a:t>dienophile</a:t>
            </a:r>
            <a:r>
              <a:rPr lang="en-IN" sz="20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33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5400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>
                <a:solidFill>
                  <a:srgbClr val="FF0000"/>
                </a:solidFill>
              </a:rPr>
              <a:t>Benzothiophen</a:t>
            </a:r>
            <a:r>
              <a:rPr lang="en-IN" sz="2400" b="1" dirty="0">
                <a:solidFill>
                  <a:srgbClr val="FF0000"/>
                </a:solidFill>
              </a:rPr>
              <a:t> proceed in different way: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36496"/>
              </p:ext>
            </p:extLst>
          </p:nvPr>
        </p:nvGraphicFramePr>
        <p:xfrm>
          <a:off x="609600" y="685800"/>
          <a:ext cx="7089617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CS ChemDraw Drawing" r:id="rId3" imgW="3832944" imgH="1524153" progId="ChemDraw.Document.6.0">
                  <p:embed/>
                </p:oleObj>
              </mc:Choice>
              <mc:Fallback>
                <p:oleObj name="CS ChemDraw Drawing" r:id="rId3" imgW="3832944" imgH="152415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7089617" cy="281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576935"/>
            <a:ext cx="5988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</a:t>
            </a:r>
            <a:r>
              <a:rPr lang="en-IN" sz="2400" b="1" dirty="0" err="1">
                <a:solidFill>
                  <a:srgbClr val="FF0000"/>
                </a:solidFill>
              </a:rPr>
              <a:t>thiophen</a:t>
            </a:r>
            <a:r>
              <a:rPr lang="en-IN" sz="2400" b="1" dirty="0">
                <a:solidFill>
                  <a:srgbClr val="FF0000"/>
                </a:solidFill>
              </a:rPr>
              <a:t> in the synthesis of carbonyls: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222801"/>
              </p:ext>
            </p:extLst>
          </p:nvPr>
        </p:nvGraphicFramePr>
        <p:xfrm>
          <a:off x="1447800" y="4191000"/>
          <a:ext cx="630290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CS ChemDraw Drawing" r:id="rId5" imgW="3393913" imgH="1397608" progId="ChemDraw.Document.6.0">
                  <p:embed/>
                </p:oleObj>
              </mc:Choice>
              <mc:Fallback>
                <p:oleObj name="CS ChemDraw Drawing" r:id="rId5" imgW="3393913" imgH="139760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6302903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5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607407"/>
              </p:ext>
            </p:extLst>
          </p:nvPr>
        </p:nvGraphicFramePr>
        <p:xfrm>
          <a:off x="2517377" y="152400"/>
          <a:ext cx="3654823" cy="13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CS ChemDraw Drawing" r:id="rId3" imgW="2151969" imgH="781728" progId="ChemDraw.Document.6.0">
                  <p:embed/>
                </p:oleObj>
              </mc:Choice>
              <mc:Fallback>
                <p:oleObj name="CS ChemDraw Drawing" r:id="rId3" imgW="2151969" imgH="78172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377" y="152400"/>
                        <a:ext cx="3654823" cy="1333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293130"/>
              </p:ext>
            </p:extLst>
          </p:nvPr>
        </p:nvGraphicFramePr>
        <p:xfrm>
          <a:off x="533400" y="2057400"/>
          <a:ext cx="809064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CS ChemDraw Drawing" r:id="rId5" imgW="6019897" imgH="1362409" progId="ChemDraw.Document.6.0">
                  <p:embed/>
                </p:oleObj>
              </mc:Choice>
              <mc:Fallback>
                <p:oleObj name="CS ChemDraw Drawing" r:id="rId5" imgW="6019897" imgH="136240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8090647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4388584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solidFill>
                  <a:srgbClr val="FF0000"/>
                </a:solidFill>
              </a:rPr>
              <a:t>Note: 1. </a:t>
            </a:r>
            <a:r>
              <a:rPr lang="en-IN" sz="2000" b="1" dirty="0">
                <a:solidFill>
                  <a:srgbClr val="0070C0"/>
                </a:solidFill>
              </a:rPr>
              <a:t>Use of Raney Ni sometimes produce a mixture of ketone and alcohol. Use of Raney Ni followed by oxidation with </a:t>
            </a:r>
            <a:r>
              <a:rPr lang="en-IN" sz="2000" b="1" dirty="0" smtClean="0">
                <a:solidFill>
                  <a:srgbClr val="0070C0"/>
                </a:solidFill>
              </a:rPr>
              <a:t>CrO</a:t>
            </a:r>
            <a:r>
              <a:rPr lang="en-IN" sz="2000" b="1" baseline="-25000" dirty="0" smtClean="0">
                <a:solidFill>
                  <a:srgbClr val="0070C0"/>
                </a:solidFill>
              </a:rPr>
              <a:t>3</a:t>
            </a:r>
            <a:r>
              <a:rPr lang="en-IN" sz="2000" b="1" dirty="0" smtClean="0">
                <a:solidFill>
                  <a:srgbClr val="0070C0"/>
                </a:solidFill>
              </a:rPr>
              <a:t>, </a:t>
            </a:r>
            <a:r>
              <a:rPr lang="en-IN" sz="2000" b="1" dirty="0">
                <a:solidFill>
                  <a:srgbClr val="0070C0"/>
                </a:solidFill>
              </a:rPr>
              <a:t>it lead to produce ketone selectively.</a:t>
            </a:r>
          </a:p>
          <a:p>
            <a:pPr algn="just"/>
            <a:r>
              <a:rPr lang="en-IN" sz="2000" b="1" dirty="0">
                <a:solidFill>
                  <a:srgbClr val="FF0000"/>
                </a:solidFill>
              </a:rPr>
              <a:t>Note: 2. </a:t>
            </a:r>
            <a:r>
              <a:rPr lang="en-IN" sz="2000" b="1" dirty="0">
                <a:solidFill>
                  <a:srgbClr val="0070C0"/>
                </a:solidFill>
              </a:rPr>
              <a:t>Protection of carbonyl by </a:t>
            </a:r>
            <a:r>
              <a:rPr lang="en-IN" sz="2000" b="1" dirty="0" err="1">
                <a:solidFill>
                  <a:srgbClr val="0070C0"/>
                </a:solidFill>
              </a:rPr>
              <a:t>ketalisation</a:t>
            </a:r>
            <a:r>
              <a:rPr lang="en-IN" sz="2000" b="1" dirty="0">
                <a:solidFill>
                  <a:srgbClr val="0070C0"/>
                </a:solidFill>
              </a:rPr>
              <a:t> with EG/</a:t>
            </a:r>
            <a:r>
              <a:rPr lang="en-IN" sz="2000" b="1" dirty="0" err="1">
                <a:solidFill>
                  <a:srgbClr val="0070C0"/>
                </a:solidFill>
              </a:rPr>
              <a:t>TsOH</a:t>
            </a:r>
            <a:r>
              <a:rPr lang="en-IN" sz="2000" b="1" dirty="0">
                <a:solidFill>
                  <a:srgbClr val="0070C0"/>
                </a:solidFill>
              </a:rPr>
              <a:t> before treatment with Raney Ni also helps survive carbonyl groups.</a:t>
            </a:r>
          </a:p>
        </p:txBody>
      </p:sp>
    </p:spTree>
    <p:extLst>
      <p:ext uri="{BB962C8B-B14F-4D97-AF65-F5344CB8AC3E}">
        <p14:creationId xmlns:p14="http://schemas.microsoft.com/office/powerpoint/2010/main" val="29957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5814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</a:t>
            </a:r>
            <a:r>
              <a:rPr lang="en-IN" sz="2400" b="1" dirty="0" err="1">
                <a:solidFill>
                  <a:srgbClr val="FF0000"/>
                </a:solidFill>
              </a:rPr>
              <a:t>thiophen</a:t>
            </a:r>
            <a:r>
              <a:rPr lang="en-IN" sz="2400" b="1" dirty="0">
                <a:solidFill>
                  <a:srgbClr val="FF0000"/>
                </a:solidFill>
              </a:rPr>
              <a:t> in the synthesis of alcohols: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101705"/>
              </p:ext>
            </p:extLst>
          </p:nvPr>
        </p:nvGraphicFramePr>
        <p:xfrm>
          <a:off x="609601" y="1066800"/>
          <a:ext cx="5791200" cy="108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" name="CS ChemDraw Drawing" r:id="rId3" imgW="3374045" imgH="632508" progId="ChemDraw.Document.6.0">
                  <p:embed/>
                </p:oleObj>
              </mc:Choice>
              <mc:Fallback>
                <p:oleObj name="CS ChemDraw Drawing" r:id="rId3" imgW="3374045" imgH="6325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066800"/>
                        <a:ext cx="5791200" cy="1084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64126" y="2438400"/>
            <a:ext cx="8451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Synthesis of 2-alkyl/ 2,3-dialkyl/ 3-alkylcycloalkanones: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324581"/>
              </p:ext>
            </p:extLst>
          </p:nvPr>
        </p:nvGraphicFramePr>
        <p:xfrm>
          <a:off x="685800" y="3048000"/>
          <a:ext cx="7555826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4" name="CS ChemDraw Drawing" r:id="rId5" imgW="5431642" imgH="2575382" progId="ChemDraw.Document.6.0">
                  <p:embed/>
                </p:oleObj>
              </mc:Choice>
              <mc:Fallback>
                <p:oleObj name="CS ChemDraw Drawing" r:id="rId5" imgW="5431642" imgH="257538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7555826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8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79" y="304800"/>
            <a:ext cx="373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Synthesis of carboxylic acid: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21478"/>
              </p:ext>
            </p:extLst>
          </p:nvPr>
        </p:nvGraphicFramePr>
        <p:xfrm>
          <a:off x="228600" y="914400"/>
          <a:ext cx="8697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CS ChemDraw Drawing" r:id="rId3" imgW="6001541" imgH="634020" progId="ChemDraw.Document.6.0">
                  <p:embed/>
                </p:oleObj>
              </mc:Choice>
              <mc:Fallback>
                <p:oleObj name="CS ChemDraw Drawing" r:id="rId3" imgW="6001541" imgH="6340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9765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50530"/>
              </p:ext>
            </p:extLst>
          </p:nvPr>
        </p:nvGraphicFramePr>
        <p:xfrm>
          <a:off x="559561" y="2133600"/>
          <a:ext cx="805103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" name="CS ChemDraw Drawing" r:id="rId5" imgW="5236421" imgH="694917" progId="ChemDraw.Document.6.0">
                  <p:embed/>
                </p:oleObj>
              </mc:Choice>
              <mc:Fallback>
                <p:oleObj name="CS ChemDraw Drawing" r:id="rId5" imgW="5236421" imgH="694917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61" y="2133600"/>
                        <a:ext cx="805103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32288"/>
              </p:ext>
            </p:extLst>
          </p:nvPr>
        </p:nvGraphicFramePr>
        <p:xfrm>
          <a:off x="367312" y="3657600"/>
          <a:ext cx="857119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" name="CS ChemDraw Drawing" r:id="rId7" imgW="5969580" imgH="1696263" progId="ChemDraw.Document.6.0">
                  <p:embed/>
                </p:oleObj>
              </mc:Choice>
              <mc:Fallback>
                <p:oleObj name="CS ChemDraw Drawing" r:id="rId7" imgW="5969580" imgH="1696263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12" y="3657600"/>
                        <a:ext cx="8571199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9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380995"/>
              </p:ext>
            </p:extLst>
          </p:nvPr>
        </p:nvGraphicFramePr>
        <p:xfrm>
          <a:off x="295665" y="304800"/>
          <a:ext cx="861973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CS ChemDraw Drawing" r:id="rId3" imgW="6420706" imgH="1307558" progId="ChemDraw.Document.6.0">
                  <p:embed/>
                </p:oleObj>
              </mc:Choice>
              <mc:Fallback>
                <p:oleObj name="CS ChemDraw Drawing" r:id="rId3" imgW="6420706" imgH="130755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65" y="304800"/>
                        <a:ext cx="8619735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2438400"/>
            <a:ext cx="3460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Synthesis of amino acids: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547" y="2895600"/>
            <a:ext cx="4875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02060"/>
                </a:solidFill>
              </a:rPr>
              <a:t>(i) α–Amino acids and β–amino acids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679186"/>
              </p:ext>
            </p:extLst>
          </p:nvPr>
        </p:nvGraphicFramePr>
        <p:xfrm>
          <a:off x="316135" y="3505200"/>
          <a:ext cx="852306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CS ChemDraw Drawing" r:id="rId5" imgW="6042572" imgH="2160980" progId="ChemDraw.Document.6.0">
                  <p:embed/>
                </p:oleObj>
              </mc:Choice>
              <mc:Fallback>
                <p:oleObj name="CS ChemDraw Drawing" r:id="rId5" imgW="6042572" imgH="216098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35" y="3505200"/>
                        <a:ext cx="8523065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4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"/>
            <a:ext cx="438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(ii) More </a:t>
            </a:r>
            <a:r>
              <a:rPr lang="en-IN" sz="2400" b="1" dirty="0">
                <a:solidFill>
                  <a:srgbClr val="002060"/>
                </a:solidFill>
              </a:rPr>
              <a:t>branched α-amino acid: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522501"/>
              </p:ext>
            </p:extLst>
          </p:nvPr>
        </p:nvGraphicFramePr>
        <p:xfrm>
          <a:off x="2133600" y="539750"/>
          <a:ext cx="40671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1" name="CS ChemDraw Drawing" r:id="rId3" imgW="3019019" imgH="690382" progId="ChemDraw.Document.6.0">
                  <p:embed/>
                </p:oleObj>
              </mc:Choice>
              <mc:Fallback>
                <p:oleObj name="CS ChemDraw Drawing" r:id="rId3" imgW="3019019" imgH="69038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9750"/>
                        <a:ext cx="4067175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6764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(iii) Amino </a:t>
            </a:r>
            <a:r>
              <a:rPr lang="en-IN" sz="2400" b="1" dirty="0">
                <a:solidFill>
                  <a:srgbClr val="002060"/>
                </a:solidFill>
              </a:rPr>
              <a:t>acid having any number of carbon chain between them: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645143"/>
              </p:ext>
            </p:extLst>
          </p:nvPr>
        </p:nvGraphicFramePr>
        <p:xfrm>
          <a:off x="264337" y="2209800"/>
          <a:ext cx="8539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2" name="CS ChemDraw Drawing" r:id="rId5" imgW="6449427" imgH="804618" progId="ChemDraw.Document.6.0">
                  <p:embed/>
                </p:oleObj>
              </mc:Choice>
              <mc:Fallback>
                <p:oleObj name="CS ChemDraw Drawing" r:id="rId5" imgW="6449427" imgH="80461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37" y="2209800"/>
                        <a:ext cx="85391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3257490"/>
            <a:ext cx="5807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err="1">
                <a:solidFill>
                  <a:srgbClr val="0070C0"/>
                </a:solidFill>
              </a:rPr>
              <a:t>Oxime</a:t>
            </a:r>
            <a:r>
              <a:rPr lang="en-IN" sz="2000" b="1" dirty="0">
                <a:solidFill>
                  <a:srgbClr val="0070C0"/>
                </a:solidFill>
              </a:rPr>
              <a:t> is reduced to amine in presence of Raney Ni.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6764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002060"/>
                </a:solidFill>
              </a:rPr>
              <a:t>(iv) In </a:t>
            </a:r>
            <a:r>
              <a:rPr lang="en-IN" sz="2400" b="1" dirty="0">
                <a:solidFill>
                  <a:srgbClr val="002060"/>
                </a:solidFill>
              </a:rPr>
              <a:t>the above examples amino and acid functionalities are on the same substituents on </a:t>
            </a:r>
            <a:r>
              <a:rPr lang="en-IN" sz="2400" b="1" dirty="0" err="1">
                <a:solidFill>
                  <a:srgbClr val="002060"/>
                </a:solidFill>
              </a:rPr>
              <a:t>thiophen</a:t>
            </a:r>
            <a:r>
              <a:rPr lang="en-IN" sz="2400" b="1" dirty="0">
                <a:solidFill>
                  <a:srgbClr val="002060"/>
                </a:solidFill>
              </a:rPr>
              <a:t>. Now amino and acid functionalities on different side chains are considered.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06816"/>
              </p:ext>
            </p:extLst>
          </p:nvPr>
        </p:nvGraphicFramePr>
        <p:xfrm>
          <a:off x="381000" y="5105400"/>
          <a:ext cx="852366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3" name="CS ChemDraw Drawing" r:id="rId7" imgW="6188988" imgH="612641" progId="ChemDraw.Document.6.0">
                  <p:embed/>
                </p:oleObj>
              </mc:Choice>
              <mc:Fallback>
                <p:oleObj name="CS ChemDraw Drawing" r:id="rId7" imgW="6188988" imgH="612641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05400"/>
                        <a:ext cx="852366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5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(v) γ–amino </a:t>
            </a:r>
            <a:r>
              <a:rPr lang="en-IN" sz="2400" b="1" dirty="0">
                <a:solidFill>
                  <a:srgbClr val="002060"/>
                </a:solidFill>
              </a:rPr>
              <a:t>acids: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477669"/>
              </p:ext>
            </p:extLst>
          </p:nvPr>
        </p:nvGraphicFramePr>
        <p:xfrm>
          <a:off x="2362200" y="990600"/>
          <a:ext cx="4038600" cy="92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CS ChemDraw Drawing" r:id="rId3" imgW="2766138" imgH="632508" progId="ChemDraw.Document.6.0">
                  <p:embed/>
                </p:oleObj>
              </mc:Choice>
              <mc:Fallback>
                <p:oleObj name="CS ChemDraw Drawing" r:id="rId3" imgW="2766138" imgH="6325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4038600" cy="922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2057400"/>
            <a:ext cx="333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(vi) Formation </a:t>
            </a:r>
            <a:r>
              <a:rPr lang="en-IN" sz="2400" b="1" dirty="0">
                <a:solidFill>
                  <a:srgbClr val="002060"/>
                </a:solidFill>
              </a:rPr>
              <a:t>of lactam: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64897"/>
              </p:ext>
            </p:extLst>
          </p:nvPr>
        </p:nvGraphicFramePr>
        <p:xfrm>
          <a:off x="381000" y="2590800"/>
          <a:ext cx="825282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CS ChemDraw Drawing" r:id="rId5" imgW="6588285" imgH="853422" progId="ChemDraw.Document.6.0">
                  <p:embed/>
                </p:oleObj>
              </mc:Choice>
              <mc:Fallback>
                <p:oleObj name="CS ChemDraw Drawing" r:id="rId5" imgW="6588285" imgH="853422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825282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962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Attempt for </a:t>
            </a:r>
            <a:r>
              <a:rPr lang="en-IN" dirty="0" smtClean="0">
                <a:solidFill>
                  <a:srgbClr val="C00000"/>
                </a:solidFill>
              </a:rPr>
              <a:t>synthesis of chiral </a:t>
            </a:r>
            <a:r>
              <a:rPr lang="en-IN" dirty="0">
                <a:solidFill>
                  <a:srgbClr val="C00000"/>
                </a:solidFill>
              </a:rPr>
              <a:t>amino acid is a challenging task.</a:t>
            </a:r>
          </a:p>
        </p:txBody>
      </p:sp>
    </p:spTree>
    <p:extLst>
      <p:ext uri="{BB962C8B-B14F-4D97-AF65-F5344CB8AC3E}">
        <p14:creationId xmlns:p14="http://schemas.microsoft.com/office/powerpoint/2010/main" val="31371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341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Synthetic use of </a:t>
            </a:r>
            <a:r>
              <a:rPr lang="en-IN" sz="2400" b="1" dirty="0" err="1">
                <a:solidFill>
                  <a:srgbClr val="FF0000"/>
                </a:solidFill>
              </a:rPr>
              <a:t>Pyrroles</a:t>
            </a:r>
            <a:r>
              <a:rPr lang="en-IN" sz="2400" b="1" dirty="0">
                <a:solidFill>
                  <a:srgbClr val="FF0000"/>
                </a:solidFill>
              </a:rPr>
              <a:t>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838200"/>
            <a:ext cx="3424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0070C0"/>
                </a:solidFill>
              </a:rPr>
              <a:t>Synthesis of conjugated </a:t>
            </a:r>
            <a:r>
              <a:rPr lang="en-IN" sz="2000" b="1" dirty="0" err="1">
                <a:solidFill>
                  <a:srgbClr val="0070C0"/>
                </a:solidFill>
              </a:rPr>
              <a:t>diene</a:t>
            </a:r>
            <a:r>
              <a:rPr lang="en-IN" sz="2000" b="1" dirty="0">
                <a:solidFill>
                  <a:srgbClr val="0070C0"/>
                </a:solidFill>
              </a:rPr>
              <a:t>: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600" y="1828800"/>
            <a:ext cx="3040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>
                <a:solidFill>
                  <a:srgbClr val="C00000"/>
                </a:solidFill>
              </a:rPr>
              <a:t>Angeli’s</a:t>
            </a:r>
            <a:r>
              <a:rPr lang="en-IN" sz="2400" b="1" dirty="0">
                <a:solidFill>
                  <a:srgbClr val="C00000"/>
                </a:solidFill>
              </a:rPr>
              <a:t> salt (Na</a:t>
            </a:r>
            <a:r>
              <a:rPr lang="en-IN" sz="2400" b="1" baseline="-25000" dirty="0">
                <a:solidFill>
                  <a:srgbClr val="C00000"/>
                </a:solidFill>
              </a:rPr>
              <a:t>2</a:t>
            </a:r>
            <a:r>
              <a:rPr lang="en-IN" sz="2400" b="1" dirty="0">
                <a:solidFill>
                  <a:srgbClr val="C00000"/>
                </a:solidFill>
              </a:rPr>
              <a:t>N</a:t>
            </a:r>
            <a:r>
              <a:rPr lang="en-IN" sz="2400" b="1" baseline="-25000" dirty="0">
                <a:solidFill>
                  <a:srgbClr val="C00000"/>
                </a:solidFill>
              </a:rPr>
              <a:t>2</a:t>
            </a:r>
            <a:r>
              <a:rPr lang="en-IN" sz="2400" b="1" dirty="0">
                <a:solidFill>
                  <a:srgbClr val="C00000"/>
                </a:solidFill>
              </a:rPr>
              <a:t>O</a:t>
            </a:r>
            <a:r>
              <a:rPr lang="en-IN" sz="2400" b="1" baseline="-25000" dirty="0">
                <a:solidFill>
                  <a:srgbClr val="C00000"/>
                </a:solidFill>
              </a:rPr>
              <a:t>3</a:t>
            </a:r>
            <a:r>
              <a:rPr lang="en-IN" sz="2400" b="1" dirty="0">
                <a:solidFill>
                  <a:srgbClr val="C00000"/>
                </a:solidFill>
              </a:rPr>
              <a:t>)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607263"/>
              </p:ext>
            </p:extLst>
          </p:nvPr>
        </p:nvGraphicFramePr>
        <p:xfrm>
          <a:off x="762000" y="2667000"/>
          <a:ext cx="792802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CS ChemDraw Drawing" r:id="rId3" imgW="3729287" imgH="1539269" progId="ChemDraw.Document.6.0">
                  <p:embed/>
                </p:oleObj>
              </mc:Choice>
              <mc:Fallback>
                <p:oleObj name="CS ChemDraw Drawing" r:id="rId3" imgW="3729287" imgH="153926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7928022" cy="327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3461"/>
              </p:ext>
            </p:extLst>
          </p:nvPr>
        </p:nvGraphicFramePr>
        <p:xfrm>
          <a:off x="5410200" y="1602993"/>
          <a:ext cx="3031102" cy="86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" name="CS ChemDraw Drawing" r:id="rId5" imgW="1917228" imgH="547209" progId="ChemDraw.Document.6.0">
                  <p:embed/>
                </p:oleObj>
              </mc:Choice>
              <mc:Fallback>
                <p:oleObj name="CS ChemDraw Drawing" r:id="rId5" imgW="1917228" imgH="547209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02993"/>
                        <a:ext cx="3031102" cy="866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400" b="1" dirty="0" smtClean="0">
                <a:solidFill>
                  <a:srgbClr val="0070C0"/>
                </a:solidFill>
              </a:rPr>
              <a:t>(b) To </a:t>
            </a:r>
            <a:r>
              <a:rPr lang="en-IN" sz="2400" b="1" dirty="0">
                <a:solidFill>
                  <a:srgbClr val="0070C0"/>
                </a:solidFill>
              </a:rPr>
              <a:t>carry out a transformation starting material is first converted into a suitable heterocyclic compound and then necessary modifications are done and finally modified heterocyclic compound is cleaved to get the desired product.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77050"/>
              </p:ext>
            </p:extLst>
          </p:nvPr>
        </p:nvGraphicFramePr>
        <p:xfrm>
          <a:off x="2514600" y="2057400"/>
          <a:ext cx="434445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CS ChemDraw Drawing" r:id="rId3" imgW="3333014" imgH="1455266" progId="ChemDraw.Document.6.0">
                  <p:embed/>
                </p:oleObj>
              </mc:Choice>
              <mc:Fallback>
                <p:oleObj name="CS ChemDraw Drawing" r:id="rId3" imgW="3333014" imgH="1455266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4344458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534435"/>
              </p:ext>
            </p:extLst>
          </p:nvPr>
        </p:nvGraphicFramePr>
        <p:xfrm>
          <a:off x="2209800" y="4343400"/>
          <a:ext cx="4953000" cy="215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CS ChemDraw Drawing" r:id="rId5" imgW="4006570" imgH="1738804" progId="ChemDraw.Document.6.0">
                  <p:embed/>
                </p:oleObj>
              </mc:Choice>
              <mc:Fallback>
                <p:oleObj name="CS ChemDraw Drawing" r:id="rId5" imgW="4006570" imgH="173880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343400"/>
                        <a:ext cx="4953000" cy="2154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3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62805"/>
              </p:ext>
            </p:extLst>
          </p:nvPr>
        </p:nvGraphicFramePr>
        <p:xfrm>
          <a:off x="1478694" y="533400"/>
          <a:ext cx="606510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" name="CS ChemDraw Drawing" r:id="rId3" imgW="4180412" imgH="999618" progId="ChemDraw.Document.6.0">
                  <p:embed/>
                </p:oleObj>
              </mc:Choice>
              <mc:Fallback>
                <p:oleObj name="CS ChemDraw Drawing" r:id="rId3" imgW="4180412" imgH="99961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694" y="533400"/>
                        <a:ext cx="6065106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95300" y="2182505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i="1" dirty="0" err="1">
                <a:solidFill>
                  <a:srgbClr val="0070C0"/>
                </a:solidFill>
              </a:rPr>
              <a:t>Cis</a:t>
            </a:r>
            <a:r>
              <a:rPr lang="en-IN" sz="2000" b="1" dirty="0">
                <a:solidFill>
                  <a:srgbClr val="0070C0"/>
                </a:solidFill>
              </a:rPr>
              <a:t> and </a:t>
            </a:r>
            <a:r>
              <a:rPr lang="en-IN" sz="2000" b="1" i="1" dirty="0">
                <a:solidFill>
                  <a:srgbClr val="0070C0"/>
                </a:solidFill>
              </a:rPr>
              <a:t>trans</a:t>
            </a:r>
            <a:r>
              <a:rPr lang="en-IN" sz="2000" b="1" dirty="0">
                <a:solidFill>
                  <a:srgbClr val="0070C0"/>
                </a:solidFill>
              </a:rPr>
              <a:t> isomers can be separated by fractional crystallisation of the </a:t>
            </a:r>
            <a:r>
              <a:rPr lang="en-IN" sz="2000" b="1" i="1" dirty="0">
                <a:solidFill>
                  <a:srgbClr val="0070C0"/>
                </a:solidFill>
              </a:rPr>
              <a:t>p</a:t>
            </a:r>
            <a:r>
              <a:rPr lang="en-IN" sz="2000" b="1" dirty="0">
                <a:solidFill>
                  <a:srgbClr val="0070C0"/>
                </a:solidFill>
              </a:rPr>
              <a:t>-toluene sulphonamide </a:t>
            </a:r>
            <a:r>
              <a:rPr lang="en-IN" sz="2000" b="1" dirty="0" smtClean="0">
                <a:solidFill>
                  <a:srgbClr val="0070C0"/>
                </a:solidFill>
              </a:rPr>
              <a:t>derivatives followed </a:t>
            </a:r>
            <a:r>
              <a:rPr lang="en-IN" sz="2000" b="1" dirty="0">
                <a:solidFill>
                  <a:srgbClr val="0070C0"/>
                </a:solidFill>
              </a:rPr>
              <a:t>by decomposition with Na/Liq. NH</a:t>
            </a:r>
            <a:r>
              <a:rPr lang="en-IN" sz="2000" b="1" baseline="-25000" dirty="0">
                <a:solidFill>
                  <a:srgbClr val="0070C0"/>
                </a:solidFill>
              </a:rPr>
              <a:t>3</a:t>
            </a:r>
            <a:r>
              <a:rPr lang="en-IN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6186"/>
              </p:ext>
            </p:extLst>
          </p:nvPr>
        </p:nvGraphicFramePr>
        <p:xfrm>
          <a:off x="677868" y="3124200"/>
          <a:ext cx="785653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5" name="CS ChemDraw Drawing" r:id="rId5" imgW="4218420" imgH="778704" progId="ChemDraw.Document.6.0">
                  <p:embed/>
                </p:oleObj>
              </mc:Choice>
              <mc:Fallback>
                <p:oleObj name="CS ChemDraw Drawing" r:id="rId5" imgW="4218420" imgH="77870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8" y="3124200"/>
                        <a:ext cx="7856532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517766"/>
              </p:ext>
            </p:extLst>
          </p:nvPr>
        </p:nvGraphicFramePr>
        <p:xfrm>
          <a:off x="495300" y="5029200"/>
          <a:ext cx="8153400" cy="140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6" name="CS ChemDraw Drawing" r:id="rId7" imgW="4733467" imgH="812176" progId="ChemDraw.Document.6.0">
                  <p:embed/>
                </p:oleObj>
              </mc:Choice>
              <mc:Fallback>
                <p:oleObj name="CS ChemDraw Drawing" r:id="rId7" imgW="4733467" imgH="81217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029200"/>
                        <a:ext cx="8153400" cy="1405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16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This methodology can be extended in this way: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073935"/>
              </p:ext>
            </p:extLst>
          </p:nvPr>
        </p:nvGraphicFramePr>
        <p:xfrm>
          <a:off x="304800" y="1066800"/>
          <a:ext cx="866620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CS ChemDraw Drawing" r:id="rId3" imgW="6335188" imgH="1726711" progId="ChemDraw.Document.6.0">
                  <p:embed/>
                </p:oleObj>
              </mc:Choice>
              <mc:Fallback>
                <p:oleObj name="CS ChemDraw Drawing" r:id="rId3" imgW="6335188" imgH="172671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666201" cy="236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352800"/>
            <a:ext cx="470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 smtClean="0">
                <a:solidFill>
                  <a:srgbClr val="C00000"/>
                </a:solidFill>
              </a:rPr>
              <a:t>(b) As </a:t>
            </a:r>
            <a:r>
              <a:rPr lang="en-IN" sz="2400" b="1" dirty="0" err="1">
                <a:solidFill>
                  <a:srgbClr val="C00000"/>
                </a:solidFill>
              </a:rPr>
              <a:t>diene</a:t>
            </a:r>
            <a:r>
              <a:rPr lang="en-IN" sz="2400" b="1" dirty="0">
                <a:solidFill>
                  <a:srgbClr val="C00000"/>
                </a:solidFill>
              </a:rPr>
              <a:t> in Diels-Alder reaction: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472" y="3733800"/>
            <a:ext cx="8404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(i) Unlike </a:t>
            </a:r>
            <a:r>
              <a:rPr lang="en-IN" sz="2400" b="1" dirty="0" smtClean="0">
                <a:solidFill>
                  <a:srgbClr val="0070C0"/>
                </a:solidFill>
              </a:rPr>
              <a:t>furan, </a:t>
            </a:r>
            <a:r>
              <a:rPr lang="en-IN" sz="2400" b="1" dirty="0" err="1">
                <a:solidFill>
                  <a:srgbClr val="0070C0"/>
                </a:solidFill>
              </a:rPr>
              <a:t>pyrrole</a:t>
            </a:r>
            <a:r>
              <a:rPr lang="en-IN" sz="2400" b="1" dirty="0">
                <a:solidFill>
                  <a:srgbClr val="0070C0"/>
                </a:solidFill>
              </a:rPr>
              <a:t> fails to act as </a:t>
            </a:r>
            <a:r>
              <a:rPr lang="en-IN" sz="2400" b="1" dirty="0" err="1">
                <a:solidFill>
                  <a:srgbClr val="0070C0"/>
                </a:solidFill>
              </a:rPr>
              <a:t>diene</a:t>
            </a:r>
            <a:r>
              <a:rPr lang="en-IN" sz="2400" b="1" dirty="0">
                <a:solidFill>
                  <a:srgbClr val="0070C0"/>
                </a:solidFill>
              </a:rPr>
              <a:t> with maleic acid or maleic anhydride and </a:t>
            </a:r>
            <a:r>
              <a:rPr lang="en-IN" sz="2400" b="1" dirty="0" err="1">
                <a:solidFill>
                  <a:srgbClr val="0070C0"/>
                </a:solidFill>
              </a:rPr>
              <a:t>pyrrole</a:t>
            </a:r>
            <a:r>
              <a:rPr lang="en-IN" sz="2400" b="1" dirty="0">
                <a:solidFill>
                  <a:srgbClr val="0070C0"/>
                </a:solidFill>
              </a:rPr>
              <a:t> undergoes electrophilic substitution as it is an electron rich system.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90005"/>
              </p:ext>
            </p:extLst>
          </p:nvPr>
        </p:nvGraphicFramePr>
        <p:xfrm>
          <a:off x="2037641" y="5005038"/>
          <a:ext cx="4972759" cy="133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" name="CS ChemDraw Drawing" r:id="rId5" imgW="3101297" imgH="827724" progId="ChemDraw.Document.6.0">
                  <p:embed/>
                </p:oleObj>
              </mc:Choice>
              <mc:Fallback>
                <p:oleObj name="CS ChemDraw Drawing" r:id="rId5" imgW="3101297" imgH="82772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641" y="5005038"/>
                        <a:ext cx="4972759" cy="1330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1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(ii) In presence of </a:t>
            </a:r>
            <a:r>
              <a:rPr lang="en-IN" sz="2400" b="1" dirty="0" err="1">
                <a:solidFill>
                  <a:srgbClr val="0070C0"/>
                </a:solidFill>
              </a:rPr>
              <a:t>e.w.g</a:t>
            </a:r>
            <a:r>
              <a:rPr lang="en-IN" sz="2400" b="1" dirty="0">
                <a:solidFill>
                  <a:srgbClr val="0070C0"/>
                </a:solidFill>
              </a:rPr>
              <a:t> on nitrogen, the electron density in the ring decreases and </a:t>
            </a:r>
            <a:r>
              <a:rPr lang="en-IN" sz="2400" b="1" dirty="0" err="1">
                <a:solidFill>
                  <a:srgbClr val="0070C0"/>
                </a:solidFill>
              </a:rPr>
              <a:t>diene</a:t>
            </a:r>
            <a:r>
              <a:rPr lang="en-IN" sz="2400" b="1" dirty="0">
                <a:solidFill>
                  <a:srgbClr val="0070C0"/>
                </a:solidFill>
              </a:rPr>
              <a:t> character increases.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05017"/>
              </p:ext>
            </p:extLst>
          </p:nvPr>
        </p:nvGraphicFramePr>
        <p:xfrm>
          <a:off x="411070" y="1236698"/>
          <a:ext cx="8386566" cy="414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CS ChemDraw Drawing" r:id="rId3" imgW="5413286" imgH="2672990" progId="ChemDraw.Document.6.0">
                  <p:embed/>
                </p:oleObj>
              </mc:Choice>
              <mc:Fallback>
                <p:oleObj name="CS ChemDraw Drawing" r:id="rId3" imgW="5413286" imgH="267299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70" y="1236698"/>
                        <a:ext cx="8386566" cy="4146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562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[4+2] </a:t>
            </a:r>
            <a:r>
              <a:rPr lang="en-IN" sz="2400" b="1" dirty="0" err="1">
                <a:solidFill>
                  <a:srgbClr val="0070C0"/>
                </a:solidFill>
              </a:rPr>
              <a:t>Cyclo</a:t>
            </a:r>
            <a:r>
              <a:rPr lang="en-IN" sz="2400" b="1" dirty="0">
                <a:solidFill>
                  <a:srgbClr val="0070C0"/>
                </a:solidFill>
              </a:rPr>
              <a:t>-addition adduct need not be isolated. On keeping the reaction mixture at room temperature under the reaction condition, it rearranges to aromatic compound.</a:t>
            </a:r>
          </a:p>
        </p:txBody>
      </p:sp>
    </p:spTree>
    <p:extLst>
      <p:ext uri="{BB962C8B-B14F-4D97-AF65-F5344CB8AC3E}">
        <p14:creationId xmlns:p14="http://schemas.microsoft.com/office/powerpoint/2010/main" val="917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400" b="1" dirty="0" smtClean="0">
                <a:solidFill>
                  <a:srgbClr val="0070C0"/>
                </a:solidFill>
              </a:rPr>
              <a:t>(c) Synthesis </a:t>
            </a:r>
            <a:r>
              <a:rPr lang="en-IN" sz="2400" b="1" dirty="0">
                <a:solidFill>
                  <a:srgbClr val="0070C0"/>
                </a:solidFill>
              </a:rPr>
              <a:t>of γ–amino acid from </a:t>
            </a:r>
            <a:r>
              <a:rPr lang="en-IN" sz="2400" b="1" dirty="0" err="1">
                <a:solidFill>
                  <a:srgbClr val="0070C0"/>
                </a:solidFill>
              </a:rPr>
              <a:t>pyrrole</a:t>
            </a:r>
            <a:r>
              <a:rPr lang="en-IN" sz="2400" b="1" dirty="0">
                <a:solidFill>
                  <a:srgbClr val="0070C0"/>
                </a:solidFill>
              </a:rPr>
              <a:t>: The mixture of 3- and </a:t>
            </a:r>
            <a:r>
              <a:rPr lang="en-IN" sz="2400" b="1" dirty="0" smtClean="0">
                <a:solidFill>
                  <a:srgbClr val="0070C0"/>
                </a:solidFill>
              </a:rPr>
              <a:t>4-pyrroline-2-one </a:t>
            </a:r>
            <a:r>
              <a:rPr lang="en-IN" sz="2400" b="1" dirty="0">
                <a:solidFill>
                  <a:srgbClr val="0070C0"/>
                </a:solidFill>
              </a:rPr>
              <a:t>was used </a:t>
            </a:r>
            <a:r>
              <a:rPr lang="en-IN" sz="2400" b="1" dirty="0" smtClean="0">
                <a:solidFill>
                  <a:srgbClr val="0070C0"/>
                </a:solidFill>
              </a:rPr>
              <a:t>as electrophilic </a:t>
            </a:r>
            <a:r>
              <a:rPr lang="en-IN" sz="2400" b="1" dirty="0">
                <a:solidFill>
                  <a:srgbClr val="0070C0"/>
                </a:solidFill>
              </a:rPr>
              <a:t>species in acidic medium to interact with activated aromatic substrates to form γ–amino-γ-</a:t>
            </a:r>
            <a:r>
              <a:rPr lang="en-IN" sz="2400" b="1" dirty="0" err="1">
                <a:solidFill>
                  <a:srgbClr val="0070C0"/>
                </a:solidFill>
              </a:rPr>
              <a:t>arylbutyric</a:t>
            </a:r>
            <a:r>
              <a:rPr lang="en-IN" sz="2400" b="1" dirty="0">
                <a:solidFill>
                  <a:srgbClr val="0070C0"/>
                </a:solidFill>
              </a:rPr>
              <a:t> acid.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82154"/>
              </p:ext>
            </p:extLst>
          </p:nvPr>
        </p:nvGraphicFramePr>
        <p:xfrm>
          <a:off x="446088" y="2063750"/>
          <a:ext cx="8135937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CS ChemDraw Drawing" r:id="rId3" imgW="6295669" imgH="1697774" progId="ChemDraw.Document.6.0">
                  <p:embed/>
                </p:oleObj>
              </mc:Choice>
              <mc:Fallback>
                <p:oleObj name="CS ChemDraw Drawing" r:id="rId3" imgW="6295669" imgH="169777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063750"/>
                        <a:ext cx="8135937" cy="2192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9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458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</a:t>
            </a:r>
            <a:r>
              <a:rPr lang="en-IN" sz="2400" b="1" dirty="0" err="1">
                <a:solidFill>
                  <a:srgbClr val="FF0000"/>
                </a:solidFill>
              </a:rPr>
              <a:t>Indole</a:t>
            </a:r>
            <a:r>
              <a:rPr lang="en-IN" sz="2400" b="1" dirty="0">
                <a:solidFill>
                  <a:srgbClr val="FF0000"/>
                </a:solidFill>
              </a:rPr>
              <a:t> in Organic Synthesis: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9144" y="1066800"/>
            <a:ext cx="788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Degradation of cyclic ketone to </a:t>
            </a:r>
            <a:r>
              <a:rPr lang="en-IN" sz="2400" b="1" dirty="0" err="1">
                <a:solidFill>
                  <a:srgbClr val="0070C0"/>
                </a:solidFill>
              </a:rPr>
              <a:t>dicarboxylic</a:t>
            </a:r>
            <a:r>
              <a:rPr lang="en-IN" sz="2400" b="1" dirty="0">
                <a:solidFill>
                  <a:srgbClr val="0070C0"/>
                </a:solidFill>
              </a:rPr>
              <a:t> acid via an </a:t>
            </a:r>
            <a:r>
              <a:rPr lang="en-IN" sz="2400" b="1" dirty="0" err="1">
                <a:solidFill>
                  <a:srgbClr val="0070C0"/>
                </a:solidFill>
              </a:rPr>
              <a:t>indoxyl</a:t>
            </a:r>
            <a:r>
              <a:rPr lang="en-IN" sz="2400" b="1" dirty="0">
                <a:solidFill>
                  <a:srgbClr val="0070C0"/>
                </a:solidFill>
              </a:rPr>
              <a:t> derivative: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007284"/>
              </p:ext>
            </p:extLst>
          </p:nvPr>
        </p:nvGraphicFramePr>
        <p:xfrm>
          <a:off x="609600" y="2133600"/>
          <a:ext cx="7665356" cy="2217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CS ChemDraw Drawing" r:id="rId3" imgW="4847922" imgH="1399120" progId="ChemDraw.Document.6.0">
                  <p:embed/>
                </p:oleObj>
              </mc:Choice>
              <mc:Fallback>
                <p:oleObj name="CS ChemDraw Drawing" r:id="rId3" imgW="4847922" imgH="13991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7665356" cy="2217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8055"/>
              </p:ext>
            </p:extLst>
          </p:nvPr>
        </p:nvGraphicFramePr>
        <p:xfrm>
          <a:off x="1905000" y="4724400"/>
          <a:ext cx="4893305" cy="1526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CS ChemDraw Drawing" r:id="rId4" imgW="2514553" imgH="784967" progId="ChemDraw.Document.6.0">
                  <p:embed/>
                </p:oleObj>
              </mc:Choice>
              <mc:Fallback>
                <p:oleObj name="CS ChemDraw Drawing" r:id="rId4" imgW="2514553" imgH="78496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4893305" cy="1526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1828"/>
              </p:ext>
            </p:extLst>
          </p:nvPr>
        </p:nvGraphicFramePr>
        <p:xfrm>
          <a:off x="1905000" y="455612"/>
          <a:ext cx="4892675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" name="CS ChemDraw Drawing" r:id="rId3" imgW="2514553" imgH="784967" progId="ChemDraw.Document.6.0">
                  <p:embed/>
                </p:oleObj>
              </mc:Choice>
              <mc:Fallback>
                <p:oleObj name="CS ChemDraw Drawing" r:id="rId3" imgW="2514553" imgH="78496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5612"/>
                        <a:ext cx="4892675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" name="Rectangle 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976876"/>
              </p:ext>
            </p:extLst>
          </p:nvPr>
        </p:nvGraphicFramePr>
        <p:xfrm>
          <a:off x="381000" y="2438400"/>
          <a:ext cx="8422891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" name="CS ChemDraw Drawing" r:id="rId5" imgW="5611315" imgH="2688323" progId="ChemDraw.Document.6.0">
                  <p:embed/>
                </p:oleObj>
              </mc:Choice>
              <mc:Fallback>
                <p:oleObj name="CS ChemDraw Drawing" r:id="rId5" imgW="5611315" imgH="2688323" progId="ChemDraw.Document.6.0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8422891" cy="403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0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403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Synthesis of chiral amino acid: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191" y="1452265"/>
            <a:ext cx="7917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A chiral </a:t>
            </a:r>
            <a:r>
              <a:rPr lang="en-IN" sz="2400" b="1" dirty="0" err="1">
                <a:solidFill>
                  <a:srgbClr val="0070C0"/>
                </a:solidFill>
              </a:rPr>
              <a:t>indoline</a:t>
            </a:r>
            <a:r>
              <a:rPr lang="en-IN" sz="2400" b="1" dirty="0">
                <a:solidFill>
                  <a:srgbClr val="0070C0"/>
                </a:solidFill>
              </a:rPr>
              <a:t> reagent is used in this purpose.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45207"/>
              </p:ext>
            </p:extLst>
          </p:nvPr>
        </p:nvGraphicFramePr>
        <p:xfrm>
          <a:off x="1204954" y="2057400"/>
          <a:ext cx="688034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1" name="CS ChemDraw Drawing" r:id="rId3" imgW="3685017" imgH="895964" progId="ChemDraw.Document.6.0">
                  <p:embed/>
                </p:oleObj>
              </mc:Choice>
              <mc:Fallback>
                <p:oleObj name="CS ChemDraw Drawing" r:id="rId3" imgW="3685017" imgH="89596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54" y="2057400"/>
                        <a:ext cx="6880348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4419600"/>
            <a:ext cx="13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Reagent: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833548"/>
              </p:ext>
            </p:extLst>
          </p:nvPr>
        </p:nvGraphicFramePr>
        <p:xfrm>
          <a:off x="4114800" y="4572000"/>
          <a:ext cx="302393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" name="CS ChemDraw Drawing" r:id="rId5" imgW="1196378" imgH="665980" progId="ChemDraw.Document.6.0">
                  <p:embed/>
                </p:oleObj>
              </mc:Choice>
              <mc:Fallback>
                <p:oleObj name="CS ChemDraw Drawing" r:id="rId5" imgW="1196378" imgH="66598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72000"/>
                        <a:ext cx="3023936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0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3348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Synthesis of the reagent: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42463"/>
              </p:ext>
            </p:extLst>
          </p:nvPr>
        </p:nvGraphicFramePr>
        <p:xfrm>
          <a:off x="354921" y="990600"/>
          <a:ext cx="8789079" cy="254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CS ChemDraw Drawing" r:id="rId3" imgW="5818629" imgH="1684170" progId="ChemDraw.Document.6.0">
                  <p:embed/>
                </p:oleObj>
              </mc:Choice>
              <mc:Fallback>
                <p:oleObj name="CS ChemDraw Drawing" r:id="rId3" imgW="5818629" imgH="168417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21" y="990600"/>
                        <a:ext cx="8789079" cy="2546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8709" y="6858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1.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08709" y="3810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2.</a:t>
            </a:r>
            <a:endParaRPr lang="en-IN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34024"/>
              </p:ext>
            </p:extLst>
          </p:nvPr>
        </p:nvGraphicFramePr>
        <p:xfrm>
          <a:off x="685800" y="4191000"/>
          <a:ext cx="819032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CS ChemDraw Drawing" r:id="rId5" imgW="6088570" imgH="1647459" progId="ChemDraw.Document.6.0">
                  <p:embed/>
                </p:oleObj>
              </mc:Choice>
              <mc:Fallback>
                <p:oleObj name="CS ChemDraw Drawing" r:id="rId5" imgW="6088570" imgH="164745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91000"/>
                        <a:ext cx="8190327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897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403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Synthesis of chiral amino acid: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91480"/>
              </p:ext>
            </p:extLst>
          </p:nvPr>
        </p:nvGraphicFramePr>
        <p:xfrm>
          <a:off x="381000" y="1142873"/>
          <a:ext cx="8418557" cy="518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CS ChemDraw Drawing" r:id="rId3" imgW="6134136" imgH="3779502" progId="ChemDraw.Document.6.0">
                  <p:embed/>
                </p:oleObj>
              </mc:Choice>
              <mc:Fallback>
                <p:oleObj name="CS ChemDraw Drawing" r:id="rId3" imgW="6134136" imgH="377950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2873"/>
                        <a:ext cx="8418557" cy="5181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354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4763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Pyridine in organic synthesis: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227" y="914400"/>
            <a:ext cx="6098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1. CH</a:t>
            </a:r>
            <a:r>
              <a:rPr lang="en-IN" sz="2400" b="1" baseline="-25000" dirty="0" smtClean="0">
                <a:solidFill>
                  <a:srgbClr val="0070C0"/>
                </a:solidFill>
              </a:rPr>
              <a:t>3</a:t>
            </a:r>
            <a:r>
              <a:rPr lang="en-IN" sz="2400" b="1" dirty="0" smtClean="0">
                <a:solidFill>
                  <a:srgbClr val="0070C0"/>
                </a:solidFill>
              </a:rPr>
              <a:t>COCl</a:t>
            </a:r>
            <a:r>
              <a:rPr lang="en-IN" sz="2400" b="1" dirty="0">
                <a:solidFill>
                  <a:srgbClr val="0070C0"/>
                </a:solidFill>
              </a:rPr>
              <a:t>/ pyridine is a good </a:t>
            </a:r>
            <a:r>
              <a:rPr lang="en-IN" sz="2400" b="1" dirty="0" err="1">
                <a:solidFill>
                  <a:srgbClr val="0070C0"/>
                </a:solidFill>
              </a:rPr>
              <a:t>acylating</a:t>
            </a:r>
            <a:r>
              <a:rPr lang="en-IN" sz="2400" b="1" dirty="0">
                <a:solidFill>
                  <a:srgbClr val="0070C0"/>
                </a:solidFill>
              </a:rPr>
              <a:t> agent.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293203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2. In </a:t>
            </a:r>
            <a:r>
              <a:rPr lang="en-IN" sz="2400" b="1" dirty="0">
                <a:solidFill>
                  <a:srgbClr val="0070C0"/>
                </a:solidFill>
              </a:rPr>
              <a:t>the synthesis of </a:t>
            </a:r>
            <a:r>
              <a:rPr lang="en-IN" sz="2400" b="1" dirty="0" err="1">
                <a:solidFill>
                  <a:srgbClr val="0070C0"/>
                </a:solidFill>
              </a:rPr>
              <a:t>cycloheptatrienone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</a:rPr>
              <a:t>(</a:t>
            </a:r>
            <a:r>
              <a:rPr lang="en-IN" sz="2400" b="1" dirty="0" err="1">
                <a:solidFill>
                  <a:srgbClr val="002060"/>
                </a:solidFill>
              </a:rPr>
              <a:t>tropone</a:t>
            </a:r>
            <a:r>
              <a:rPr lang="en-IN" sz="2400" b="1" dirty="0">
                <a:solidFill>
                  <a:srgbClr val="002060"/>
                </a:solidFill>
              </a:rPr>
              <a:t> &amp; </a:t>
            </a:r>
            <a:r>
              <a:rPr lang="en-IN" sz="2400" b="1" dirty="0" err="1">
                <a:solidFill>
                  <a:srgbClr val="002060"/>
                </a:solidFill>
              </a:rPr>
              <a:t>tropolones</a:t>
            </a:r>
            <a:r>
              <a:rPr lang="en-IN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013140"/>
              </p:ext>
            </p:extLst>
          </p:nvPr>
        </p:nvGraphicFramePr>
        <p:xfrm>
          <a:off x="134793" y="3276600"/>
          <a:ext cx="885680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CS ChemDraw Drawing" r:id="rId3" imgW="6356568" imgH="1860814" progId="ChemDraw.Document.6.0">
                  <p:embed/>
                </p:oleObj>
              </mc:Choice>
              <mc:Fallback>
                <p:oleObj name="CS ChemDraw Drawing" r:id="rId3" imgW="6356568" imgH="186081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93" y="3276600"/>
                        <a:ext cx="8856807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35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974879"/>
              </p:ext>
            </p:extLst>
          </p:nvPr>
        </p:nvGraphicFramePr>
        <p:xfrm>
          <a:off x="381000" y="854538"/>
          <a:ext cx="8503590" cy="45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CS ChemDraw Drawing" r:id="rId3" imgW="5899396" imgH="3163837" progId="ChemDraw.Document.6.0">
                  <p:embed/>
                </p:oleObj>
              </mc:Choice>
              <mc:Fallback>
                <p:oleObj name="CS ChemDraw Drawing" r:id="rId3" imgW="5899396" imgH="316383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54538"/>
                        <a:ext cx="8503590" cy="4555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3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3. Like </a:t>
            </a:r>
            <a:r>
              <a:rPr lang="en-IN" sz="2400" b="1" dirty="0">
                <a:solidFill>
                  <a:srgbClr val="0070C0"/>
                </a:solidFill>
              </a:rPr>
              <a:t>3</a:t>
            </a:r>
            <a:r>
              <a:rPr lang="en-IN" sz="2400" b="1" baseline="30000" dirty="0">
                <a:solidFill>
                  <a:srgbClr val="0070C0"/>
                </a:solidFill>
              </a:rPr>
              <a:t>o</a:t>
            </a:r>
            <a:r>
              <a:rPr lang="en-IN" sz="2400" b="1" dirty="0">
                <a:solidFill>
                  <a:srgbClr val="0070C0"/>
                </a:solidFill>
              </a:rPr>
              <a:t>-amines, pyridine plays two roles in O-acylation.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80442"/>
              </p:ext>
            </p:extLst>
          </p:nvPr>
        </p:nvGraphicFramePr>
        <p:xfrm>
          <a:off x="390714" y="990600"/>
          <a:ext cx="846640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CS ChemDraw Drawing" r:id="rId3" imgW="4672569" imgH="880847" progId="ChemDraw.Document.6.0">
                  <p:embed/>
                </p:oleObj>
              </mc:Choice>
              <mc:Fallback>
                <p:oleObj name="CS ChemDraw Drawing" r:id="rId3" imgW="4672569" imgH="88084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14" y="990600"/>
                        <a:ext cx="8466404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8956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Pyridine reacts with acetyl chloride to form a good </a:t>
            </a:r>
            <a:r>
              <a:rPr lang="en-IN" sz="2400" b="1" dirty="0" err="1">
                <a:solidFill>
                  <a:srgbClr val="0070C0"/>
                </a:solidFill>
              </a:rPr>
              <a:t>acylating</a:t>
            </a:r>
            <a:r>
              <a:rPr lang="en-IN" sz="2400" b="1" dirty="0">
                <a:solidFill>
                  <a:srgbClr val="0070C0"/>
                </a:solidFill>
              </a:rPr>
              <a:t> agent (X).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Pyridine acts as a base to remove </a:t>
            </a:r>
            <a:r>
              <a:rPr lang="en-IN" sz="2400" b="1" dirty="0" err="1">
                <a:solidFill>
                  <a:srgbClr val="0070C0"/>
                </a:solidFill>
              </a:rPr>
              <a:t>HCl</a:t>
            </a:r>
            <a:r>
              <a:rPr lang="en-IN" sz="2400" b="1" dirty="0">
                <a:solidFill>
                  <a:srgbClr val="0070C0"/>
                </a:solidFill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But in some cases pyridine plays a special role which is not possible for 3</a:t>
            </a:r>
            <a:r>
              <a:rPr lang="en-IN" sz="2400" b="1" baseline="30000" dirty="0">
                <a:solidFill>
                  <a:srgbClr val="0070C0"/>
                </a:solidFill>
              </a:rPr>
              <a:t>o</a:t>
            </a:r>
            <a:r>
              <a:rPr lang="en-IN" sz="2400" b="1" dirty="0">
                <a:solidFill>
                  <a:srgbClr val="0070C0"/>
                </a:solidFill>
              </a:rPr>
              <a:t>-amines.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997761"/>
              </p:ext>
            </p:extLst>
          </p:nvPr>
        </p:nvGraphicFramePr>
        <p:xfrm>
          <a:off x="886835" y="4953000"/>
          <a:ext cx="7571365" cy="101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name="CS ChemDraw Drawing" r:id="rId5" imgW="3467121" imgH="463206" progId="ChemDraw.Document.6.0">
                  <p:embed/>
                </p:oleObj>
              </mc:Choice>
              <mc:Fallback>
                <p:oleObj name="CS ChemDraw Drawing" r:id="rId5" imgW="3467121" imgH="463206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835" y="4953000"/>
                        <a:ext cx="7571365" cy="1015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626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i="1" dirty="0">
                <a:solidFill>
                  <a:srgbClr val="0070C0"/>
                </a:solidFill>
              </a:rPr>
              <a:t>O</a:t>
            </a:r>
            <a:r>
              <a:rPr lang="en-IN" sz="2400" b="1" dirty="0">
                <a:solidFill>
                  <a:srgbClr val="0070C0"/>
                </a:solidFill>
              </a:rPr>
              <a:t>-</a:t>
            </a:r>
            <a:r>
              <a:rPr lang="en-IN" sz="2400" b="1" dirty="0" err="1">
                <a:solidFill>
                  <a:srgbClr val="0070C0"/>
                </a:solidFill>
              </a:rPr>
              <a:t>Benoylation</a:t>
            </a:r>
            <a:r>
              <a:rPr lang="en-IN" sz="2400" b="1" dirty="0">
                <a:solidFill>
                  <a:srgbClr val="0070C0"/>
                </a:solidFill>
              </a:rPr>
              <a:t> was obtained in better yield when pyridine was used in place of Et</a:t>
            </a:r>
            <a:r>
              <a:rPr lang="en-IN" sz="2400" b="1" baseline="-25000" dirty="0">
                <a:solidFill>
                  <a:srgbClr val="0070C0"/>
                </a:solidFill>
              </a:rPr>
              <a:t>3</a:t>
            </a:r>
            <a:r>
              <a:rPr lang="en-IN" sz="2400" b="1" dirty="0">
                <a:solidFill>
                  <a:srgbClr val="0070C0"/>
                </a:solidFill>
              </a:rPr>
              <a:t>N. </a:t>
            </a:r>
            <a:endParaRPr lang="en-IN" sz="2400" b="1" dirty="0" smtClean="0">
              <a:solidFill>
                <a:srgbClr val="0070C0"/>
              </a:solidFill>
            </a:endParaRPr>
          </a:p>
          <a:p>
            <a:r>
              <a:rPr lang="en-IN" sz="2400" b="1" dirty="0" smtClean="0">
                <a:solidFill>
                  <a:srgbClr val="C00000"/>
                </a:solidFill>
              </a:rPr>
              <a:t>Suggested </a:t>
            </a:r>
            <a:r>
              <a:rPr lang="en-IN" sz="2400" b="1" dirty="0">
                <a:solidFill>
                  <a:srgbClr val="C00000"/>
                </a:solidFill>
              </a:rPr>
              <a:t>Mechanism: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32041"/>
              </p:ext>
            </p:extLst>
          </p:nvPr>
        </p:nvGraphicFramePr>
        <p:xfrm>
          <a:off x="838200" y="1676400"/>
          <a:ext cx="707275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9" name="CS ChemDraw Drawing" r:id="rId3" imgW="4822008" imgH="833555" progId="ChemDraw.Document.6.0">
                  <p:embed/>
                </p:oleObj>
              </mc:Choice>
              <mc:Fallback>
                <p:oleObj name="CS ChemDraw Drawing" r:id="rId3" imgW="4822008" imgH="83355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7072754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3048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C00000"/>
                </a:solidFill>
              </a:rPr>
              <a:t>Evidence: </a:t>
            </a:r>
            <a:r>
              <a:rPr lang="en-IN" sz="2400" b="1" dirty="0" smtClean="0">
                <a:solidFill>
                  <a:srgbClr val="0070C0"/>
                </a:solidFill>
              </a:rPr>
              <a:t>Using </a:t>
            </a:r>
            <a:r>
              <a:rPr lang="en-IN" sz="2400" b="1" dirty="0" err="1" smtClean="0">
                <a:solidFill>
                  <a:srgbClr val="0070C0"/>
                </a:solidFill>
              </a:rPr>
              <a:t>quinoline</a:t>
            </a:r>
            <a:r>
              <a:rPr lang="en-IN" sz="2400" b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>
                <a:solidFill>
                  <a:srgbClr val="0070C0"/>
                </a:solidFill>
              </a:rPr>
              <a:t>in place of pyridine, </a:t>
            </a:r>
            <a:r>
              <a:rPr lang="en-IN" sz="2400" b="1" dirty="0" smtClean="0">
                <a:solidFill>
                  <a:srgbClr val="0070C0"/>
                </a:solidFill>
              </a:rPr>
              <a:t>a </a:t>
            </a:r>
            <a:r>
              <a:rPr lang="en-IN" sz="2400" b="1" dirty="0">
                <a:solidFill>
                  <a:srgbClr val="0070C0"/>
                </a:solidFill>
              </a:rPr>
              <a:t>similar intermediate (Y) was isolated. On </a:t>
            </a:r>
            <a:r>
              <a:rPr lang="en-IN" sz="2400" b="1" dirty="0" smtClean="0">
                <a:solidFill>
                  <a:srgbClr val="0070C0"/>
                </a:solidFill>
              </a:rPr>
              <a:t>heating </a:t>
            </a:r>
            <a:r>
              <a:rPr lang="en-IN" sz="2400" b="1" dirty="0">
                <a:solidFill>
                  <a:srgbClr val="0070C0"/>
                </a:solidFill>
              </a:rPr>
              <a:t>Y, it </a:t>
            </a:r>
            <a:r>
              <a:rPr lang="en-IN" sz="2400" b="1" dirty="0" smtClean="0">
                <a:solidFill>
                  <a:srgbClr val="0070C0"/>
                </a:solidFill>
              </a:rPr>
              <a:t>produces </a:t>
            </a:r>
            <a:r>
              <a:rPr lang="en-IN" sz="2400" b="1" i="1" dirty="0">
                <a:solidFill>
                  <a:srgbClr val="0070C0"/>
                </a:solidFill>
              </a:rPr>
              <a:t>o</a:t>
            </a:r>
            <a:r>
              <a:rPr lang="en-IN" sz="2400" b="1" dirty="0">
                <a:solidFill>
                  <a:srgbClr val="0070C0"/>
                </a:solidFill>
              </a:rPr>
              <a:t>-</a:t>
            </a:r>
            <a:r>
              <a:rPr lang="en-IN" sz="2400" b="1" dirty="0" err="1">
                <a:solidFill>
                  <a:srgbClr val="0070C0"/>
                </a:solidFill>
              </a:rPr>
              <a:t>benzoylated</a:t>
            </a:r>
            <a:r>
              <a:rPr lang="en-IN" sz="2400" b="1" dirty="0">
                <a:solidFill>
                  <a:srgbClr val="0070C0"/>
                </a:solidFill>
              </a:rPr>
              <a:t> product.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88573"/>
              </p:ext>
            </p:extLst>
          </p:nvPr>
        </p:nvGraphicFramePr>
        <p:xfrm>
          <a:off x="1146470" y="4343400"/>
          <a:ext cx="7083130" cy="15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0" name="CS ChemDraw Drawing" r:id="rId5" imgW="3762760" imgH="833555" progId="ChemDraw.Document.6.0">
                  <p:embed/>
                </p:oleObj>
              </mc:Choice>
              <mc:Fallback>
                <p:oleObj name="CS ChemDraw Drawing" r:id="rId5" imgW="3762760" imgH="83355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470" y="4343400"/>
                        <a:ext cx="7083130" cy="156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58674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7030A0"/>
                </a:solidFill>
              </a:rPr>
              <a:t>The concerted transfer of benzoyl group from N to O was proved to have no or a little effect on changing substituent on phenyl </a:t>
            </a:r>
            <a:r>
              <a:rPr lang="en-IN" sz="2000" b="1" dirty="0" smtClean="0">
                <a:solidFill>
                  <a:srgbClr val="7030A0"/>
                </a:solidFill>
              </a:rPr>
              <a:t>rings </a:t>
            </a:r>
            <a:r>
              <a:rPr lang="en-IN" sz="2000" b="1" dirty="0">
                <a:solidFill>
                  <a:srgbClr val="7030A0"/>
                </a:solidFill>
              </a:rPr>
              <a:t>or changing solvents.</a:t>
            </a:r>
          </a:p>
        </p:txBody>
      </p:sp>
    </p:spTree>
    <p:extLst>
      <p:ext uri="{BB962C8B-B14F-4D97-AF65-F5344CB8AC3E}">
        <p14:creationId xmlns:p14="http://schemas.microsoft.com/office/powerpoint/2010/main" val="1627750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4. Direct </a:t>
            </a:r>
            <a:r>
              <a:rPr lang="en-IN" sz="2400" b="1" dirty="0" err="1">
                <a:solidFill>
                  <a:srgbClr val="0070C0"/>
                </a:solidFill>
              </a:rPr>
              <a:t>aryloxylation</a:t>
            </a:r>
            <a:r>
              <a:rPr lang="en-IN" sz="2400" b="1" dirty="0">
                <a:solidFill>
                  <a:srgbClr val="0070C0"/>
                </a:solidFill>
              </a:rPr>
              <a:t> of aromatic substrate using pyridine derivative.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B050"/>
                </a:solidFill>
              </a:rPr>
              <a:t>First consider one common ArS</a:t>
            </a:r>
            <a:r>
              <a:rPr lang="en-IN" sz="2400" b="1" baseline="-25000" dirty="0">
                <a:solidFill>
                  <a:srgbClr val="00B050"/>
                </a:solidFill>
              </a:rPr>
              <a:t>N</a:t>
            </a:r>
            <a:r>
              <a:rPr lang="en-IN" sz="2400" b="1" baseline="30000" dirty="0">
                <a:solidFill>
                  <a:srgbClr val="00B050"/>
                </a:solidFill>
              </a:rPr>
              <a:t>2</a:t>
            </a:r>
            <a:r>
              <a:rPr lang="en-IN" sz="2400" b="1" dirty="0">
                <a:solidFill>
                  <a:srgbClr val="00B050"/>
                </a:solidFill>
              </a:rPr>
              <a:t> type reaction as shown below: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95442"/>
              </p:ext>
            </p:extLst>
          </p:nvPr>
        </p:nvGraphicFramePr>
        <p:xfrm>
          <a:off x="1066800" y="2057400"/>
          <a:ext cx="6456749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7" name="CS ChemDraw Drawing" r:id="rId3" imgW="4578197" imgH="1130914" progId="ChemDraw.Document.6.0">
                  <p:embed/>
                </p:oleObj>
              </mc:Choice>
              <mc:Fallback>
                <p:oleObj name="CS ChemDraw Drawing" r:id="rId3" imgW="4578197" imgH="113091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6456749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8862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N-</a:t>
            </a:r>
            <a:r>
              <a:rPr lang="en-IN" sz="2400" b="1" dirty="0" err="1">
                <a:solidFill>
                  <a:srgbClr val="0070C0"/>
                </a:solidFill>
              </a:rPr>
              <a:t>Aryloxypyridinium</a:t>
            </a:r>
            <a:r>
              <a:rPr lang="en-IN" sz="2400" b="1" dirty="0">
                <a:solidFill>
                  <a:srgbClr val="0070C0"/>
                </a:solidFill>
              </a:rPr>
              <a:t> salt (R) can be used as a source of </a:t>
            </a:r>
            <a:r>
              <a:rPr lang="en-IN" sz="2400" b="1" dirty="0" err="1">
                <a:solidFill>
                  <a:srgbClr val="0070C0"/>
                </a:solidFill>
              </a:rPr>
              <a:t>aryloxy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 dirty="0" err="1">
                <a:solidFill>
                  <a:srgbClr val="0070C0"/>
                </a:solidFill>
              </a:rPr>
              <a:t>cation</a:t>
            </a:r>
            <a:r>
              <a:rPr lang="en-IN" sz="2400" b="1" dirty="0">
                <a:solidFill>
                  <a:srgbClr val="0070C0"/>
                </a:solidFill>
              </a:rPr>
              <a:t> (P) which can react with activated aromatic nucleus Q. R may be prepared from </a:t>
            </a:r>
            <a:r>
              <a:rPr lang="en-IN" sz="2400" b="1" dirty="0" err="1">
                <a:solidFill>
                  <a:srgbClr val="0070C0"/>
                </a:solidFill>
              </a:rPr>
              <a:t>pyridinium</a:t>
            </a:r>
            <a:r>
              <a:rPr lang="en-IN" sz="2400" b="1" dirty="0">
                <a:solidFill>
                  <a:srgbClr val="0070C0"/>
                </a:solidFill>
              </a:rPr>
              <a:t> N-oxide and aromatic </a:t>
            </a:r>
            <a:r>
              <a:rPr lang="en-IN" sz="2400" b="1" dirty="0" err="1">
                <a:solidFill>
                  <a:srgbClr val="0070C0"/>
                </a:solidFill>
              </a:rPr>
              <a:t>diazonium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 dirty="0" err="1">
                <a:solidFill>
                  <a:srgbClr val="0070C0"/>
                </a:solidFill>
              </a:rPr>
              <a:t>fluoroborate</a:t>
            </a:r>
            <a:r>
              <a:rPr lang="en-IN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452786"/>
              </p:ext>
            </p:extLst>
          </p:nvPr>
        </p:nvGraphicFramePr>
        <p:xfrm>
          <a:off x="1219200" y="5638800"/>
          <a:ext cx="705235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CS ChemDraw Drawing" r:id="rId5" imgW="4488145" imgH="528854" progId="ChemDraw.Document.6.0">
                  <p:embed/>
                </p:oleObj>
              </mc:Choice>
              <mc:Fallback>
                <p:oleObj name="CS ChemDraw Drawing" r:id="rId5" imgW="4488145" imgH="52885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7052356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527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047263"/>
              </p:ext>
            </p:extLst>
          </p:nvPr>
        </p:nvGraphicFramePr>
        <p:xfrm>
          <a:off x="533400" y="325936"/>
          <a:ext cx="8077200" cy="241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CS ChemDraw Drawing" r:id="rId3" imgW="5661632" imgH="1691512" progId="ChemDraw.Document.6.0">
                  <p:embed/>
                </p:oleObj>
              </mc:Choice>
              <mc:Fallback>
                <p:oleObj name="CS ChemDraw Drawing" r:id="rId3" imgW="5661632" imgH="169151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5936"/>
                        <a:ext cx="8077200" cy="2417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2891135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Evidence</a:t>
            </a:r>
            <a:r>
              <a:rPr lang="en-IN" sz="2400" b="1" dirty="0" smtClean="0">
                <a:solidFill>
                  <a:srgbClr val="0070C0"/>
                </a:solidFill>
              </a:rPr>
              <a:t>: </a:t>
            </a:r>
            <a:r>
              <a:rPr lang="en-IN" sz="2400" b="1" dirty="0">
                <a:solidFill>
                  <a:srgbClr val="0070C0"/>
                </a:solidFill>
              </a:rPr>
              <a:t>F</a:t>
            </a:r>
            <a:r>
              <a:rPr lang="en-IN" sz="2400" b="1" dirty="0" smtClean="0">
                <a:solidFill>
                  <a:srgbClr val="0070C0"/>
                </a:solidFill>
              </a:rPr>
              <a:t>or </a:t>
            </a:r>
            <a:r>
              <a:rPr lang="en-IN" sz="2400" b="1" dirty="0">
                <a:solidFill>
                  <a:srgbClr val="0070C0"/>
                </a:solidFill>
              </a:rPr>
              <a:t>the formation of </a:t>
            </a:r>
            <a:r>
              <a:rPr lang="en-IN" sz="2400" b="1" dirty="0" err="1">
                <a:solidFill>
                  <a:srgbClr val="0070C0"/>
                </a:solidFill>
              </a:rPr>
              <a:t>aryloxenium</a:t>
            </a:r>
            <a:r>
              <a:rPr lang="en-IN" sz="2400" b="1" dirty="0">
                <a:solidFill>
                  <a:srgbClr val="0070C0"/>
                </a:solidFill>
              </a:rPr>
              <a:t> ion </a:t>
            </a:r>
            <a:r>
              <a:rPr lang="en-IN" sz="2400" b="1" dirty="0" smtClean="0">
                <a:solidFill>
                  <a:srgbClr val="0070C0"/>
                </a:solidFill>
              </a:rPr>
              <a:t>S.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88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(i)</a:t>
            </a:r>
            <a:r>
              <a:rPr lang="en-IN" sz="2400" b="1" i="1" dirty="0">
                <a:solidFill>
                  <a:srgbClr val="0070C0"/>
                </a:solidFill>
              </a:rPr>
              <a:t> </a:t>
            </a:r>
            <a:r>
              <a:rPr lang="en-IN" sz="2400" b="1" i="1" dirty="0" err="1">
                <a:solidFill>
                  <a:srgbClr val="0070C0"/>
                </a:solidFill>
              </a:rPr>
              <a:t>o</a:t>
            </a:r>
            <a:r>
              <a:rPr lang="en-IN" sz="2400" b="1" dirty="0" err="1">
                <a:solidFill>
                  <a:srgbClr val="0070C0"/>
                </a:solidFill>
              </a:rPr>
              <a:t>,</a:t>
            </a:r>
            <a:r>
              <a:rPr lang="en-IN" sz="2400" b="1" i="1" dirty="0" err="1">
                <a:solidFill>
                  <a:srgbClr val="0070C0"/>
                </a:solidFill>
              </a:rPr>
              <a:t>p</a:t>
            </a:r>
            <a:r>
              <a:rPr lang="en-IN" sz="2400" b="1" dirty="0">
                <a:solidFill>
                  <a:srgbClr val="0070C0"/>
                </a:solidFill>
              </a:rPr>
              <a:t>-Products are formed using </a:t>
            </a:r>
            <a:r>
              <a:rPr lang="en-IN" sz="2400" b="1" dirty="0" err="1">
                <a:solidFill>
                  <a:srgbClr val="0070C0"/>
                </a:solidFill>
              </a:rPr>
              <a:t>Ph</a:t>
            </a:r>
            <a:r>
              <a:rPr lang="en-IN" sz="2400" b="1" dirty="0">
                <a:solidFill>
                  <a:srgbClr val="0070C0"/>
                </a:solidFill>
              </a:rPr>
              <a:t>-R.</a:t>
            </a:r>
          </a:p>
          <a:p>
            <a:r>
              <a:rPr lang="en-IN" sz="2400" b="1" dirty="0">
                <a:solidFill>
                  <a:srgbClr val="0070C0"/>
                </a:solidFill>
              </a:rPr>
              <a:t>(ii) Use of </a:t>
            </a:r>
            <a:r>
              <a:rPr lang="en-IN" sz="2400" b="1" dirty="0" err="1">
                <a:solidFill>
                  <a:srgbClr val="0070C0"/>
                </a:solidFill>
              </a:rPr>
              <a:t>PhCN</a:t>
            </a:r>
            <a:r>
              <a:rPr lang="en-IN" sz="2400" b="1" dirty="0">
                <a:solidFill>
                  <a:srgbClr val="0070C0"/>
                </a:solidFill>
              </a:rPr>
              <a:t> as </a:t>
            </a:r>
            <a:r>
              <a:rPr lang="en-IN" sz="2400" b="1" dirty="0" err="1" smtClean="0">
                <a:solidFill>
                  <a:srgbClr val="0070C0"/>
                </a:solidFill>
              </a:rPr>
              <a:t>cation</a:t>
            </a:r>
            <a:r>
              <a:rPr lang="en-IN" sz="2400" b="1" dirty="0" smtClean="0">
                <a:solidFill>
                  <a:srgbClr val="0070C0"/>
                </a:solidFill>
              </a:rPr>
              <a:t>-trap </a:t>
            </a:r>
            <a:r>
              <a:rPr lang="en-IN" sz="2400" b="1" dirty="0">
                <a:solidFill>
                  <a:srgbClr val="0070C0"/>
                </a:solidFill>
              </a:rPr>
              <a:t>produces </a:t>
            </a:r>
            <a:r>
              <a:rPr lang="en-IN" sz="2400" b="1" dirty="0" err="1">
                <a:solidFill>
                  <a:srgbClr val="0070C0"/>
                </a:solidFill>
              </a:rPr>
              <a:t>benzoxazole</a:t>
            </a:r>
            <a:r>
              <a:rPr lang="en-IN" sz="2400" b="1" dirty="0">
                <a:solidFill>
                  <a:srgbClr val="0070C0"/>
                </a:solidFill>
              </a:rPr>
              <a:t> (X).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85182"/>
              </p:ext>
            </p:extLst>
          </p:nvPr>
        </p:nvGraphicFramePr>
        <p:xfrm>
          <a:off x="609600" y="4794250"/>
          <a:ext cx="75311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2" name="CS ChemDraw Drawing" r:id="rId5" imgW="4844899" imgH="743721" progId="ChemDraw.Document.6.0">
                  <p:embed/>
                </p:oleObj>
              </mc:Choice>
              <mc:Fallback>
                <p:oleObj name="CS ChemDraw Drawing" r:id="rId5" imgW="4844899" imgH="743721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94250"/>
                        <a:ext cx="753110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133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It needs to mention here that aryl part in </a:t>
            </a:r>
            <a:r>
              <a:rPr lang="en-IN" sz="2400" b="1" dirty="0" err="1">
                <a:solidFill>
                  <a:srgbClr val="0070C0"/>
                </a:solidFill>
              </a:rPr>
              <a:t>aryloxypyridinium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 dirty="0" err="1">
                <a:solidFill>
                  <a:srgbClr val="0070C0"/>
                </a:solidFill>
              </a:rPr>
              <a:t>fluoroborate</a:t>
            </a:r>
            <a:r>
              <a:rPr lang="en-IN" sz="2400" b="1" dirty="0">
                <a:solidFill>
                  <a:srgbClr val="0070C0"/>
                </a:solidFill>
              </a:rPr>
              <a:t> has a great role in forming </a:t>
            </a:r>
            <a:r>
              <a:rPr lang="en-IN" sz="2400" b="1" dirty="0" err="1">
                <a:solidFill>
                  <a:srgbClr val="0070C0"/>
                </a:solidFill>
              </a:rPr>
              <a:t>aryloxenium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 dirty="0" err="1">
                <a:solidFill>
                  <a:srgbClr val="0070C0"/>
                </a:solidFill>
              </a:rPr>
              <a:t>cation</a:t>
            </a:r>
            <a:r>
              <a:rPr lang="en-IN" sz="2400" b="1" dirty="0">
                <a:solidFill>
                  <a:srgbClr val="0070C0"/>
                </a:solidFill>
              </a:rPr>
              <a:t> S which is stabilised by aromatic ring. But N-</a:t>
            </a:r>
            <a:r>
              <a:rPr lang="en-IN" sz="2400" b="1" dirty="0" err="1">
                <a:solidFill>
                  <a:srgbClr val="0070C0"/>
                </a:solidFill>
              </a:rPr>
              <a:t>methoxypyridinium</a:t>
            </a:r>
            <a:r>
              <a:rPr lang="en-IN" sz="2400" b="1" dirty="0">
                <a:solidFill>
                  <a:srgbClr val="0070C0"/>
                </a:solidFill>
              </a:rPr>
              <a:t> salt proceeds through </a:t>
            </a:r>
            <a:r>
              <a:rPr lang="en-IN" sz="2400" b="1" dirty="0" err="1">
                <a:solidFill>
                  <a:srgbClr val="0070C0"/>
                </a:solidFill>
              </a:rPr>
              <a:t>methoxy</a:t>
            </a:r>
            <a:r>
              <a:rPr lang="en-IN" sz="2400" b="1" dirty="0">
                <a:solidFill>
                  <a:srgbClr val="0070C0"/>
                </a:solidFill>
              </a:rPr>
              <a:t> radical because it lacks the ability to delocalise the electron deficiency on oxygen (like S).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0567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Evidence:</a:t>
            </a:r>
            <a:r>
              <a:rPr lang="en-IN" sz="2400" b="1" dirty="0" smtClean="0">
                <a:solidFill>
                  <a:srgbClr val="0070C0"/>
                </a:solidFill>
              </a:rPr>
              <a:t> For </a:t>
            </a:r>
            <a:r>
              <a:rPr lang="en-IN" sz="2400" b="1" dirty="0">
                <a:solidFill>
                  <a:srgbClr val="0070C0"/>
                </a:solidFill>
              </a:rPr>
              <a:t>the formation of </a:t>
            </a:r>
            <a:r>
              <a:rPr lang="en-IN" sz="2400" b="1" dirty="0" err="1">
                <a:solidFill>
                  <a:srgbClr val="0070C0"/>
                </a:solidFill>
              </a:rPr>
              <a:t>methoxy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</a:rPr>
              <a:t>radical.</a:t>
            </a:r>
          </a:p>
          <a:p>
            <a:endParaRPr lang="en-IN" sz="2400" b="1" dirty="0" smtClean="0">
              <a:solidFill>
                <a:srgbClr val="0070C0"/>
              </a:solidFill>
            </a:endParaRPr>
          </a:p>
          <a:p>
            <a:r>
              <a:rPr lang="en-IN" sz="2400" b="1" dirty="0" smtClean="0">
                <a:solidFill>
                  <a:srgbClr val="002060"/>
                </a:solidFill>
              </a:rPr>
              <a:t>Product </a:t>
            </a:r>
            <a:r>
              <a:rPr lang="en-IN" sz="2400" b="1" dirty="0">
                <a:solidFill>
                  <a:srgbClr val="002060"/>
                </a:solidFill>
              </a:rPr>
              <a:t>distribution supports the formation of radicals.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91031"/>
              </p:ext>
            </p:extLst>
          </p:nvPr>
        </p:nvGraphicFramePr>
        <p:xfrm>
          <a:off x="457200" y="4946904"/>
          <a:ext cx="82296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748"/>
                <a:gridCol w="1803748"/>
                <a:gridCol w="2311052"/>
                <a:gridCol w="23110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R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o</a:t>
                      </a:r>
                      <a:endParaRPr lang="en-IN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m</a:t>
                      </a:r>
                      <a:endParaRPr lang="en-IN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p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Me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70</a:t>
                      </a:r>
                      <a:endParaRPr lang="en-IN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13</a:t>
                      </a:r>
                      <a:endParaRPr lang="en-IN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17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effectLst/>
                        </a:rPr>
                        <a:t>OMe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79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trace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21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CN</a:t>
                      </a:r>
                      <a:endParaRPr lang="en-IN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</a:rPr>
                        <a:t>73</a:t>
                      </a:r>
                      <a:endParaRPr lang="en-IN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5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22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56777"/>
              </p:ext>
            </p:extLst>
          </p:nvPr>
        </p:nvGraphicFramePr>
        <p:xfrm>
          <a:off x="2590800" y="3810000"/>
          <a:ext cx="3801493" cy="109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CS ChemDraw Drawing" r:id="rId3" imgW="2752317" imgH="789502" progId="ChemDraw.Document.6.0">
                  <p:embed/>
                </p:oleObj>
              </mc:Choice>
              <mc:Fallback>
                <p:oleObj name="CS ChemDraw Drawing" r:id="rId3" imgW="2752317" imgH="78950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10000"/>
                        <a:ext cx="3801493" cy="1094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3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5. Pyridine </a:t>
            </a:r>
            <a:r>
              <a:rPr lang="en-IN" sz="2400" b="1" dirty="0">
                <a:solidFill>
                  <a:srgbClr val="0070C0"/>
                </a:solidFill>
              </a:rPr>
              <a:t>is used for the synthesis of carbonyl compounds: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596475"/>
              </p:ext>
            </p:extLst>
          </p:nvPr>
        </p:nvGraphicFramePr>
        <p:xfrm>
          <a:off x="376521" y="990600"/>
          <a:ext cx="831027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CS ChemDraw Drawing" r:id="rId3" imgW="6176895" imgH="1021213" progId="ChemDraw.Document.6.0">
                  <p:embed/>
                </p:oleObj>
              </mc:Choice>
              <mc:Fallback>
                <p:oleObj name="CS ChemDraw Drawing" r:id="rId3" imgW="6176895" imgH="102121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21" y="990600"/>
                        <a:ext cx="8310279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532521"/>
              </p:ext>
            </p:extLst>
          </p:nvPr>
        </p:nvGraphicFramePr>
        <p:xfrm>
          <a:off x="990600" y="2667000"/>
          <a:ext cx="694100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" name="CS ChemDraw Drawing" r:id="rId5" imgW="4850945" imgH="749768" progId="ChemDraw.Document.6.0">
                  <p:embed/>
                </p:oleObj>
              </mc:Choice>
              <mc:Fallback>
                <p:oleObj name="CS ChemDraw Drawing" r:id="rId5" imgW="4850945" imgH="74976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694100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61305"/>
              </p:ext>
            </p:extLst>
          </p:nvPr>
        </p:nvGraphicFramePr>
        <p:xfrm>
          <a:off x="2362200" y="4800600"/>
          <a:ext cx="414774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" name="CS ChemDraw Drawing" r:id="rId7" imgW="2368353" imgH="606595" progId="ChemDraw.Document.6.0">
                  <p:embed/>
                </p:oleObj>
              </mc:Choice>
              <mc:Fallback>
                <p:oleObj name="CS ChemDraw Drawing" r:id="rId7" imgW="2368353" imgH="606595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00600"/>
                        <a:ext cx="4147742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9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3471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6. Using </a:t>
            </a:r>
            <a:r>
              <a:rPr lang="en-IN" sz="2400" b="1" dirty="0">
                <a:solidFill>
                  <a:srgbClr val="C00000"/>
                </a:solidFill>
              </a:rPr>
              <a:t>pyridine </a:t>
            </a:r>
            <a:r>
              <a:rPr lang="en-IN" sz="2400" b="1" dirty="0" smtClean="0">
                <a:solidFill>
                  <a:srgbClr val="C00000"/>
                </a:solidFill>
              </a:rPr>
              <a:t>N-oxide: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4419600" y="475703"/>
            <a:ext cx="1769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RCH</a:t>
            </a:r>
            <a:r>
              <a:rPr lang="en-IN" baseline="-25000" dirty="0"/>
              <a:t>2</a:t>
            </a:r>
            <a:r>
              <a:rPr lang="en-IN" dirty="0"/>
              <a:t>Br → RCHO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38752"/>
              </p:ext>
            </p:extLst>
          </p:nvPr>
        </p:nvGraphicFramePr>
        <p:xfrm>
          <a:off x="740106" y="990600"/>
          <a:ext cx="796680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CS ChemDraw Drawing" r:id="rId3" imgW="4715111" imgH="540947" progId="ChemDraw.Document.6.0">
                  <p:embed/>
                </p:oleObj>
              </mc:Choice>
              <mc:Fallback>
                <p:oleObj name="CS ChemDraw Drawing" r:id="rId3" imgW="4715111" imgH="54094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06" y="990600"/>
                        <a:ext cx="7966804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1981200"/>
            <a:ext cx="262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/>
              <a:t>PhCH</a:t>
            </a:r>
            <a:r>
              <a:rPr lang="en-IN" dirty="0"/>
              <a:t>=CH</a:t>
            </a:r>
            <a:r>
              <a:rPr lang="en-IN" baseline="-25000" dirty="0"/>
              <a:t>2</a:t>
            </a:r>
            <a:r>
              <a:rPr lang="en-IN" dirty="0"/>
              <a:t> → PhCOCH</a:t>
            </a:r>
            <a:r>
              <a:rPr lang="en-IN" baseline="-25000" dirty="0"/>
              <a:t>2</a:t>
            </a:r>
            <a:r>
              <a:rPr lang="en-IN" dirty="0"/>
              <a:t>OH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233647"/>
              </p:ext>
            </p:extLst>
          </p:nvPr>
        </p:nvGraphicFramePr>
        <p:xfrm>
          <a:off x="1263450" y="2514600"/>
          <a:ext cx="6737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3" name="CS ChemDraw Drawing" r:id="rId5" imgW="4349503" imgH="640067" progId="ChemDraw.Document.6.0">
                  <p:embed/>
                </p:oleObj>
              </mc:Choice>
              <mc:Fallback>
                <p:oleObj name="CS ChemDraw Drawing" r:id="rId5" imgW="4349503" imgH="64006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450" y="2514600"/>
                        <a:ext cx="67375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3657600"/>
            <a:ext cx="441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Evidence:  </a:t>
            </a:r>
            <a:r>
              <a:rPr lang="en-IN" sz="2400" b="1" dirty="0" smtClean="0">
                <a:solidFill>
                  <a:srgbClr val="0070C0"/>
                </a:solidFill>
              </a:rPr>
              <a:t>For </a:t>
            </a:r>
            <a:r>
              <a:rPr lang="en-IN" sz="2400" b="1" dirty="0">
                <a:solidFill>
                  <a:srgbClr val="0070C0"/>
                </a:solidFill>
              </a:rPr>
              <a:t>the formation of </a:t>
            </a:r>
            <a:r>
              <a:rPr lang="en-IN" sz="2400" b="1" dirty="0" smtClean="0">
                <a:solidFill>
                  <a:srgbClr val="0070C0"/>
                </a:solidFill>
              </a:rPr>
              <a:t>T</a:t>
            </a:r>
            <a:r>
              <a:rPr lang="en-IN" sz="2400" dirty="0" smtClean="0">
                <a:solidFill>
                  <a:srgbClr val="0070C0"/>
                </a:solidFill>
              </a:rPr>
              <a:t> 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038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2,6-Lutidine-N-oxide reacts with styrene epoxide  in presence of HClO</a:t>
            </a:r>
            <a:r>
              <a:rPr lang="en-IN" sz="2400" b="1" baseline="-25000" dirty="0">
                <a:solidFill>
                  <a:srgbClr val="0070C0"/>
                </a:solidFill>
              </a:rPr>
              <a:t>4</a:t>
            </a:r>
            <a:r>
              <a:rPr lang="en-IN" sz="2400" b="1" dirty="0">
                <a:solidFill>
                  <a:srgbClr val="0070C0"/>
                </a:solidFill>
              </a:rPr>
              <a:t> or CF</a:t>
            </a:r>
            <a:r>
              <a:rPr lang="en-IN" sz="2400" b="1" baseline="-25000" dirty="0">
                <a:solidFill>
                  <a:srgbClr val="0070C0"/>
                </a:solidFill>
              </a:rPr>
              <a:t>3</a:t>
            </a:r>
            <a:r>
              <a:rPr lang="en-IN" sz="2400" b="1" dirty="0">
                <a:solidFill>
                  <a:srgbClr val="0070C0"/>
                </a:solidFill>
              </a:rPr>
              <a:t>CO</a:t>
            </a:r>
            <a:r>
              <a:rPr lang="en-IN" sz="2400" b="1" baseline="-25000" dirty="0">
                <a:solidFill>
                  <a:srgbClr val="0070C0"/>
                </a:solidFill>
              </a:rPr>
              <a:t>2</a:t>
            </a:r>
            <a:r>
              <a:rPr lang="en-IN" sz="2400" b="1" dirty="0">
                <a:solidFill>
                  <a:srgbClr val="0070C0"/>
                </a:solidFill>
              </a:rPr>
              <a:t>H to produce the salt X, which can be isolated in good yield.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142642"/>
              </p:ext>
            </p:extLst>
          </p:nvPr>
        </p:nvGraphicFramePr>
        <p:xfrm>
          <a:off x="1700849" y="5334000"/>
          <a:ext cx="6071551" cy="113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" name="CS ChemDraw Drawing" r:id="rId7" imgW="3616344" imgH="678073" progId="ChemDraw.Document.6.0">
                  <p:embed/>
                </p:oleObj>
              </mc:Choice>
              <mc:Fallback>
                <p:oleObj name="CS ChemDraw Drawing" r:id="rId7" imgW="3616344" imgH="678073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849" y="5334000"/>
                        <a:ext cx="6071551" cy="1137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9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48571"/>
              </p:ext>
            </p:extLst>
          </p:nvPr>
        </p:nvGraphicFramePr>
        <p:xfrm>
          <a:off x="685800" y="152400"/>
          <a:ext cx="806567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" name="CS ChemDraw Drawing" r:id="rId3" imgW="5980162" imgH="1071312" progId="ChemDraw.Document.6.0">
                  <p:embed/>
                </p:oleObj>
              </mc:Choice>
              <mc:Fallback>
                <p:oleObj name="CS ChemDraw Drawing" r:id="rId3" imgW="5980162" imgH="107131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"/>
                        <a:ext cx="8065676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1676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Even in absence of halogen aliphatic carboxylic acids can be transformed to carbonyl compounds </a:t>
            </a:r>
            <a:r>
              <a:rPr lang="en-IN" sz="2400" b="1" dirty="0" smtClean="0">
                <a:solidFill>
                  <a:srgbClr val="0070C0"/>
                </a:solidFill>
              </a:rPr>
              <a:t>.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33792"/>
              </p:ext>
            </p:extLst>
          </p:nvPr>
        </p:nvGraphicFramePr>
        <p:xfrm>
          <a:off x="457200" y="2438400"/>
          <a:ext cx="8325402" cy="127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" name="CS ChemDraw Drawing" r:id="rId5" imgW="6041061" imgH="920581" progId="ChemDraw.Document.6.0">
                  <p:embed/>
                </p:oleObj>
              </mc:Choice>
              <mc:Fallback>
                <p:oleObj name="CS ChemDraw Drawing" r:id="rId5" imgW="6041061" imgH="92058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8325402" cy="1273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7410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Pyridine N-oxide can be transformed into 2-Alkylpyridine by reacting with Grignard reagent in one of its steps.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5641"/>
              </p:ext>
            </p:extLst>
          </p:nvPr>
        </p:nvGraphicFramePr>
        <p:xfrm>
          <a:off x="378884" y="4800600"/>
          <a:ext cx="840528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4" name="CS ChemDraw Drawing" r:id="rId7" imgW="6414659" imgH="1278621" progId="ChemDraw.Document.6.0">
                  <p:embed/>
                </p:oleObj>
              </mc:Choice>
              <mc:Fallback>
                <p:oleObj name="CS ChemDraw Drawing" r:id="rId7" imgW="6414659" imgH="1278621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84" y="4800600"/>
                        <a:ext cx="8405284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3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Use of </a:t>
            </a:r>
            <a:r>
              <a:rPr lang="en-IN" sz="2400" b="1" dirty="0">
                <a:solidFill>
                  <a:srgbClr val="C00000"/>
                </a:solidFill>
              </a:rPr>
              <a:t>2-ethoxypyridine-</a:t>
            </a:r>
            <a:r>
              <a:rPr lang="en-IN" sz="2400" b="1" i="1" dirty="0">
                <a:solidFill>
                  <a:srgbClr val="C00000"/>
                </a:solidFill>
              </a:rPr>
              <a:t>N</a:t>
            </a:r>
            <a:r>
              <a:rPr lang="en-IN" sz="2400" b="1" dirty="0">
                <a:solidFill>
                  <a:srgbClr val="C00000"/>
                </a:solidFill>
              </a:rPr>
              <a:t>-oxide</a:t>
            </a:r>
            <a:r>
              <a:rPr lang="en-IN" sz="2400" b="1" dirty="0">
                <a:solidFill>
                  <a:srgbClr val="0070C0"/>
                </a:solidFill>
              </a:rPr>
              <a:t> in the synthesis of peptide linkage.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45371"/>
              </p:ext>
            </p:extLst>
          </p:nvPr>
        </p:nvGraphicFramePr>
        <p:xfrm>
          <a:off x="666853" y="914400"/>
          <a:ext cx="818982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CS ChemDraw Drawing" r:id="rId3" imgW="6042788" imgH="958588" progId="ChemDraw.Document.6.0">
                  <p:embed/>
                </p:oleObj>
              </mc:Choice>
              <mc:Fallback>
                <p:oleObj name="CS ChemDraw Drawing" r:id="rId3" imgW="6042788" imgH="95858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53" y="914400"/>
                        <a:ext cx="8189827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6168" y="2286000"/>
            <a:ext cx="457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One modification by Taylor and </a:t>
            </a:r>
            <a:r>
              <a:rPr lang="en-IN" sz="2000" b="1" dirty="0" err="1">
                <a:solidFill>
                  <a:srgbClr val="C00000"/>
                </a:solidFill>
              </a:rPr>
              <a:t>McKillop</a:t>
            </a:r>
            <a:r>
              <a:rPr lang="en-IN" sz="20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08733"/>
              </p:ext>
            </p:extLst>
          </p:nvPr>
        </p:nvGraphicFramePr>
        <p:xfrm>
          <a:off x="365814" y="2743200"/>
          <a:ext cx="832098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2" name="CS ChemDraw Drawing" r:id="rId5" imgW="5946689" imgH="928140" progId="ChemDraw.Document.6.0">
                  <p:embed/>
                </p:oleObj>
              </mc:Choice>
              <mc:Fallback>
                <p:oleObj name="CS ChemDraw Drawing" r:id="rId5" imgW="5946689" imgH="9281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14" y="2743200"/>
                        <a:ext cx="8320986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19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Better process is the use of carboxylic acid directly: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21999"/>
              </p:ext>
            </p:extLst>
          </p:nvPr>
        </p:nvGraphicFramePr>
        <p:xfrm>
          <a:off x="1301750" y="4876800"/>
          <a:ext cx="59436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" name="CS ChemDraw Drawing" r:id="rId7" imgW="3482237" imgH="1083621" progId="ChemDraw.Document.6.0">
                  <p:embed/>
                </p:oleObj>
              </mc:Choice>
              <mc:Fallback>
                <p:oleObj name="CS ChemDraw Drawing" r:id="rId7" imgW="3482237" imgH="108362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4876800"/>
                        <a:ext cx="5943600" cy="185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3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400" b="1" dirty="0" smtClean="0">
                <a:solidFill>
                  <a:srgbClr val="0070C0"/>
                </a:solidFill>
              </a:rPr>
              <a:t>7. Use </a:t>
            </a:r>
            <a:r>
              <a:rPr lang="en-IN" sz="2400" b="1" dirty="0">
                <a:solidFill>
                  <a:srgbClr val="0070C0"/>
                </a:solidFill>
              </a:rPr>
              <a:t>of </a:t>
            </a:r>
            <a:r>
              <a:rPr lang="en-IN" sz="2400" b="1" dirty="0">
                <a:solidFill>
                  <a:srgbClr val="C00000"/>
                </a:solidFill>
              </a:rPr>
              <a:t>2-vinylpyridine</a:t>
            </a:r>
            <a:r>
              <a:rPr lang="en-IN" sz="2400" b="1" dirty="0">
                <a:solidFill>
                  <a:srgbClr val="0070C0"/>
                </a:solidFill>
              </a:rPr>
              <a:t> as a Michael acceptor and its utilization in the synthesis of steroidal skeleton.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60738"/>
              </p:ext>
            </p:extLst>
          </p:nvPr>
        </p:nvGraphicFramePr>
        <p:xfrm>
          <a:off x="457200" y="1360488"/>
          <a:ext cx="797242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CS ChemDraw Drawing" r:id="rId3" imgW="6012123" imgH="1839435" progId="ChemDraw.Document.6.0">
                  <p:embed/>
                </p:oleObj>
              </mc:Choice>
              <mc:Fallback>
                <p:oleObj name="CS ChemDraw Drawing" r:id="rId3" imgW="6012123" imgH="183943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60488"/>
                        <a:ext cx="7972425" cy="2449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411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8. Pyridine </a:t>
            </a:r>
            <a:r>
              <a:rPr lang="en-IN" sz="2400" b="1" dirty="0">
                <a:solidFill>
                  <a:srgbClr val="0070C0"/>
                </a:solidFill>
              </a:rPr>
              <a:t>can be transformed into </a:t>
            </a:r>
            <a:r>
              <a:rPr lang="en-IN" sz="2400" b="1" dirty="0" err="1">
                <a:solidFill>
                  <a:srgbClr val="0070C0"/>
                </a:solidFill>
              </a:rPr>
              <a:t>vinylogous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b="1" dirty="0" err="1">
                <a:solidFill>
                  <a:srgbClr val="0070C0"/>
                </a:solidFill>
              </a:rPr>
              <a:t>formamide</a:t>
            </a:r>
            <a:r>
              <a:rPr lang="en-IN" sz="2400" b="1" dirty="0">
                <a:solidFill>
                  <a:srgbClr val="0070C0"/>
                </a:solidFill>
              </a:rPr>
              <a:t> by </a:t>
            </a:r>
            <a:r>
              <a:rPr lang="en-IN" sz="2400" b="1" dirty="0" err="1">
                <a:solidFill>
                  <a:srgbClr val="0070C0"/>
                </a:solidFill>
              </a:rPr>
              <a:t>photohydration</a:t>
            </a:r>
            <a:r>
              <a:rPr lang="en-IN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107740"/>
              </p:ext>
            </p:extLst>
          </p:nvPr>
        </p:nvGraphicFramePr>
        <p:xfrm>
          <a:off x="304800" y="4953000"/>
          <a:ext cx="8459485" cy="160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0" name="CS ChemDraw Drawing" r:id="rId5" imgW="5375279" imgH="1022508" progId="ChemDraw.Document.6.0">
                  <p:embed/>
                </p:oleObj>
              </mc:Choice>
              <mc:Fallback>
                <p:oleObj name="CS ChemDraw Drawing" r:id="rId5" imgW="5375279" imgH="102250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459485" cy="1607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2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76171"/>
              </p:ext>
            </p:extLst>
          </p:nvPr>
        </p:nvGraphicFramePr>
        <p:xfrm>
          <a:off x="374650" y="234950"/>
          <a:ext cx="8499475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CS ChemDraw Drawing" r:id="rId3" imgW="4375418" imgH="1520914" progId="ChemDraw.Document.6.0">
                  <p:embed/>
                </p:oleObj>
              </mc:Choice>
              <mc:Fallback>
                <p:oleObj name="CS ChemDraw Drawing" r:id="rId3" imgW="4375418" imgH="152091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34950"/>
                        <a:ext cx="8499475" cy="296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276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(c) Heterocyclic </a:t>
            </a:r>
            <a:r>
              <a:rPr lang="en-IN" sz="2400" b="1" dirty="0">
                <a:solidFill>
                  <a:srgbClr val="0070C0"/>
                </a:solidFill>
              </a:rPr>
              <a:t>compounds as catalyst in synthetic route: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78496"/>
              </p:ext>
            </p:extLst>
          </p:nvPr>
        </p:nvGraphicFramePr>
        <p:xfrm>
          <a:off x="1658905" y="3733800"/>
          <a:ext cx="5884895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CS ChemDraw Drawing" r:id="rId5" imgW="2907803" imgH="1417259" progId="ChemDraw.Document.6.0">
                  <p:embed/>
                </p:oleObj>
              </mc:Choice>
              <mc:Fallback>
                <p:oleObj name="CS ChemDraw Drawing" r:id="rId5" imgW="2907803" imgH="141725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05" y="3733800"/>
                        <a:ext cx="5884895" cy="286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0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9. </a:t>
            </a:r>
            <a:r>
              <a:rPr lang="en-IN" sz="2400" b="1" dirty="0" err="1" smtClean="0">
                <a:solidFill>
                  <a:srgbClr val="0070C0"/>
                </a:solidFill>
              </a:rPr>
              <a:t>PhCHO</a:t>
            </a:r>
            <a:r>
              <a:rPr lang="en-IN" sz="2400" b="1" dirty="0" err="1">
                <a:solidFill>
                  <a:srgbClr val="0070C0"/>
                </a:solidFill>
              </a:rPr>
              <a:t>→PhCDO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71047"/>
              </p:ext>
            </p:extLst>
          </p:nvPr>
        </p:nvGraphicFramePr>
        <p:xfrm>
          <a:off x="109690" y="762000"/>
          <a:ext cx="8881910" cy="196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CS ChemDraw Drawing" r:id="rId3" imgW="6320072" imgH="1397392" progId="ChemDraw.Document.6.0">
                  <p:embed/>
                </p:oleObj>
              </mc:Choice>
              <mc:Fallback>
                <p:oleObj name="CS ChemDraw Drawing" r:id="rId3" imgW="6320072" imgH="139739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0" y="762000"/>
                        <a:ext cx="8881910" cy="1962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819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0070C0"/>
                </a:solidFill>
              </a:rPr>
              <a:t>On adding alkali on </a:t>
            </a:r>
            <a:r>
              <a:rPr lang="en-IN" sz="2400" b="1" dirty="0" err="1">
                <a:solidFill>
                  <a:srgbClr val="0070C0"/>
                </a:solidFill>
              </a:rPr>
              <a:t>bispyridinium</a:t>
            </a:r>
            <a:r>
              <a:rPr lang="en-IN" sz="2400" b="1" dirty="0">
                <a:solidFill>
                  <a:srgbClr val="0070C0"/>
                </a:solidFill>
              </a:rPr>
              <a:t> salt ‘B’ one ring opens up and other ring is removed as follows: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228618"/>
              </p:ext>
            </p:extLst>
          </p:nvPr>
        </p:nvGraphicFramePr>
        <p:xfrm>
          <a:off x="484291" y="3810000"/>
          <a:ext cx="818982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0" name="CS ChemDraw Drawing" r:id="rId5" imgW="6383994" imgH="1010415" progId="ChemDraw.Document.6.0">
                  <p:embed/>
                </p:oleObj>
              </mc:Choice>
              <mc:Fallback>
                <p:oleObj name="CS ChemDraw Drawing" r:id="rId5" imgW="6383994" imgH="101041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91" y="3810000"/>
                        <a:ext cx="8189827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15636" y="5181600"/>
            <a:ext cx="7585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From pyridine the following </a:t>
            </a:r>
            <a:r>
              <a:rPr lang="en-IN" sz="2400" b="1" dirty="0" err="1">
                <a:solidFill>
                  <a:srgbClr val="0070C0"/>
                </a:solidFill>
              </a:rPr>
              <a:t>synthones</a:t>
            </a:r>
            <a:r>
              <a:rPr lang="en-IN" sz="2400" b="1" dirty="0">
                <a:solidFill>
                  <a:srgbClr val="0070C0"/>
                </a:solidFill>
              </a:rPr>
              <a:t> can be generated: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99692"/>
              </p:ext>
            </p:extLst>
          </p:nvPr>
        </p:nvGraphicFramePr>
        <p:xfrm>
          <a:off x="838200" y="5943600"/>
          <a:ext cx="719182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1" name="CS ChemDraw Drawing" r:id="rId7" imgW="3144055" imgH="266694" progId="ChemDraw.Document.6.0">
                  <p:embed/>
                </p:oleObj>
              </mc:Choice>
              <mc:Fallback>
                <p:oleObj name="CS ChemDraw Drawing" r:id="rId7" imgW="3144055" imgH="266694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43600"/>
                        <a:ext cx="7191829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4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10. Use </a:t>
            </a:r>
            <a:r>
              <a:rPr lang="en-IN" sz="2400" b="1" dirty="0">
                <a:solidFill>
                  <a:srgbClr val="0070C0"/>
                </a:solidFill>
              </a:rPr>
              <a:t>of 2,2’-dipyridyldisulphide in the synthesis of peptide bonds: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48577"/>
              </p:ext>
            </p:extLst>
          </p:nvPr>
        </p:nvGraphicFramePr>
        <p:xfrm>
          <a:off x="457200" y="1295400"/>
          <a:ext cx="83506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CS ChemDraw Drawing" r:id="rId3" imgW="5365993" imgH="585216" progId="ChemDraw.Document.6.0">
                  <p:embed/>
                </p:oleObj>
              </mc:Choice>
              <mc:Fallback>
                <p:oleObj name="CS ChemDraw Drawing" r:id="rId3" imgW="5365993" imgH="58521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35069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3195935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Mechanism:</a:t>
            </a:r>
            <a:r>
              <a:rPr lang="en-IN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137242"/>
              </p:ext>
            </p:extLst>
          </p:nvPr>
        </p:nvGraphicFramePr>
        <p:xfrm>
          <a:off x="319087" y="3657600"/>
          <a:ext cx="8596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CS ChemDraw Drawing" r:id="rId5" imgW="6228724" imgH="825997" progId="ChemDraw.Document.6.0">
                  <p:embed/>
                </p:oleObj>
              </mc:Choice>
              <mc:Fallback>
                <p:oleObj name="CS ChemDraw Drawing" r:id="rId5" imgW="6228724" imgH="82599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" y="3657600"/>
                        <a:ext cx="8596313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74127" y="2325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b="1" dirty="0">
                <a:solidFill>
                  <a:srgbClr val="7030A0"/>
                </a:solidFill>
              </a:rPr>
              <a:t>70-93% yield of peptide with 95-97% optical purity was obtained for chiral peptides.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1836" y="5068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b="1" dirty="0">
                <a:solidFill>
                  <a:srgbClr val="7030A0"/>
                </a:solidFill>
              </a:rPr>
              <a:t>Formation of Ph</a:t>
            </a:r>
            <a:r>
              <a:rPr lang="en-IN" b="1" baseline="-25000" dirty="0">
                <a:solidFill>
                  <a:srgbClr val="7030A0"/>
                </a:solidFill>
              </a:rPr>
              <a:t>3</a:t>
            </a:r>
            <a:r>
              <a:rPr lang="en-IN" b="1" dirty="0">
                <a:solidFill>
                  <a:srgbClr val="7030A0"/>
                </a:solidFill>
              </a:rPr>
              <a:t>PO and pyridine-2-thione provide the necessary driving force.</a:t>
            </a:r>
          </a:p>
        </p:txBody>
      </p:sp>
    </p:spTree>
    <p:extLst>
      <p:ext uri="{BB962C8B-B14F-4D97-AF65-F5344CB8AC3E}">
        <p14:creationId xmlns:p14="http://schemas.microsoft.com/office/powerpoint/2010/main" val="20786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Use of </a:t>
            </a:r>
            <a:r>
              <a:rPr lang="en-IN" sz="2400" b="1" dirty="0" err="1">
                <a:solidFill>
                  <a:srgbClr val="FF0000"/>
                </a:solidFill>
              </a:rPr>
              <a:t>Quinoline</a:t>
            </a:r>
            <a:r>
              <a:rPr lang="en-IN" sz="2400" b="1" dirty="0">
                <a:solidFill>
                  <a:srgbClr val="FF0000"/>
                </a:solidFill>
              </a:rPr>
              <a:t> and </a:t>
            </a:r>
            <a:r>
              <a:rPr lang="en-IN" sz="2400" b="1" dirty="0" err="1">
                <a:solidFill>
                  <a:srgbClr val="FF0000"/>
                </a:solidFill>
              </a:rPr>
              <a:t>Isoquinoline</a:t>
            </a:r>
            <a:r>
              <a:rPr lang="en-IN" sz="2400" b="1" dirty="0">
                <a:solidFill>
                  <a:srgbClr val="FF0000"/>
                </a:solidFill>
              </a:rPr>
              <a:t> in Synthesis: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Like pyridine quinolone is also not acting as just a base, but acts as a template for O-acylation which is proved by isolation of the </a:t>
            </a:r>
            <a:r>
              <a:rPr lang="en-IN" sz="2400" b="1" dirty="0" smtClean="0">
                <a:solidFill>
                  <a:srgbClr val="0070C0"/>
                </a:solidFill>
              </a:rPr>
              <a:t>intermediate I. 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30879"/>
              </p:ext>
            </p:extLst>
          </p:nvPr>
        </p:nvGraphicFramePr>
        <p:xfrm>
          <a:off x="548481" y="2286000"/>
          <a:ext cx="800762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1" name="CS ChemDraw Drawing" r:id="rId3" imgW="5926822" imgH="845864" progId="ChemDraw.Document.6.0">
                  <p:embed/>
                </p:oleObj>
              </mc:Choice>
              <mc:Fallback>
                <p:oleObj name="CS ChemDraw Drawing" r:id="rId3" imgW="5926822" imgH="84586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" y="2286000"/>
                        <a:ext cx="800762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616036"/>
            <a:ext cx="163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/>
              <a:t>RCOCl</a:t>
            </a:r>
            <a:r>
              <a:rPr lang="en-IN" b="1" dirty="0"/>
              <a:t> → RCHO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48889"/>
              </p:ext>
            </p:extLst>
          </p:nvPr>
        </p:nvGraphicFramePr>
        <p:xfrm>
          <a:off x="567530" y="4191000"/>
          <a:ext cx="8043069" cy="194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name="CS ChemDraw Drawing" r:id="rId5" imgW="6333677" imgH="1531495" progId="ChemDraw.Document.6.0">
                  <p:embed/>
                </p:oleObj>
              </mc:Choice>
              <mc:Fallback>
                <p:oleObj name="CS ChemDraw Drawing" r:id="rId5" imgW="6333677" imgH="1531495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0" y="4191000"/>
                        <a:ext cx="8043069" cy="1949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06438"/>
              </p:ext>
            </p:extLst>
          </p:nvPr>
        </p:nvGraphicFramePr>
        <p:xfrm>
          <a:off x="6629400" y="3509118"/>
          <a:ext cx="2227865" cy="986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3" name="CS ChemDraw Drawing" r:id="rId7" imgW="1804501" imgH="800083" progId="ChemDraw.Document.6.0">
                  <p:embed/>
                </p:oleObj>
              </mc:Choice>
              <mc:Fallback>
                <p:oleObj name="CS ChemDraw Drawing" r:id="rId7" imgW="1804501" imgH="800083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09118"/>
                        <a:ext cx="2227865" cy="986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0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srgbClr val="0070C0"/>
                </a:solidFill>
              </a:rPr>
              <a:t>Isoquinoline</a:t>
            </a:r>
            <a:r>
              <a:rPr lang="en-IN" sz="2400" b="1" dirty="0">
                <a:solidFill>
                  <a:srgbClr val="0070C0"/>
                </a:solidFill>
              </a:rPr>
              <a:t> also helps to convert </a:t>
            </a:r>
            <a:r>
              <a:rPr lang="en-IN" sz="2400" b="1" dirty="0" err="1">
                <a:solidFill>
                  <a:srgbClr val="0070C0"/>
                </a:solidFill>
              </a:rPr>
              <a:t>RCOCl</a:t>
            </a:r>
            <a:r>
              <a:rPr lang="en-IN" sz="2400" b="1" dirty="0">
                <a:solidFill>
                  <a:srgbClr val="0070C0"/>
                </a:solidFill>
              </a:rPr>
              <a:t> to RCHO but in lower yield.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36125"/>
              </p:ext>
            </p:extLst>
          </p:nvPr>
        </p:nvGraphicFramePr>
        <p:xfrm>
          <a:off x="762000" y="1301750"/>
          <a:ext cx="68818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CS ChemDraw Drawing" r:id="rId3" imgW="4105693" imgH="696429" progId="ChemDraw.Document.6.0">
                  <p:embed/>
                </p:oleObj>
              </mc:Choice>
              <mc:Fallback>
                <p:oleObj name="CS ChemDraw Drawing" r:id="rId3" imgW="4105693" imgH="69642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01750"/>
                        <a:ext cx="6881813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2782669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srgbClr val="0070C0"/>
                </a:solidFill>
              </a:rPr>
              <a:t>Quinoline</a:t>
            </a:r>
            <a:r>
              <a:rPr lang="en-IN" sz="2400" b="1" dirty="0">
                <a:solidFill>
                  <a:srgbClr val="0070C0"/>
                </a:solidFill>
              </a:rPr>
              <a:t> derivative is used in peptide synthesis: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18524"/>
              </p:ext>
            </p:extLst>
          </p:nvPr>
        </p:nvGraphicFramePr>
        <p:xfrm>
          <a:off x="533400" y="3429000"/>
          <a:ext cx="807580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CS ChemDraw Drawing" r:id="rId5" imgW="6489163" imgH="1958422" progId="ChemDraw.Document.6.0">
                  <p:embed/>
                </p:oleObj>
              </mc:Choice>
              <mc:Fallback>
                <p:oleObj name="CS ChemDraw Drawing" r:id="rId5" imgW="6489163" imgH="195842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8075802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60198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Amines fail to react with quinolone </a:t>
            </a:r>
            <a:r>
              <a:rPr lang="en-IN"/>
              <a:t>derivative </a:t>
            </a:r>
            <a:r>
              <a:rPr lang="en-IN" b="1" smtClean="0"/>
              <a:t>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36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(d) Use </a:t>
            </a:r>
            <a:r>
              <a:rPr lang="en-IN" sz="2400" b="1" dirty="0">
                <a:solidFill>
                  <a:srgbClr val="0070C0"/>
                </a:solidFill>
              </a:rPr>
              <a:t>of stoichiometric amount of heterocyclic compound: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5882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(i) </a:t>
            </a:r>
            <a:r>
              <a:rPr lang="en-IN" sz="2400" b="1" dirty="0" err="1" smtClean="0">
                <a:solidFill>
                  <a:srgbClr val="C00000"/>
                </a:solidFill>
              </a:rPr>
              <a:t>Diimidazolylcarbonyl</a:t>
            </a:r>
            <a:r>
              <a:rPr lang="en-IN" sz="2400" b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>
                <a:solidFill>
                  <a:srgbClr val="0070C0"/>
                </a:solidFill>
              </a:rPr>
              <a:t>in peptide synthesis: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912058"/>
              </p:ext>
            </p:extLst>
          </p:nvPr>
        </p:nvGraphicFramePr>
        <p:xfrm>
          <a:off x="381000" y="1600200"/>
          <a:ext cx="8386646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CS ChemDraw Drawing" r:id="rId3" imgW="5986425" imgH="1630831" progId="ChemDraw.Document.6.0">
                  <p:embed/>
                </p:oleObj>
              </mc:Choice>
              <mc:Fallback>
                <p:oleObj name="CS ChemDraw Drawing" r:id="rId3" imgW="5986425" imgH="163083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386646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7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2932"/>
              </p:ext>
            </p:extLst>
          </p:nvPr>
        </p:nvGraphicFramePr>
        <p:xfrm>
          <a:off x="381000" y="2362200"/>
          <a:ext cx="8400101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CS ChemDraw Drawing" r:id="rId3" imgW="5494053" imgH="2395715" progId="ChemDraw.Document.6.0">
                  <p:embed/>
                </p:oleObj>
              </mc:Choice>
              <mc:Fallback>
                <p:oleObj name="CS ChemDraw Drawing" r:id="rId3" imgW="5494053" imgH="239571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8400101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22842" y="452735"/>
            <a:ext cx="6054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0070C0"/>
                </a:solidFill>
              </a:rPr>
              <a:t>(e) Heterocyclic </a:t>
            </a:r>
            <a:r>
              <a:rPr lang="en-IN" sz="2400" b="1" dirty="0">
                <a:solidFill>
                  <a:srgbClr val="0070C0"/>
                </a:solidFill>
              </a:rPr>
              <a:t>compound as reducing agent: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15020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0070C0"/>
                </a:solidFill>
              </a:rPr>
              <a:t>(i) </a:t>
            </a:r>
            <a:r>
              <a:rPr lang="en-IN" sz="2400" b="1" dirty="0" err="1" smtClean="0">
                <a:solidFill>
                  <a:srgbClr val="C00000"/>
                </a:solidFill>
              </a:rPr>
              <a:t>Dihydronicotinamide</a:t>
            </a:r>
            <a:r>
              <a:rPr lang="en-IN" sz="2400" b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>
                <a:solidFill>
                  <a:srgbClr val="0070C0"/>
                </a:solidFill>
              </a:rPr>
              <a:t>moiety in a nucleotide undergoes stereospecific reduction of pyruvate to chiral lactate</a:t>
            </a:r>
          </a:p>
        </p:txBody>
      </p:sp>
    </p:spTree>
    <p:extLst>
      <p:ext uri="{BB962C8B-B14F-4D97-AF65-F5344CB8AC3E}">
        <p14:creationId xmlns:p14="http://schemas.microsoft.com/office/powerpoint/2010/main" val="33874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(f) Small </a:t>
            </a:r>
            <a:r>
              <a:rPr lang="en-IN" sz="2400" b="1" dirty="0">
                <a:solidFill>
                  <a:srgbClr val="0070C0"/>
                </a:solidFill>
              </a:rPr>
              <a:t>heterocyclic ring compounds in synthesis: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(i) </a:t>
            </a:r>
            <a:r>
              <a:rPr lang="en-IN" sz="2400" b="1" dirty="0" err="1" smtClean="0">
                <a:solidFill>
                  <a:srgbClr val="C00000"/>
                </a:solidFill>
              </a:rPr>
              <a:t>Oxirane</a:t>
            </a:r>
            <a:r>
              <a:rPr lang="en-IN" sz="2400" b="1" dirty="0" smtClean="0">
                <a:solidFill>
                  <a:srgbClr val="C00000"/>
                </a:solidFill>
              </a:rPr>
              <a:t> </a:t>
            </a:r>
            <a:r>
              <a:rPr lang="en-IN" sz="2400" b="1" dirty="0">
                <a:solidFill>
                  <a:srgbClr val="0070C0"/>
                </a:solidFill>
              </a:rPr>
              <a:t>acts as the source of </a:t>
            </a:r>
            <a:r>
              <a:rPr lang="en-IN" sz="2400" b="1" dirty="0" err="1" smtClean="0">
                <a:solidFill>
                  <a:srgbClr val="0070C0"/>
                </a:solidFill>
              </a:rPr>
              <a:t>carbene</a:t>
            </a:r>
            <a:r>
              <a:rPr lang="en-IN" sz="2400" b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>
                <a:solidFill>
                  <a:srgbClr val="0070C0"/>
                </a:solidFill>
              </a:rPr>
              <a:t>via carbonyl </a:t>
            </a:r>
            <a:r>
              <a:rPr lang="en-IN" sz="2400" b="1" dirty="0" err="1">
                <a:solidFill>
                  <a:srgbClr val="0070C0"/>
                </a:solidFill>
              </a:rPr>
              <a:t>ylide</a:t>
            </a:r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83048"/>
              </p:ext>
            </p:extLst>
          </p:nvPr>
        </p:nvGraphicFramePr>
        <p:xfrm>
          <a:off x="660733" y="1143000"/>
          <a:ext cx="77974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CS ChemDraw Drawing" r:id="rId3" imgW="4861527" imgH="617176" progId="ChemDraw.Document.6.0">
                  <p:embed/>
                </p:oleObj>
              </mc:Choice>
              <mc:Fallback>
                <p:oleObj name="CS ChemDraw Drawing" r:id="rId3" imgW="4861527" imgH="61717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33" y="1143000"/>
                        <a:ext cx="7797467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22860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400" b="1" dirty="0" smtClean="0">
                <a:solidFill>
                  <a:srgbClr val="0070C0"/>
                </a:solidFill>
              </a:rPr>
              <a:t>(ii) </a:t>
            </a:r>
            <a:r>
              <a:rPr lang="en-IN" sz="2400" b="1" dirty="0" err="1" smtClean="0">
                <a:solidFill>
                  <a:srgbClr val="C00000"/>
                </a:solidFill>
              </a:rPr>
              <a:t>Aziridine</a:t>
            </a:r>
            <a:r>
              <a:rPr lang="en-IN" sz="2400" b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>
                <a:solidFill>
                  <a:srgbClr val="0070C0"/>
                </a:solidFill>
              </a:rPr>
              <a:t>to imine rearrangement: </a:t>
            </a:r>
            <a:r>
              <a:rPr lang="en-IN" sz="2400" b="1" dirty="0" err="1">
                <a:solidFill>
                  <a:srgbClr val="0070C0"/>
                </a:solidFill>
              </a:rPr>
              <a:t>HBr</a:t>
            </a:r>
            <a:r>
              <a:rPr lang="en-IN" sz="2400" b="1" dirty="0">
                <a:solidFill>
                  <a:srgbClr val="0070C0"/>
                </a:solidFill>
              </a:rPr>
              <a:t> elimination of α–</a:t>
            </a:r>
            <a:r>
              <a:rPr lang="en-IN" sz="2400" b="1" dirty="0" err="1">
                <a:solidFill>
                  <a:srgbClr val="0070C0"/>
                </a:solidFill>
              </a:rPr>
              <a:t>bromo</a:t>
            </a:r>
            <a:r>
              <a:rPr lang="en-IN" sz="2400" b="1" dirty="0">
                <a:solidFill>
                  <a:srgbClr val="0070C0"/>
                </a:solidFill>
              </a:rPr>
              <a:t>-N-substituted amide gives </a:t>
            </a:r>
            <a:r>
              <a:rPr lang="en-IN" sz="2400" b="1" dirty="0" err="1">
                <a:solidFill>
                  <a:srgbClr val="0070C0"/>
                </a:solidFill>
              </a:rPr>
              <a:t>aziridine</a:t>
            </a:r>
            <a:r>
              <a:rPr lang="en-IN" sz="2400" b="1" dirty="0">
                <a:solidFill>
                  <a:srgbClr val="0070C0"/>
                </a:solidFill>
              </a:rPr>
              <a:t> which on treatment with Grignard reagent produces </a:t>
            </a:r>
            <a:r>
              <a:rPr lang="en-IN" sz="2400" b="1" dirty="0" err="1">
                <a:solidFill>
                  <a:srgbClr val="0070C0"/>
                </a:solidFill>
              </a:rPr>
              <a:t>methylideneaziridine</a:t>
            </a:r>
            <a:r>
              <a:rPr lang="en-IN" sz="2400" b="1" dirty="0">
                <a:solidFill>
                  <a:srgbClr val="0070C0"/>
                </a:solidFill>
              </a:rPr>
              <a:t>. It rearranges to </a:t>
            </a:r>
            <a:r>
              <a:rPr lang="en-IN" sz="2400" b="1" dirty="0" err="1">
                <a:solidFill>
                  <a:srgbClr val="0070C0"/>
                </a:solidFill>
              </a:rPr>
              <a:t>iminocyclopropane</a:t>
            </a:r>
            <a:r>
              <a:rPr lang="en-IN" sz="2400" b="1" dirty="0">
                <a:solidFill>
                  <a:srgbClr val="0070C0"/>
                </a:solidFill>
              </a:rPr>
              <a:t> and finally hydrolyses to amide.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959632"/>
              </p:ext>
            </p:extLst>
          </p:nvPr>
        </p:nvGraphicFramePr>
        <p:xfrm>
          <a:off x="554922" y="4267200"/>
          <a:ext cx="7903278" cy="215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CS ChemDraw Drawing" r:id="rId5" imgW="5332520" imgH="1456993" progId="ChemDraw.Document.6.0">
                  <p:embed/>
                </p:oleObj>
              </mc:Choice>
              <mc:Fallback>
                <p:oleObj name="CS ChemDraw Drawing" r:id="rId5" imgW="5332520" imgH="145699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2" y="4267200"/>
                        <a:ext cx="7903278" cy="2156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3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</a:rPr>
              <a:t>(g) </a:t>
            </a:r>
            <a:r>
              <a:rPr lang="en-IN" sz="2400" b="1" dirty="0" err="1" smtClean="0">
                <a:solidFill>
                  <a:srgbClr val="C00000"/>
                </a:solidFill>
              </a:rPr>
              <a:t>Pyrylium</a:t>
            </a:r>
            <a:r>
              <a:rPr lang="en-IN" sz="2400" b="1" dirty="0" smtClean="0">
                <a:solidFill>
                  <a:srgbClr val="C00000"/>
                </a:solidFill>
              </a:rPr>
              <a:t> </a:t>
            </a:r>
            <a:r>
              <a:rPr lang="en-IN" sz="2400" b="1" dirty="0">
                <a:solidFill>
                  <a:srgbClr val="C00000"/>
                </a:solidFill>
              </a:rPr>
              <a:t>ion to phenols </a:t>
            </a:r>
            <a:r>
              <a:rPr lang="en-IN" sz="2400" b="1" dirty="0">
                <a:solidFill>
                  <a:srgbClr val="0070C0"/>
                </a:solidFill>
              </a:rPr>
              <a:t>(heterocyclic compound to carbocyclic compounds):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506818"/>
              </p:ext>
            </p:extLst>
          </p:nvPr>
        </p:nvGraphicFramePr>
        <p:xfrm>
          <a:off x="381000" y="1219200"/>
          <a:ext cx="819393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CS ChemDraw Drawing" r:id="rId3" imgW="6379459" imgH="830532" progId="ChemDraw.Document.6.0">
                  <p:embed/>
                </p:oleObj>
              </mc:Choice>
              <mc:Fallback>
                <p:oleObj name="CS ChemDraw Drawing" r:id="rId3" imgW="6379459" imgH="83053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193932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1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1539</Words>
  <Application>Microsoft Office PowerPoint</Application>
  <PresentationFormat>On-screen Show (4:3)</PresentationFormat>
  <Paragraphs>151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2006-08-16T00:00:00Z</dcterms:created>
  <dcterms:modified xsi:type="dcterms:W3CDTF">2022-04-21T06:57:05Z</dcterms:modified>
</cp:coreProperties>
</file>