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68" r:id="rId3"/>
    <p:sldId id="267" r:id="rId4"/>
    <p:sldId id="269" r:id="rId5"/>
    <p:sldId id="258" r:id="rId6"/>
    <p:sldId id="270" r:id="rId7"/>
    <p:sldId id="261" r:id="rId8"/>
    <p:sldId id="263" r:id="rId9"/>
    <p:sldId id="264" r:id="rId10"/>
    <p:sldId id="259" r:id="rId11"/>
    <p:sldId id="260" r:id="rId12"/>
    <p:sldId id="262" r:id="rId13"/>
    <p:sldId id="265" r:id="rId14"/>
    <p:sldId id="271" r:id="rId15"/>
    <p:sldId id="272" r:id="rId16"/>
    <p:sldId id="273" r:id="rId17"/>
    <p:sldId id="275" r:id="rId18"/>
    <p:sldId id="274" r:id="rId19"/>
    <p:sldId id="277" r:id="rId20"/>
    <p:sldId id="278" r:id="rId21"/>
    <p:sldId id="279" r:id="rId22"/>
    <p:sldId id="276"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00"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23"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4.emf"/><Relationship Id="rId5" Type="http://schemas.openxmlformats.org/officeDocument/2006/relationships/oleObject" Target="../embeddings/oleObject13.bin"/><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6.emf"/><Relationship Id="rId5" Type="http://schemas.openxmlformats.org/officeDocument/2006/relationships/oleObject" Target="../embeddings/oleObject15.bin"/><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9.emf"/><Relationship Id="rId5" Type="http://schemas.openxmlformats.org/officeDocument/2006/relationships/oleObject" Target="../embeddings/oleObject18.bin"/><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9.emf"/><Relationship Id="rId5" Type="http://schemas.openxmlformats.org/officeDocument/2006/relationships/oleObject" Target="../embeddings/oleObject21.bin"/><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22.emf"/><Relationship Id="rId5" Type="http://schemas.openxmlformats.org/officeDocument/2006/relationships/oleObject" Target="../embeddings/oleObject24.bin"/><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4.emf"/><Relationship Id="rId5" Type="http://schemas.openxmlformats.org/officeDocument/2006/relationships/oleObject" Target="../embeddings/oleObject26.bin"/><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27.emf"/><Relationship Id="rId5" Type="http://schemas.openxmlformats.org/officeDocument/2006/relationships/oleObject" Target="../embeddings/oleObject29.bin"/><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29.emf"/><Relationship Id="rId5" Type="http://schemas.openxmlformats.org/officeDocument/2006/relationships/oleObject" Target="../embeddings/oleObject31.bin"/><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31.emf"/><Relationship Id="rId5" Type="http://schemas.openxmlformats.org/officeDocument/2006/relationships/oleObject" Target="../embeddings/oleObject33.bin"/><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36.emf"/></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41.emf"/><Relationship Id="rId5" Type="http://schemas.openxmlformats.org/officeDocument/2006/relationships/oleObject" Target="../embeddings/oleObject42.bin"/><Relationship Id="rId4" Type="http://schemas.openxmlformats.org/officeDocument/2006/relationships/image" Target="../media/image40.emf"/></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838200"/>
            <a:ext cx="8164415" cy="4832092"/>
          </a:xfrm>
          <a:prstGeom prst="rect">
            <a:avLst/>
          </a:prstGeom>
        </p:spPr>
        <p:txBody>
          <a:bodyPr wrap="none">
            <a:spAutoFit/>
          </a:bodyPr>
          <a:lstStyle/>
          <a:p>
            <a:pPr algn="ctr"/>
            <a:r>
              <a:rPr lang="en-IN" sz="2800" b="1" dirty="0" smtClean="0">
                <a:solidFill>
                  <a:srgbClr val="FF0000"/>
                </a:solidFill>
              </a:rPr>
              <a:t>Stereochemistry 1</a:t>
            </a:r>
          </a:p>
          <a:p>
            <a:pPr algn="ctr"/>
            <a:r>
              <a:rPr lang="en-IN" sz="2800" b="1" dirty="0" smtClean="0">
                <a:solidFill>
                  <a:srgbClr val="0070C0"/>
                </a:solidFill>
              </a:rPr>
              <a:t>For </a:t>
            </a:r>
          </a:p>
          <a:p>
            <a:pPr algn="ctr"/>
            <a:r>
              <a:rPr lang="en-IN" sz="2800" b="1" dirty="0" smtClean="0">
                <a:solidFill>
                  <a:srgbClr val="002060"/>
                </a:solidFill>
              </a:rPr>
              <a:t>Post Graduate </a:t>
            </a:r>
          </a:p>
          <a:p>
            <a:pPr algn="ctr"/>
            <a:r>
              <a:rPr lang="en-IN" sz="2800" b="1" dirty="0" smtClean="0">
                <a:solidFill>
                  <a:srgbClr val="002060"/>
                </a:solidFill>
              </a:rPr>
              <a:t>Semester-1 </a:t>
            </a:r>
          </a:p>
          <a:p>
            <a:pPr algn="ctr"/>
            <a:r>
              <a:rPr lang="en-US" sz="2800" b="1" dirty="0" smtClean="0">
                <a:solidFill>
                  <a:srgbClr val="0070C0"/>
                </a:solidFill>
              </a:rPr>
              <a:t>By</a:t>
            </a:r>
          </a:p>
          <a:p>
            <a:pPr algn="ctr"/>
            <a:r>
              <a:rPr lang="en-US" sz="2800" b="1" dirty="0" smtClean="0">
                <a:solidFill>
                  <a:srgbClr val="002060"/>
                </a:solidFill>
              </a:rPr>
              <a:t>Dr. </a:t>
            </a:r>
            <a:r>
              <a:rPr lang="en-US" sz="2800" b="1" dirty="0" err="1" smtClean="0">
                <a:solidFill>
                  <a:srgbClr val="002060"/>
                </a:solidFill>
              </a:rPr>
              <a:t>Chandrakanta</a:t>
            </a:r>
            <a:r>
              <a:rPr lang="en-US" sz="2800" b="1" dirty="0" smtClean="0">
                <a:solidFill>
                  <a:srgbClr val="002060"/>
                </a:solidFill>
              </a:rPr>
              <a:t> </a:t>
            </a:r>
            <a:r>
              <a:rPr lang="en-US" sz="2800" b="1" dirty="0" err="1" smtClean="0">
                <a:solidFill>
                  <a:srgbClr val="002060"/>
                </a:solidFill>
              </a:rPr>
              <a:t>Bandyopadhyay</a:t>
            </a:r>
            <a:endParaRPr lang="en-US" sz="2800" b="1" dirty="0" smtClean="0">
              <a:solidFill>
                <a:srgbClr val="002060"/>
              </a:solidFill>
            </a:endParaRPr>
          </a:p>
          <a:p>
            <a:pPr algn="ctr"/>
            <a:endParaRPr lang="en-US" sz="2800" b="1" dirty="0" smtClean="0">
              <a:solidFill>
                <a:srgbClr val="002060"/>
              </a:solidFill>
            </a:endParaRPr>
          </a:p>
          <a:p>
            <a:pPr algn="ctr"/>
            <a:r>
              <a:rPr lang="en-US" sz="2800" b="1" dirty="0" smtClean="0">
                <a:solidFill>
                  <a:srgbClr val="C00000"/>
                </a:solidFill>
              </a:rPr>
              <a:t>Department of Chemistry</a:t>
            </a:r>
          </a:p>
          <a:p>
            <a:pPr algn="ctr"/>
            <a:r>
              <a:rPr lang="en-US" sz="2800" b="1" dirty="0" smtClean="0">
                <a:solidFill>
                  <a:srgbClr val="C00000"/>
                </a:solidFill>
              </a:rPr>
              <a:t>Ramakrishna Mission Vivekananda Centenary College</a:t>
            </a:r>
          </a:p>
          <a:p>
            <a:pPr algn="ctr"/>
            <a:r>
              <a:rPr lang="en-US" sz="2800" b="1" dirty="0" err="1" smtClean="0">
                <a:solidFill>
                  <a:srgbClr val="C00000"/>
                </a:solidFill>
              </a:rPr>
              <a:t>Rahara</a:t>
            </a:r>
            <a:endParaRPr lang="en-US" sz="2800" b="1" dirty="0" smtClean="0">
              <a:solidFill>
                <a:srgbClr val="C00000"/>
              </a:solidFill>
            </a:endParaRPr>
          </a:p>
          <a:p>
            <a:pPr algn="ctr"/>
            <a:r>
              <a:rPr lang="en-US" sz="2800" b="1" dirty="0" smtClean="0">
                <a:solidFill>
                  <a:srgbClr val="C00000"/>
                </a:solidFill>
              </a:rPr>
              <a:t>Kolkata -700118</a:t>
            </a:r>
            <a:endParaRPr lang="en-IN" sz="2800" dirty="0">
              <a:solidFill>
                <a:srgbClr val="C00000"/>
              </a:solidFill>
            </a:endParaRPr>
          </a:p>
        </p:txBody>
      </p:sp>
    </p:spTree>
    <p:extLst>
      <p:ext uri="{BB962C8B-B14F-4D97-AF65-F5344CB8AC3E}">
        <p14:creationId xmlns:p14="http://schemas.microsoft.com/office/powerpoint/2010/main" val="554795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05800" cy="954107"/>
          </a:xfrm>
          <a:prstGeom prst="rect">
            <a:avLst/>
          </a:prstGeom>
        </p:spPr>
        <p:txBody>
          <a:bodyPr wrap="square">
            <a:spAutoFit/>
          </a:bodyPr>
          <a:lstStyle/>
          <a:p>
            <a:r>
              <a:rPr lang="en-IN" sz="2800" b="1" dirty="0" smtClean="0">
                <a:solidFill>
                  <a:srgbClr val="C00000"/>
                </a:solidFill>
              </a:rPr>
              <a:t>How to determine the symmetry </a:t>
            </a:r>
            <a:r>
              <a:rPr lang="en-IN" sz="2800" b="1" dirty="0">
                <a:solidFill>
                  <a:srgbClr val="C00000"/>
                </a:solidFill>
              </a:rPr>
              <a:t>point group of low-symmetry </a:t>
            </a:r>
            <a:r>
              <a:rPr lang="en-IN" sz="2800" b="1" dirty="0" smtClean="0">
                <a:solidFill>
                  <a:srgbClr val="C00000"/>
                </a:solidFill>
              </a:rPr>
              <a:t>molecules?</a:t>
            </a:r>
            <a:endParaRPr lang="en-IN" sz="2800" b="1" dirty="0">
              <a:solidFill>
                <a:srgbClr val="C00000"/>
              </a:solidFill>
            </a:endParaRPr>
          </a:p>
        </p:txBody>
      </p:sp>
      <p:sp>
        <p:nvSpPr>
          <p:cNvPr id="3" name="Rectangle 2"/>
          <p:cNvSpPr/>
          <p:nvPr/>
        </p:nvSpPr>
        <p:spPr>
          <a:xfrm>
            <a:off x="457200" y="1647885"/>
            <a:ext cx="8001000" cy="4524315"/>
          </a:xfrm>
          <a:prstGeom prst="rect">
            <a:avLst/>
          </a:prstGeom>
        </p:spPr>
        <p:txBody>
          <a:bodyPr wrap="square">
            <a:spAutoFit/>
          </a:bodyPr>
          <a:lstStyle/>
          <a:p>
            <a:pPr lvl="0" algn="just"/>
            <a:r>
              <a:rPr lang="en-IN" sz="2400" b="1" dirty="0" smtClean="0">
                <a:solidFill>
                  <a:srgbClr val="0070C0"/>
                </a:solidFill>
              </a:rPr>
              <a:t>(i) Search </a:t>
            </a:r>
            <a:r>
              <a:rPr lang="en-IN" sz="2400" b="1" dirty="0">
                <a:solidFill>
                  <a:srgbClr val="0070C0"/>
                </a:solidFill>
              </a:rPr>
              <a:t>for highest order axis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which is considered as the principal axis.</a:t>
            </a:r>
          </a:p>
          <a:p>
            <a:pPr lvl="0" algn="just"/>
            <a:r>
              <a:rPr lang="en-IN" sz="2400" b="1" dirty="0" smtClean="0">
                <a:solidFill>
                  <a:srgbClr val="0070C0"/>
                </a:solidFill>
              </a:rPr>
              <a:t>(ii) If </a:t>
            </a:r>
            <a:r>
              <a:rPr lang="en-IN" sz="2400" b="1" dirty="0">
                <a:solidFill>
                  <a:srgbClr val="0070C0"/>
                </a:solidFill>
              </a:rPr>
              <a:t>more than one highest order axes (c</a:t>
            </a:r>
            <a:r>
              <a:rPr lang="en-IN" sz="2400" b="1" baseline="-25000" dirty="0">
                <a:solidFill>
                  <a:srgbClr val="0070C0"/>
                </a:solidFill>
              </a:rPr>
              <a:t>2</a:t>
            </a:r>
            <a:r>
              <a:rPr lang="en-IN" sz="2400" b="1" dirty="0">
                <a:solidFill>
                  <a:srgbClr val="0070C0"/>
                </a:solidFill>
              </a:rPr>
              <a:t>) are present, that axis will be considered as principal axis, which passes through maximum number of atoms of the molecule.</a:t>
            </a:r>
          </a:p>
          <a:p>
            <a:pPr lvl="0" algn="just"/>
            <a:r>
              <a:rPr lang="en-IN" sz="2400" b="1" dirty="0" smtClean="0">
                <a:solidFill>
                  <a:srgbClr val="0070C0"/>
                </a:solidFill>
              </a:rPr>
              <a:t>(iii) After </a:t>
            </a:r>
            <a:r>
              <a:rPr lang="en-IN" sz="2400" b="1" dirty="0">
                <a:solidFill>
                  <a:srgbClr val="0070C0"/>
                </a:solidFill>
              </a:rPr>
              <a:t>determining the principal axis, hold the molecule in such a way that the principal axis appears vertically to the viewer.</a:t>
            </a:r>
          </a:p>
          <a:p>
            <a:pPr lvl="0" algn="just"/>
            <a:r>
              <a:rPr lang="en-IN" sz="2400" b="1" dirty="0" smtClean="0">
                <a:solidFill>
                  <a:srgbClr val="0070C0"/>
                </a:solidFill>
              </a:rPr>
              <a:t>(iv) Search </a:t>
            </a:r>
            <a:r>
              <a:rPr lang="en-IN" sz="2400" b="1" dirty="0">
                <a:solidFill>
                  <a:srgbClr val="0070C0"/>
                </a:solidFill>
              </a:rPr>
              <a:t>for c</a:t>
            </a:r>
            <a:r>
              <a:rPr lang="en-IN" sz="2400" b="1" baseline="-25000" dirty="0">
                <a:solidFill>
                  <a:srgbClr val="0070C0"/>
                </a:solidFill>
              </a:rPr>
              <a:t>2</a:t>
            </a:r>
            <a:r>
              <a:rPr lang="en-IN" sz="2400" b="1" dirty="0">
                <a:solidFill>
                  <a:srgbClr val="0070C0"/>
                </a:solidFill>
              </a:rPr>
              <a:t>-axes perpendicular to the principal axis. If highest order axis be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and one c</a:t>
            </a:r>
            <a:r>
              <a:rPr lang="en-IN" sz="2400" b="1" baseline="-25000" dirty="0">
                <a:solidFill>
                  <a:srgbClr val="0070C0"/>
                </a:solidFill>
              </a:rPr>
              <a:t>2</a:t>
            </a:r>
            <a:r>
              <a:rPr lang="en-IN" sz="2400" b="1" dirty="0">
                <a:solidFill>
                  <a:srgbClr val="0070C0"/>
                </a:solidFill>
              </a:rPr>
              <a:t> axis perpendicular to the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axis was viewed, the molecule must contain n-number of c</a:t>
            </a:r>
            <a:r>
              <a:rPr lang="en-IN" sz="2400" b="1" baseline="-25000" dirty="0">
                <a:solidFill>
                  <a:srgbClr val="0070C0"/>
                </a:solidFill>
              </a:rPr>
              <a:t>2</a:t>
            </a:r>
            <a:r>
              <a:rPr lang="en-IN" sz="2400" b="1" dirty="0">
                <a:solidFill>
                  <a:srgbClr val="0070C0"/>
                </a:solidFill>
              </a:rPr>
              <a:t>-axes perpendicular to the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-axis</a:t>
            </a:r>
            <a:r>
              <a:rPr lang="en-IN" sz="2400" b="1" dirty="0" smtClean="0">
                <a:solidFill>
                  <a:srgbClr val="0070C0"/>
                </a:solidFill>
              </a:rPr>
              <a:t>.</a:t>
            </a:r>
            <a:endParaRPr lang="en-IN" sz="2400" b="1" dirty="0">
              <a:solidFill>
                <a:srgbClr val="0070C0"/>
              </a:solidFill>
            </a:endParaRPr>
          </a:p>
        </p:txBody>
      </p:sp>
    </p:spTree>
    <p:extLst>
      <p:ext uri="{BB962C8B-B14F-4D97-AF65-F5344CB8AC3E}">
        <p14:creationId xmlns:p14="http://schemas.microsoft.com/office/powerpoint/2010/main" val="4138987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382" y="304800"/>
            <a:ext cx="7924800" cy="6370975"/>
          </a:xfrm>
          <a:prstGeom prst="rect">
            <a:avLst/>
          </a:prstGeom>
        </p:spPr>
        <p:txBody>
          <a:bodyPr wrap="square">
            <a:spAutoFit/>
          </a:bodyPr>
          <a:lstStyle/>
          <a:p>
            <a:pPr lvl="0" algn="just"/>
            <a:r>
              <a:rPr lang="en-IN" sz="2400" b="1" dirty="0" smtClean="0">
                <a:solidFill>
                  <a:srgbClr val="00B050"/>
                </a:solidFill>
              </a:rPr>
              <a:t>(v) Search </a:t>
            </a:r>
            <a:r>
              <a:rPr lang="en-IN" sz="2400" b="1" dirty="0">
                <a:solidFill>
                  <a:srgbClr val="00B050"/>
                </a:solidFill>
              </a:rPr>
              <a:t>for σ-plane: </a:t>
            </a:r>
          </a:p>
          <a:p>
            <a:pPr lvl="0" algn="just"/>
            <a:r>
              <a:rPr lang="en-IN" sz="2400" b="1" dirty="0" smtClean="0">
                <a:solidFill>
                  <a:srgbClr val="0070C0"/>
                </a:solidFill>
              </a:rPr>
              <a:t>(a) Any </a:t>
            </a:r>
            <a:r>
              <a:rPr lang="en-IN" sz="2400" b="1" dirty="0">
                <a:solidFill>
                  <a:srgbClr val="0070C0"/>
                </a:solidFill>
              </a:rPr>
              <a:t>σ-plane perpendicular to the principal axis will appear horizontally as the principal axis was adjusted vertically. This σ-plane is considered as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-plane (‘h’ stands for horizontal). A molecule cannot have more than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-plane.</a:t>
            </a:r>
          </a:p>
          <a:p>
            <a:pPr lvl="0" algn="just"/>
            <a:r>
              <a:rPr lang="en-IN" sz="2400" b="1" dirty="0" smtClean="0">
                <a:solidFill>
                  <a:srgbClr val="0070C0"/>
                </a:solidFill>
              </a:rPr>
              <a:t>(b) σ-Planes </a:t>
            </a:r>
            <a:r>
              <a:rPr lang="en-IN" sz="2400" b="1" dirty="0">
                <a:solidFill>
                  <a:srgbClr val="0070C0"/>
                </a:solidFill>
              </a:rPr>
              <a:t>containing the principal axis appear vertically. These planes are called </a:t>
            </a:r>
            <a:r>
              <a:rPr lang="en-IN" sz="2400" b="1" dirty="0" err="1">
                <a:solidFill>
                  <a:srgbClr val="0070C0"/>
                </a:solidFill>
              </a:rPr>
              <a:t>σ</a:t>
            </a:r>
            <a:r>
              <a:rPr lang="en-IN" sz="2400" b="1" baseline="-25000" dirty="0" err="1">
                <a:solidFill>
                  <a:srgbClr val="0070C0"/>
                </a:solidFill>
              </a:rPr>
              <a:t>v</a:t>
            </a:r>
            <a:r>
              <a:rPr lang="en-IN" sz="2400" b="1" dirty="0">
                <a:solidFill>
                  <a:srgbClr val="0070C0"/>
                </a:solidFill>
              </a:rPr>
              <a:t>-planes (‘v’ stands for vertical). When a molecule having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as principal axis is found to have at least one </a:t>
            </a:r>
            <a:r>
              <a:rPr lang="en-IN" sz="2400" b="1" dirty="0" err="1">
                <a:solidFill>
                  <a:srgbClr val="0070C0"/>
                </a:solidFill>
              </a:rPr>
              <a:t>σ</a:t>
            </a:r>
            <a:r>
              <a:rPr lang="en-IN" sz="2400" b="1" baseline="-25000" dirty="0" err="1">
                <a:solidFill>
                  <a:srgbClr val="0070C0"/>
                </a:solidFill>
              </a:rPr>
              <a:t>v</a:t>
            </a:r>
            <a:r>
              <a:rPr lang="en-IN" sz="2400" b="1" dirty="0">
                <a:solidFill>
                  <a:srgbClr val="0070C0"/>
                </a:solidFill>
              </a:rPr>
              <a:t>-plane, it must contain ‘n’ number of </a:t>
            </a:r>
            <a:r>
              <a:rPr lang="en-IN" sz="2400" b="1" dirty="0" err="1">
                <a:solidFill>
                  <a:srgbClr val="0070C0"/>
                </a:solidFill>
              </a:rPr>
              <a:t>σ</a:t>
            </a:r>
            <a:r>
              <a:rPr lang="en-IN" sz="2400" b="1" baseline="-25000" dirty="0" err="1">
                <a:solidFill>
                  <a:srgbClr val="0070C0"/>
                </a:solidFill>
              </a:rPr>
              <a:t>v</a:t>
            </a:r>
            <a:r>
              <a:rPr lang="en-IN" sz="2400" b="1" dirty="0">
                <a:solidFill>
                  <a:srgbClr val="0070C0"/>
                </a:solidFill>
              </a:rPr>
              <a:t>-planes.</a:t>
            </a:r>
          </a:p>
          <a:p>
            <a:pPr lvl="0" algn="just"/>
            <a:r>
              <a:rPr lang="en-IN" sz="2400" b="1" dirty="0" smtClean="0">
                <a:solidFill>
                  <a:srgbClr val="0070C0"/>
                </a:solidFill>
              </a:rPr>
              <a:t>(c) If </a:t>
            </a:r>
            <a:r>
              <a:rPr lang="en-IN" sz="2400" b="1" dirty="0">
                <a:solidFill>
                  <a:srgbClr val="0070C0"/>
                </a:solidFill>
              </a:rPr>
              <a:t>the molecule contains c</a:t>
            </a:r>
            <a:r>
              <a:rPr lang="en-IN" sz="2400" b="1" baseline="-25000" dirty="0">
                <a:solidFill>
                  <a:srgbClr val="0070C0"/>
                </a:solidFill>
              </a:rPr>
              <a:t>2</a:t>
            </a:r>
            <a:r>
              <a:rPr lang="en-IN" sz="2400" b="1" dirty="0">
                <a:solidFill>
                  <a:srgbClr val="0070C0"/>
                </a:solidFill>
              </a:rPr>
              <a:t>-axes perpendicular to the principal axis, the above-discussed </a:t>
            </a:r>
            <a:r>
              <a:rPr lang="en-IN" sz="2400" b="1" dirty="0" err="1">
                <a:solidFill>
                  <a:srgbClr val="0070C0"/>
                </a:solidFill>
              </a:rPr>
              <a:t>σ</a:t>
            </a:r>
            <a:r>
              <a:rPr lang="en-IN" sz="2400" b="1" baseline="-25000" dirty="0" err="1">
                <a:solidFill>
                  <a:srgbClr val="0070C0"/>
                </a:solidFill>
              </a:rPr>
              <a:t>v</a:t>
            </a:r>
            <a:r>
              <a:rPr lang="en-IN" sz="2400" b="1" dirty="0">
                <a:solidFill>
                  <a:srgbClr val="0070C0"/>
                </a:solidFill>
              </a:rPr>
              <a:t>-planes are to be checked whether they bisect the angle subtended by c</a:t>
            </a:r>
            <a:r>
              <a:rPr lang="en-IN" sz="2400" b="1" baseline="-25000" dirty="0">
                <a:solidFill>
                  <a:srgbClr val="0070C0"/>
                </a:solidFill>
              </a:rPr>
              <a:t>2</a:t>
            </a:r>
            <a:r>
              <a:rPr lang="en-IN" sz="2400" b="1" dirty="0">
                <a:solidFill>
                  <a:srgbClr val="0070C0"/>
                </a:solidFill>
              </a:rPr>
              <a:t>-axes. If they bisect the angle the </a:t>
            </a:r>
            <a:r>
              <a:rPr lang="en-IN" sz="2400" b="1" dirty="0" err="1">
                <a:solidFill>
                  <a:srgbClr val="0070C0"/>
                </a:solidFill>
              </a:rPr>
              <a:t>σ</a:t>
            </a:r>
            <a:r>
              <a:rPr lang="en-IN" sz="2400" b="1" baseline="-25000" dirty="0" err="1">
                <a:solidFill>
                  <a:srgbClr val="0070C0"/>
                </a:solidFill>
              </a:rPr>
              <a:t>v</a:t>
            </a:r>
            <a:r>
              <a:rPr lang="en-IN" sz="2400" b="1" dirty="0">
                <a:solidFill>
                  <a:srgbClr val="0070C0"/>
                </a:solidFill>
              </a:rPr>
              <a:t>-planes will be considered as </a:t>
            </a:r>
            <a:r>
              <a:rPr lang="en-IN" sz="2400" b="1" dirty="0" err="1">
                <a:solidFill>
                  <a:srgbClr val="0070C0"/>
                </a:solidFill>
              </a:rPr>
              <a:t>σ</a:t>
            </a:r>
            <a:r>
              <a:rPr lang="en-IN" sz="2400" b="1" baseline="-25000" dirty="0" err="1">
                <a:solidFill>
                  <a:srgbClr val="0070C0"/>
                </a:solidFill>
              </a:rPr>
              <a:t>d</a:t>
            </a:r>
            <a:r>
              <a:rPr lang="en-IN" sz="2400" b="1" dirty="0">
                <a:solidFill>
                  <a:srgbClr val="0070C0"/>
                </a:solidFill>
              </a:rPr>
              <a:t>-planes (‘d’ stands for dihedral/diagonal). The priority of σ-planes in considering point group is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&gt; </a:t>
            </a:r>
            <a:r>
              <a:rPr lang="en-IN" sz="2400" b="1" dirty="0" err="1">
                <a:solidFill>
                  <a:srgbClr val="0070C0"/>
                </a:solidFill>
              </a:rPr>
              <a:t>σ</a:t>
            </a:r>
            <a:r>
              <a:rPr lang="en-IN" sz="2400" b="1" baseline="-25000" dirty="0" err="1">
                <a:solidFill>
                  <a:srgbClr val="0070C0"/>
                </a:solidFill>
              </a:rPr>
              <a:t>d</a:t>
            </a:r>
            <a:r>
              <a:rPr lang="en-IN" sz="2400" b="1" dirty="0">
                <a:solidFill>
                  <a:srgbClr val="0070C0"/>
                </a:solidFill>
              </a:rPr>
              <a:t> &gt;</a:t>
            </a:r>
            <a:r>
              <a:rPr lang="en-IN" sz="2400" b="1" dirty="0" err="1">
                <a:solidFill>
                  <a:srgbClr val="0070C0"/>
                </a:solidFill>
              </a:rPr>
              <a:t>σ</a:t>
            </a:r>
            <a:r>
              <a:rPr lang="en-IN" sz="2400" b="1" baseline="-25000" dirty="0" err="1">
                <a:solidFill>
                  <a:srgbClr val="0070C0"/>
                </a:solidFill>
              </a:rPr>
              <a:t>v</a:t>
            </a:r>
            <a:r>
              <a:rPr lang="en-IN" sz="2400" b="1" dirty="0">
                <a:solidFill>
                  <a:srgbClr val="0070C0"/>
                </a:solidFill>
              </a:rPr>
              <a:t>. </a:t>
            </a:r>
          </a:p>
        </p:txBody>
      </p:sp>
    </p:spTree>
    <p:extLst>
      <p:ext uri="{BB962C8B-B14F-4D97-AF65-F5344CB8AC3E}">
        <p14:creationId xmlns:p14="http://schemas.microsoft.com/office/powerpoint/2010/main" val="1268515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606168707"/>
              </p:ext>
            </p:extLst>
          </p:nvPr>
        </p:nvGraphicFramePr>
        <p:xfrm>
          <a:off x="71453" y="381000"/>
          <a:ext cx="8965131" cy="6019800"/>
        </p:xfrm>
        <a:graphic>
          <a:graphicData uri="http://schemas.openxmlformats.org/presentationml/2006/ole">
            <mc:AlternateContent xmlns:mc="http://schemas.openxmlformats.org/markup-compatibility/2006">
              <mc:Choice xmlns:v="urn:schemas-microsoft-com:vml" Requires="v">
                <p:oleObj spid="_x0000_s2165" name="CS ChemDraw Drawing" r:id="rId3" imgW="9328509" imgH="6268074" progId="ChemDraw.Document.6.0">
                  <p:embed/>
                </p:oleObj>
              </mc:Choice>
              <mc:Fallback>
                <p:oleObj name="CS ChemDraw Drawing" r:id="rId3" imgW="9328509" imgH="6268074"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 y="381000"/>
                        <a:ext cx="8965131" cy="6019800"/>
                      </a:xfrm>
                      <a:prstGeom prst="rect">
                        <a:avLst/>
                      </a:prstGeom>
                      <a:noFill/>
                    </p:spPr>
                  </p:pic>
                </p:oleObj>
              </mc:Fallback>
            </mc:AlternateContent>
          </a:graphicData>
        </a:graphic>
      </p:graphicFrame>
    </p:spTree>
    <p:extLst>
      <p:ext uri="{BB962C8B-B14F-4D97-AF65-F5344CB8AC3E}">
        <p14:creationId xmlns:p14="http://schemas.microsoft.com/office/powerpoint/2010/main" val="1801547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982" y="2392740"/>
            <a:ext cx="8153400" cy="1569660"/>
          </a:xfrm>
          <a:prstGeom prst="rect">
            <a:avLst/>
          </a:prstGeom>
        </p:spPr>
        <p:txBody>
          <a:bodyPr wrap="square">
            <a:spAutoFit/>
          </a:bodyPr>
          <a:lstStyle/>
          <a:p>
            <a:r>
              <a:rPr lang="en-IN" sz="2400" b="1" dirty="0">
                <a:solidFill>
                  <a:srgbClr val="C00000"/>
                </a:solidFill>
              </a:rPr>
              <a:t>C</a:t>
            </a:r>
            <a:r>
              <a:rPr lang="en-IN" sz="2400" b="1" baseline="-25000" dirty="0">
                <a:solidFill>
                  <a:srgbClr val="C00000"/>
                </a:solidFill>
              </a:rPr>
              <a:t>1</a:t>
            </a:r>
            <a:r>
              <a:rPr lang="en-IN" sz="2400" b="1" dirty="0">
                <a:solidFill>
                  <a:srgbClr val="C00000"/>
                </a:solidFill>
              </a:rPr>
              <a:t> point group</a:t>
            </a:r>
            <a:r>
              <a:rPr lang="en-IN" sz="2400" dirty="0">
                <a:solidFill>
                  <a:srgbClr val="C00000"/>
                </a:solidFill>
              </a:rPr>
              <a:t>: </a:t>
            </a:r>
            <a:r>
              <a:rPr lang="en-IN" sz="2400" b="1" dirty="0">
                <a:solidFill>
                  <a:srgbClr val="0070C0"/>
                </a:solidFill>
              </a:rPr>
              <a:t>All molecules belong to this point group are chiral. These molecules do not contain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(n&gt;1) or any </a:t>
            </a:r>
            <a:r>
              <a:rPr lang="en-IN" sz="2400" b="1" dirty="0" err="1">
                <a:solidFill>
                  <a:srgbClr val="0070C0"/>
                </a:solidFill>
              </a:rPr>
              <a:t>s</a:t>
            </a:r>
            <a:r>
              <a:rPr lang="en-IN" sz="2400" b="1" baseline="-25000" dirty="0" err="1">
                <a:solidFill>
                  <a:srgbClr val="0070C0"/>
                </a:solidFill>
              </a:rPr>
              <a:t>n</a:t>
            </a:r>
            <a:r>
              <a:rPr lang="en-IN" sz="2400" b="1" dirty="0">
                <a:solidFill>
                  <a:srgbClr val="0070C0"/>
                </a:solidFill>
              </a:rPr>
              <a:t> symmetry.</a:t>
            </a:r>
          </a:p>
          <a:p>
            <a:r>
              <a:rPr lang="en-IN" sz="2400" b="1" dirty="0">
                <a:solidFill>
                  <a:srgbClr val="7030A0"/>
                </a:solidFill>
              </a:rPr>
              <a:t>Examples </a:t>
            </a:r>
            <a:r>
              <a:rPr lang="en-IN" sz="2400" b="1" dirty="0" err="1">
                <a:solidFill>
                  <a:srgbClr val="7030A0"/>
                </a:solidFill>
              </a:rPr>
              <a:t>CHBrClI</a:t>
            </a:r>
            <a:r>
              <a:rPr lang="en-IN" sz="2400" b="1" dirty="0">
                <a:solidFill>
                  <a:srgbClr val="7030A0"/>
                </a:solidFill>
              </a:rPr>
              <a:t>, CH</a:t>
            </a:r>
            <a:r>
              <a:rPr lang="en-IN" sz="2400" b="1" baseline="-25000" dirty="0">
                <a:solidFill>
                  <a:srgbClr val="7030A0"/>
                </a:solidFill>
              </a:rPr>
              <a:t>3</a:t>
            </a:r>
            <a:r>
              <a:rPr lang="en-IN" sz="2400" b="1" dirty="0">
                <a:solidFill>
                  <a:srgbClr val="7030A0"/>
                </a:solidFill>
              </a:rPr>
              <a:t>CH=C=C(</a:t>
            </a:r>
            <a:r>
              <a:rPr lang="en-IN" sz="2400" b="1" dirty="0" err="1">
                <a:solidFill>
                  <a:srgbClr val="7030A0"/>
                </a:solidFill>
              </a:rPr>
              <a:t>Cl</a:t>
            </a:r>
            <a:r>
              <a:rPr lang="en-IN" sz="2400" b="1" dirty="0">
                <a:solidFill>
                  <a:srgbClr val="7030A0"/>
                </a:solidFill>
              </a:rPr>
              <a:t>)(Br).</a:t>
            </a:r>
          </a:p>
        </p:txBody>
      </p:sp>
      <p:sp>
        <p:nvSpPr>
          <p:cNvPr id="3" name="Rectangle 2"/>
          <p:cNvSpPr>
            <a:spLocks noChangeArrowheads="1"/>
          </p:cNvSpPr>
          <p:nvPr/>
        </p:nvSpPr>
        <p:spPr bwMode="auto">
          <a:xfrm>
            <a:off x="484909" y="4454604"/>
            <a:ext cx="7696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a:t>
            </a:r>
            <a:r>
              <a:rPr kumimoji="0" lang="en-US" sz="2400" b="1" i="0" u="none" strike="noStrike" cap="none" normalizeH="0" baseline="-30000" dirty="0" smtClean="0">
                <a:ln>
                  <a:noFill/>
                </a:ln>
                <a:solidFill>
                  <a:srgbClr val="C00000"/>
                </a:solidFill>
                <a:effectLst/>
                <a:latin typeface="Times New Roman" pitchFamily="18" charset="0"/>
                <a:ea typeface="Calibri" pitchFamily="34" charset="0"/>
                <a:cs typeface="Times New Roman" pitchFamily="18" charset="0"/>
              </a:rPr>
              <a:t>2</a:t>
            </a:r>
            <a:r>
              <a:rPr kumimoji="0" lang="en-US"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point group: </a:t>
            </a:r>
            <a:r>
              <a:rPr kumimoji="0" lang="en-US"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Chiral compounds having c</a:t>
            </a:r>
            <a:r>
              <a:rPr kumimoji="0" lang="en-US" sz="2400" b="1" i="0" u="none" strike="noStrike" cap="none" normalizeH="0" baseline="-30000" dirty="0" smtClean="0">
                <a:ln>
                  <a:noFill/>
                </a:ln>
                <a:solidFill>
                  <a:srgbClr val="0070C0"/>
                </a:solidFill>
                <a:effectLst/>
                <a:latin typeface="Times New Roman" pitchFamily="18" charset="0"/>
                <a:ea typeface="Calibri" pitchFamily="34" charset="0"/>
                <a:cs typeface="Times New Roman" pitchFamily="18" charset="0"/>
              </a:rPr>
              <a:t>2</a:t>
            </a:r>
            <a:r>
              <a:rPr kumimoji="0" lang="en-US" sz="2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-axis only. </a:t>
            </a:r>
            <a:endParaRPr kumimoji="0" lang="en-US" sz="2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7030A0"/>
                </a:solidFill>
                <a:effectLst/>
                <a:ea typeface="Calibri" pitchFamily="34" charset="0"/>
                <a:cs typeface="Times New Roman" pitchFamily="18" charset="0"/>
              </a:rPr>
              <a:t>Example: </a:t>
            </a:r>
            <a:r>
              <a:rPr kumimoji="0" lang="en-US" sz="2400" b="1" i="0" u="none" strike="noStrike" cap="none" normalizeH="0" baseline="0" dirty="0" err="1" smtClean="0">
                <a:ln>
                  <a:noFill/>
                </a:ln>
                <a:solidFill>
                  <a:srgbClr val="7030A0"/>
                </a:solidFill>
                <a:effectLst/>
                <a:ea typeface="Calibri" pitchFamily="34" charset="0"/>
                <a:cs typeface="Times New Roman" pitchFamily="18" charset="0"/>
              </a:rPr>
              <a:t>ClCH</a:t>
            </a:r>
            <a:r>
              <a:rPr kumimoji="0" lang="en-US" sz="2400" b="1" i="0" u="none" strike="noStrike" cap="none" normalizeH="0" baseline="0" dirty="0" smtClean="0">
                <a:ln>
                  <a:noFill/>
                </a:ln>
                <a:solidFill>
                  <a:srgbClr val="7030A0"/>
                </a:solidFill>
                <a:effectLst/>
                <a:ea typeface="Calibri" pitchFamily="34" charset="0"/>
                <a:cs typeface="Times New Roman" pitchFamily="18" charset="0"/>
              </a:rPr>
              <a:t>=C=</a:t>
            </a:r>
            <a:r>
              <a:rPr kumimoji="0" lang="en-US" sz="2400" b="1" i="0" u="none" strike="noStrike" cap="none" normalizeH="0" baseline="0" dirty="0" err="1" smtClean="0">
                <a:ln>
                  <a:noFill/>
                </a:ln>
                <a:solidFill>
                  <a:srgbClr val="7030A0"/>
                </a:solidFill>
                <a:effectLst/>
                <a:ea typeface="Calibri" pitchFamily="34" charset="0"/>
                <a:cs typeface="Times New Roman" pitchFamily="18" charset="0"/>
              </a:rPr>
              <a:t>CHCl</a:t>
            </a:r>
            <a:r>
              <a:rPr kumimoji="0" lang="en-US" sz="2400" b="1" i="0" u="none" strike="noStrike" cap="none" normalizeH="0" baseline="0" dirty="0" smtClean="0">
                <a:ln>
                  <a:noFill/>
                </a:ln>
                <a:solidFill>
                  <a:srgbClr val="7030A0"/>
                </a:solidFill>
                <a:effectLst/>
                <a:latin typeface="+mj-lt"/>
                <a:ea typeface="Calibri" pitchFamily="34" charset="0"/>
                <a:cs typeface="Times New Roman" pitchFamily="18" charset="0"/>
              </a:rPr>
              <a:t>.</a:t>
            </a:r>
            <a:endParaRPr kumimoji="0" lang="en-US" sz="2400" b="1" i="0" u="none" strike="noStrike" cap="none" normalizeH="0" baseline="0" dirty="0" smtClean="0">
              <a:ln>
                <a:noFill/>
              </a:ln>
              <a:solidFill>
                <a:srgbClr val="7030A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98379104"/>
              </p:ext>
            </p:extLst>
          </p:nvPr>
        </p:nvGraphicFramePr>
        <p:xfrm>
          <a:off x="3242803" y="5246132"/>
          <a:ext cx="2173482" cy="926068"/>
        </p:xfrm>
        <a:graphic>
          <a:graphicData uri="http://schemas.openxmlformats.org/presentationml/2006/ole">
            <mc:AlternateContent xmlns:mc="http://schemas.openxmlformats.org/markup-compatibility/2006">
              <mc:Choice xmlns:v="urn:schemas-microsoft-com:vml" Requires="v">
                <p:oleObj spid="_x0000_s6253" name="CS ChemDraw Drawing" r:id="rId3" imgW="1179534" imgH="502940" progId="ChemDraw.Document.6.0">
                  <p:embed/>
                </p:oleObj>
              </mc:Choice>
              <mc:Fallback>
                <p:oleObj name="CS ChemDraw Drawing" r:id="rId3" imgW="1179534" imgH="50294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803" y="5246132"/>
                        <a:ext cx="2173482" cy="926068"/>
                      </a:xfrm>
                      <a:prstGeom prst="rect">
                        <a:avLst/>
                      </a:prstGeom>
                      <a:noFill/>
                    </p:spPr>
                  </p:pic>
                </p:oleObj>
              </mc:Fallback>
            </mc:AlternateContent>
          </a:graphicData>
        </a:graphic>
      </p:graphicFrame>
      <p:sp>
        <p:nvSpPr>
          <p:cNvPr id="5" name="Rectangle 3"/>
          <p:cNvSpPr>
            <a:spLocks noChangeArrowheads="1"/>
          </p:cNvSpPr>
          <p:nvPr/>
        </p:nvSpPr>
        <p:spPr bwMode="auto">
          <a:xfrm>
            <a:off x="457200" y="960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477981" y="457200"/>
            <a:ext cx="5846619" cy="830997"/>
          </a:xfrm>
          <a:prstGeom prst="rect">
            <a:avLst/>
          </a:prstGeom>
        </p:spPr>
        <p:txBody>
          <a:bodyPr wrap="square">
            <a:spAutoFit/>
          </a:bodyPr>
          <a:lstStyle/>
          <a:p>
            <a:r>
              <a:rPr lang="en-IN" sz="2400" b="1" dirty="0">
                <a:solidFill>
                  <a:srgbClr val="FF0000"/>
                </a:solidFill>
              </a:rPr>
              <a:t>Chiral point groups:</a:t>
            </a:r>
          </a:p>
          <a:p>
            <a:r>
              <a:rPr lang="en-IN" sz="2400" b="1" dirty="0">
                <a:solidFill>
                  <a:srgbClr val="00B050"/>
                </a:solidFill>
              </a:rPr>
              <a:t>Symmetry number = Order of the </a:t>
            </a:r>
            <a:r>
              <a:rPr lang="en-IN" sz="2400" b="1" dirty="0" smtClean="0">
                <a:solidFill>
                  <a:srgbClr val="00B050"/>
                </a:solidFill>
              </a:rPr>
              <a:t>group</a:t>
            </a:r>
            <a:endParaRPr lang="en-IN" sz="2400" b="1" dirty="0">
              <a:solidFill>
                <a:srgbClr val="00B050"/>
              </a:solidFill>
            </a:endParaRPr>
          </a:p>
        </p:txBody>
      </p:sp>
      <p:sp>
        <p:nvSpPr>
          <p:cNvPr id="8" name="Rectangle 7"/>
          <p:cNvSpPr/>
          <p:nvPr/>
        </p:nvSpPr>
        <p:spPr>
          <a:xfrm>
            <a:off x="457200" y="3962400"/>
            <a:ext cx="6106287" cy="461665"/>
          </a:xfrm>
          <a:prstGeom prst="rect">
            <a:avLst/>
          </a:prstGeom>
        </p:spPr>
        <p:txBody>
          <a:bodyPr wrap="none">
            <a:spAutoFit/>
          </a:bodyPr>
          <a:lstStyle/>
          <a:p>
            <a:r>
              <a:rPr lang="en-IN" sz="2400" b="1" dirty="0">
                <a:solidFill>
                  <a:srgbClr val="00B050"/>
                </a:solidFill>
              </a:rPr>
              <a:t>Symmetry number = Order of the group = </a:t>
            </a:r>
            <a:r>
              <a:rPr lang="en-IN" sz="2400" b="1" dirty="0" smtClean="0">
                <a:solidFill>
                  <a:srgbClr val="00B050"/>
                </a:solidFill>
              </a:rPr>
              <a:t>1 (E)</a:t>
            </a:r>
            <a:endParaRPr lang="en-IN" sz="2400" b="1" dirty="0">
              <a:solidFill>
                <a:srgbClr val="00B050"/>
              </a:solidFill>
            </a:endParaRPr>
          </a:p>
        </p:txBody>
      </p:sp>
      <p:sp>
        <p:nvSpPr>
          <p:cNvPr id="9" name="Rectangle 8"/>
          <p:cNvSpPr/>
          <p:nvPr/>
        </p:nvSpPr>
        <p:spPr>
          <a:xfrm>
            <a:off x="707055" y="6167735"/>
            <a:ext cx="7474054" cy="461665"/>
          </a:xfrm>
          <a:prstGeom prst="rect">
            <a:avLst/>
          </a:prstGeom>
        </p:spPr>
        <p:txBody>
          <a:bodyPr wrap="square">
            <a:spAutoFit/>
          </a:bodyPr>
          <a:lstStyle/>
          <a:p>
            <a:r>
              <a:rPr lang="en-IN" sz="2400" b="1" dirty="0">
                <a:solidFill>
                  <a:srgbClr val="00B050"/>
                </a:solidFill>
              </a:rPr>
              <a:t>Symmetry number = Order of the group = </a:t>
            </a:r>
            <a:r>
              <a:rPr lang="en-IN" sz="2400" b="1" dirty="0" smtClean="0">
                <a:solidFill>
                  <a:srgbClr val="00B050"/>
                </a:solidFill>
              </a:rPr>
              <a:t>2 (E, C</a:t>
            </a:r>
            <a:r>
              <a:rPr lang="en-IN" sz="2400" b="1" baseline="-25000" dirty="0" smtClean="0">
                <a:solidFill>
                  <a:srgbClr val="00B050"/>
                </a:solidFill>
              </a:rPr>
              <a:t>2</a:t>
            </a:r>
            <a:r>
              <a:rPr lang="en-IN" sz="2400" b="1" dirty="0" smtClean="0">
                <a:solidFill>
                  <a:srgbClr val="00B050"/>
                </a:solidFill>
              </a:rPr>
              <a:t>)</a:t>
            </a:r>
            <a:endParaRPr lang="en-IN" sz="2400" b="1" dirty="0">
              <a:solidFill>
                <a:srgbClr val="00B050"/>
              </a:solidFill>
            </a:endParaRPr>
          </a:p>
        </p:txBody>
      </p:sp>
      <p:sp>
        <p:nvSpPr>
          <p:cNvPr id="10" name="Rectangle 9"/>
          <p:cNvSpPr/>
          <p:nvPr/>
        </p:nvSpPr>
        <p:spPr>
          <a:xfrm>
            <a:off x="457200" y="1905000"/>
            <a:ext cx="7467600" cy="461665"/>
          </a:xfrm>
          <a:prstGeom prst="rect">
            <a:avLst/>
          </a:prstGeom>
        </p:spPr>
        <p:txBody>
          <a:bodyPr wrap="square">
            <a:spAutoFit/>
          </a:bodyPr>
          <a:lstStyle/>
          <a:p>
            <a:r>
              <a:rPr lang="en-IN" sz="2400" b="1" dirty="0">
                <a:solidFill>
                  <a:srgbClr val="00B050"/>
                </a:solidFill>
              </a:rPr>
              <a:t>Symmetry number = Order of the group = n</a:t>
            </a:r>
          </a:p>
        </p:txBody>
      </p:sp>
      <p:sp>
        <p:nvSpPr>
          <p:cNvPr id="11" name="Rectangle 10"/>
          <p:cNvSpPr/>
          <p:nvPr/>
        </p:nvSpPr>
        <p:spPr>
          <a:xfrm>
            <a:off x="512618" y="1524000"/>
            <a:ext cx="2168927" cy="461665"/>
          </a:xfrm>
          <a:prstGeom prst="rect">
            <a:avLst/>
          </a:prstGeom>
        </p:spPr>
        <p:txBody>
          <a:bodyPr wrap="none">
            <a:spAutoFit/>
          </a:bodyPr>
          <a:lstStyle/>
          <a:p>
            <a:r>
              <a:rPr lang="en-IN" sz="2400" b="1" dirty="0" err="1">
                <a:solidFill>
                  <a:srgbClr val="C00000"/>
                </a:solidFill>
              </a:rPr>
              <a:t>C</a:t>
            </a:r>
            <a:r>
              <a:rPr lang="en-IN" sz="2400" b="1" baseline="-25000" dirty="0" err="1">
                <a:solidFill>
                  <a:srgbClr val="C00000"/>
                </a:solidFill>
              </a:rPr>
              <a:t>n</a:t>
            </a:r>
            <a:r>
              <a:rPr lang="en-IN" sz="2400" b="1" dirty="0">
                <a:solidFill>
                  <a:srgbClr val="C00000"/>
                </a:solidFill>
              </a:rPr>
              <a:t> point group</a:t>
            </a:r>
            <a:r>
              <a:rPr lang="en-IN" sz="2400" dirty="0">
                <a:solidFill>
                  <a:srgbClr val="C00000"/>
                </a:solidFill>
              </a:rPr>
              <a:t>: </a:t>
            </a:r>
          </a:p>
        </p:txBody>
      </p:sp>
    </p:spTree>
    <p:extLst>
      <p:ext uri="{BB962C8B-B14F-4D97-AF65-F5344CB8AC3E}">
        <p14:creationId xmlns:p14="http://schemas.microsoft.com/office/powerpoint/2010/main" val="4067136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973181101"/>
              </p:ext>
            </p:extLst>
          </p:nvPr>
        </p:nvGraphicFramePr>
        <p:xfrm>
          <a:off x="1752600" y="2514600"/>
          <a:ext cx="5254826" cy="2362200"/>
        </p:xfrm>
        <a:graphic>
          <a:graphicData uri="http://schemas.openxmlformats.org/presentationml/2006/ole">
            <mc:AlternateContent xmlns:mc="http://schemas.openxmlformats.org/markup-compatibility/2006">
              <mc:Choice xmlns:v="urn:schemas-microsoft-com:vml" Requires="v">
                <p:oleObj spid="_x0000_s7275" name="CS ChemDraw Drawing" r:id="rId3" imgW="3707908" imgH="1665598" progId="ChemDraw.Document.6.0">
                  <p:embed/>
                </p:oleObj>
              </mc:Choice>
              <mc:Fallback>
                <p:oleObj name="CS ChemDraw Drawing" r:id="rId3" imgW="3707908" imgH="1665598"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514600"/>
                        <a:ext cx="5254826" cy="2362200"/>
                      </a:xfrm>
                      <a:prstGeom prst="rect">
                        <a:avLst/>
                      </a:prstGeom>
                      <a:noFill/>
                    </p:spPr>
                  </p:pic>
                </p:oleObj>
              </mc:Fallback>
            </mc:AlternateContent>
          </a:graphicData>
        </a:graphic>
      </p:graphicFrame>
      <p:sp>
        <p:nvSpPr>
          <p:cNvPr id="4" name="Rectangle 3"/>
          <p:cNvSpPr/>
          <p:nvPr/>
        </p:nvSpPr>
        <p:spPr>
          <a:xfrm>
            <a:off x="762000" y="609600"/>
            <a:ext cx="7620000" cy="1569660"/>
          </a:xfrm>
          <a:prstGeom prst="rect">
            <a:avLst/>
          </a:prstGeom>
        </p:spPr>
        <p:txBody>
          <a:bodyPr wrap="square">
            <a:spAutoFit/>
          </a:bodyPr>
          <a:lstStyle/>
          <a:p>
            <a:r>
              <a:rPr lang="en-IN" sz="2400" b="1" dirty="0">
                <a:solidFill>
                  <a:srgbClr val="C00000"/>
                </a:solidFill>
              </a:rPr>
              <a:t>C</a:t>
            </a:r>
            <a:r>
              <a:rPr lang="en-IN" sz="2400" b="1" baseline="-25000" dirty="0">
                <a:solidFill>
                  <a:srgbClr val="C00000"/>
                </a:solidFill>
              </a:rPr>
              <a:t>3</a:t>
            </a:r>
            <a:r>
              <a:rPr lang="en-IN" sz="2400" b="1" dirty="0">
                <a:solidFill>
                  <a:srgbClr val="C00000"/>
                </a:solidFill>
              </a:rPr>
              <a:t> point group: </a:t>
            </a:r>
            <a:r>
              <a:rPr lang="en-IN" sz="2400" b="1" dirty="0">
                <a:solidFill>
                  <a:srgbClr val="0070C0"/>
                </a:solidFill>
              </a:rPr>
              <a:t>Chiral compounds having c</a:t>
            </a:r>
            <a:r>
              <a:rPr lang="en-IN" sz="2400" b="1" baseline="-25000" dirty="0">
                <a:solidFill>
                  <a:srgbClr val="0070C0"/>
                </a:solidFill>
              </a:rPr>
              <a:t>3</a:t>
            </a:r>
            <a:r>
              <a:rPr lang="en-IN" sz="2400" b="1" dirty="0">
                <a:solidFill>
                  <a:srgbClr val="0070C0"/>
                </a:solidFill>
              </a:rPr>
              <a:t>-axis only.</a:t>
            </a:r>
          </a:p>
          <a:p>
            <a:r>
              <a:rPr lang="en-IN" sz="2400" b="1" dirty="0">
                <a:solidFill>
                  <a:srgbClr val="7030A0"/>
                </a:solidFill>
              </a:rPr>
              <a:t>Example: Tri-</a:t>
            </a:r>
            <a:r>
              <a:rPr lang="en-IN" sz="2400" b="1" i="1" dirty="0">
                <a:solidFill>
                  <a:srgbClr val="7030A0"/>
                </a:solidFill>
              </a:rPr>
              <a:t>o</a:t>
            </a:r>
            <a:r>
              <a:rPr lang="en-IN" sz="2400" b="1" dirty="0">
                <a:solidFill>
                  <a:srgbClr val="7030A0"/>
                </a:solidFill>
              </a:rPr>
              <a:t>-</a:t>
            </a:r>
            <a:r>
              <a:rPr lang="en-IN" sz="2400" b="1" dirty="0" err="1">
                <a:solidFill>
                  <a:srgbClr val="7030A0"/>
                </a:solidFill>
              </a:rPr>
              <a:t>thymotide</a:t>
            </a:r>
            <a:r>
              <a:rPr lang="en-IN" sz="2400" b="1" dirty="0">
                <a:solidFill>
                  <a:srgbClr val="7030A0"/>
                </a:solidFill>
              </a:rPr>
              <a:t>, </a:t>
            </a:r>
            <a:r>
              <a:rPr lang="en-IN" sz="2400" b="1" i="1" dirty="0">
                <a:solidFill>
                  <a:srgbClr val="7030A0"/>
                </a:solidFill>
              </a:rPr>
              <a:t>Trans, trans, trans</a:t>
            </a:r>
            <a:r>
              <a:rPr lang="en-IN" sz="2400" b="1" dirty="0">
                <a:solidFill>
                  <a:srgbClr val="7030A0"/>
                </a:solidFill>
              </a:rPr>
              <a:t>-3,7,11-trimethylcyclododeca</a:t>
            </a:r>
          </a:p>
          <a:p>
            <a:r>
              <a:rPr lang="en-IN" sz="2400" b="1" dirty="0">
                <a:solidFill>
                  <a:srgbClr val="7030A0"/>
                </a:solidFill>
              </a:rPr>
              <a:t>-1,5,9-triene</a:t>
            </a:r>
          </a:p>
        </p:txBody>
      </p:sp>
      <p:sp>
        <p:nvSpPr>
          <p:cNvPr id="5" name="Rectangle 4"/>
          <p:cNvSpPr/>
          <p:nvPr/>
        </p:nvSpPr>
        <p:spPr>
          <a:xfrm>
            <a:off x="990600" y="5257800"/>
            <a:ext cx="7391400" cy="461665"/>
          </a:xfrm>
          <a:prstGeom prst="rect">
            <a:avLst/>
          </a:prstGeom>
        </p:spPr>
        <p:txBody>
          <a:bodyPr wrap="square">
            <a:spAutoFit/>
          </a:bodyPr>
          <a:lstStyle/>
          <a:p>
            <a:r>
              <a:rPr lang="en-IN" sz="2400" b="1" dirty="0">
                <a:solidFill>
                  <a:srgbClr val="00B050"/>
                </a:solidFill>
              </a:rPr>
              <a:t>Symmetry number = Order of the group = </a:t>
            </a:r>
            <a:r>
              <a:rPr lang="en-IN" sz="2400" b="1" dirty="0" smtClean="0">
                <a:solidFill>
                  <a:srgbClr val="00B050"/>
                </a:solidFill>
              </a:rPr>
              <a:t>3 </a:t>
            </a:r>
            <a:r>
              <a:rPr lang="en-IN" sz="2400" b="1" dirty="0">
                <a:solidFill>
                  <a:srgbClr val="00B050"/>
                </a:solidFill>
              </a:rPr>
              <a:t>(E, </a:t>
            </a:r>
            <a:r>
              <a:rPr lang="en-IN" sz="2400" b="1" dirty="0" smtClean="0">
                <a:solidFill>
                  <a:srgbClr val="00B050"/>
                </a:solidFill>
              </a:rPr>
              <a:t>C</a:t>
            </a:r>
            <a:r>
              <a:rPr lang="en-IN" sz="2400" b="1" baseline="-25000" dirty="0" smtClean="0">
                <a:solidFill>
                  <a:srgbClr val="00B050"/>
                </a:solidFill>
              </a:rPr>
              <a:t>3</a:t>
            </a:r>
            <a:r>
              <a:rPr lang="en-IN" sz="2400" b="1" baseline="30000" dirty="0" smtClean="0">
                <a:solidFill>
                  <a:srgbClr val="00B050"/>
                </a:solidFill>
              </a:rPr>
              <a:t>1</a:t>
            </a:r>
            <a:r>
              <a:rPr lang="en-IN" sz="2400" b="1" dirty="0" smtClean="0">
                <a:solidFill>
                  <a:srgbClr val="00B050"/>
                </a:solidFill>
              </a:rPr>
              <a:t>, C</a:t>
            </a:r>
            <a:r>
              <a:rPr lang="en-IN" sz="2400" b="1" baseline="-25000" dirty="0" smtClean="0">
                <a:solidFill>
                  <a:srgbClr val="00B050"/>
                </a:solidFill>
              </a:rPr>
              <a:t>3</a:t>
            </a:r>
            <a:r>
              <a:rPr lang="en-IN" sz="2400" b="1" baseline="30000" dirty="0" smtClean="0">
                <a:solidFill>
                  <a:srgbClr val="00B050"/>
                </a:solidFill>
              </a:rPr>
              <a:t>2</a:t>
            </a:r>
            <a:r>
              <a:rPr lang="en-IN" sz="2400" b="1" dirty="0" smtClean="0">
                <a:solidFill>
                  <a:srgbClr val="00B050"/>
                </a:solidFill>
              </a:rPr>
              <a:t>)</a:t>
            </a:r>
            <a:endParaRPr lang="en-IN" sz="2400" b="1" dirty="0">
              <a:solidFill>
                <a:srgbClr val="00B050"/>
              </a:solidFill>
            </a:endParaRPr>
          </a:p>
        </p:txBody>
      </p:sp>
    </p:spTree>
    <p:extLst>
      <p:ext uri="{BB962C8B-B14F-4D97-AF65-F5344CB8AC3E}">
        <p14:creationId xmlns:p14="http://schemas.microsoft.com/office/powerpoint/2010/main" val="3845098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848600" cy="830997"/>
          </a:xfrm>
          <a:prstGeom prst="rect">
            <a:avLst/>
          </a:prstGeom>
        </p:spPr>
        <p:txBody>
          <a:bodyPr wrap="square">
            <a:spAutoFit/>
          </a:bodyPr>
          <a:lstStyle/>
          <a:p>
            <a:r>
              <a:rPr lang="en-IN" sz="2400" b="1" dirty="0">
                <a:solidFill>
                  <a:srgbClr val="C00000"/>
                </a:solidFill>
              </a:rPr>
              <a:t>C</a:t>
            </a:r>
            <a:r>
              <a:rPr lang="en-IN" sz="2400" b="1" baseline="-25000" dirty="0">
                <a:solidFill>
                  <a:srgbClr val="C00000"/>
                </a:solidFill>
              </a:rPr>
              <a:t>6</a:t>
            </a:r>
            <a:r>
              <a:rPr lang="en-IN" sz="2400" b="1" dirty="0">
                <a:solidFill>
                  <a:srgbClr val="C00000"/>
                </a:solidFill>
              </a:rPr>
              <a:t> point group: </a:t>
            </a:r>
            <a:r>
              <a:rPr lang="en-IN" sz="2400" b="1" dirty="0">
                <a:solidFill>
                  <a:srgbClr val="0070C0"/>
                </a:solidFill>
              </a:rPr>
              <a:t>Chiral compounds having c</a:t>
            </a:r>
            <a:r>
              <a:rPr lang="en-IN" sz="2400" b="1" baseline="-25000" dirty="0">
                <a:solidFill>
                  <a:srgbClr val="0070C0"/>
                </a:solidFill>
              </a:rPr>
              <a:t>6</a:t>
            </a:r>
            <a:r>
              <a:rPr lang="en-IN" sz="2400" b="1" dirty="0">
                <a:solidFill>
                  <a:srgbClr val="0070C0"/>
                </a:solidFill>
              </a:rPr>
              <a:t>-axis only.</a:t>
            </a:r>
          </a:p>
          <a:p>
            <a:r>
              <a:rPr lang="en-IN" sz="2400" b="1" dirty="0">
                <a:solidFill>
                  <a:srgbClr val="7030A0"/>
                </a:solidFill>
              </a:rPr>
              <a:t>Example: α-</a:t>
            </a:r>
            <a:r>
              <a:rPr lang="en-IN" sz="2400" b="1" dirty="0" err="1">
                <a:solidFill>
                  <a:srgbClr val="7030A0"/>
                </a:solidFill>
              </a:rPr>
              <a:t>cyclodextrin</a:t>
            </a:r>
            <a:r>
              <a:rPr lang="en-IN" sz="2400" b="1" dirty="0">
                <a:solidFill>
                  <a:srgbClr val="7030A0"/>
                </a:solidFill>
              </a:rPr>
              <a:t> (</a:t>
            </a:r>
            <a:r>
              <a:rPr lang="en-IN" sz="2400" b="1" dirty="0" err="1">
                <a:solidFill>
                  <a:srgbClr val="7030A0"/>
                </a:solidFill>
              </a:rPr>
              <a:t>cyclohexaamylose</a:t>
            </a:r>
            <a:r>
              <a:rPr lang="en-IN" sz="2400" b="1" dirty="0">
                <a:solidFill>
                  <a:srgbClr val="7030A0"/>
                </a:solidFill>
              </a:rPr>
              <a:t>)</a:t>
            </a:r>
          </a:p>
        </p:txBody>
      </p:sp>
      <p:pic>
        <p:nvPicPr>
          <p:cNvPr id="3" name="Picture 2" descr="Alpha-Cyclodextrin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676400"/>
            <a:ext cx="4495799" cy="2895600"/>
          </a:xfrm>
          <a:prstGeom prst="rect">
            <a:avLst/>
          </a:prstGeom>
          <a:noFill/>
          <a:ln>
            <a:noFill/>
          </a:ln>
        </p:spPr>
      </p:pic>
      <p:sp>
        <p:nvSpPr>
          <p:cNvPr id="4" name="Rectangle 3"/>
          <p:cNvSpPr/>
          <p:nvPr/>
        </p:nvSpPr>
        <p:spPr>
          <a:xfrm>
            <a:off x="304800" y="5181600"/>
            <a:ext cx="8839200" cy="461665"/>
          </a:xfrm>
          <a:prstGeom prst="rect">
            <a:avLst/>
          </a:prstGeom>
        </p:spPr>
        <p:txBody>
          <a:bodyPr wrap="square">
            <a:spAutoFit/>
          </a:bodyPr>
          <a:lstStyle/>
          <a:p>
            <a:r>
              <a:rPr lang="en-IN" sz="2400" b="1" dirty="0">
                <a:solidFill>
                  <a:srgbClr val="00B050"/>
                </a:solidFill>
              </a:rPr>
              <a:t>Symmetry number = Order of the group = </a:t>
            </a:r>
            <a:r>
              <a:rPr lang="en-IN" sz="2400" b="1" dirty="0" smtClean="0">
                <a:solidFill>
                  <a:srgbClr val="00B050"/>
                </a:solidFill>
              </a:rPr>
              <a:t>6 </a:t>
            </a:r>
            <a:r>
              <a:rPr lang="en-IN" sz="2400" b="1" dirty="0">
                <a:solidFill>
                  <a:srgbClr val="00B050"/>
                </a:solidFill>
              </a:rPr>
              <a:t>(E, </a:t>
            </a:r>
            <a:r>
              <a:rPr lang="en-IN" sz="2400" b="1" dirty="0" smtClean="0">
                <a:solidFill>
                  <a:srgbClr val="00B050"/>
                </a:solidFill>
              </a:rPr>
              <a:t>C</a:t>
            </a:r>
            <a:r>
              <a:rPr lang="en-IN" sz="2400" b="1" baseline="-25000" dirty="0" smtClean="0">
                <a:solidFill>
                  <a:srgbClr val="00B050"/>
                </a:solidFill>
              </a:rPr>
              <a:t>6</a:t>
            </a:r>
            <a:r>
              <a:rPr lang="en-IN" sz="2400" b="1" baseline="30000" dirty="0" smtClean="0">
                <a:solidFill>
                  <a:srgbClr val="00B050"/>
                </a:solidFill>
              </a:rPr>
              <a:t>1</a:t>
            </a:r>
            <a:r>
              <a:rPr lang="en-IN" sz="2400" b="1" dirty="0">
                <a:solidFill>
                  <a:srgbClr val="00B050"/>
                </a:solidFill>
              </a:rPr>
              <a:t>, </a:t>
            </a:r>
            <a:r>
              <a:rPr lang="en-IN" sz="2400" b="1" dirty="0" smtClean="0">
                <a:solidFill>
                  <a:srgbClr val="00B050"/>
                </a:solidFill>
              </a:rPr>
              <a:t>C</a:t>
            </a:r>
            <a:r>
              <a:rPr lang="en-IN" sz="2400" b="1" baseline="-25000" dirty="0" smtClean="0">
                <a:solidFill>
                  <a:srgbClr val="00B050"/>
                </a:solidFill>
              </a:rPr>
              <a:t>6</a:t>
            </a:r>
            <a:r>
              <a:rPr lang="en-IN" sz="2400" b="1" baseline="30000" dirty="0" smtClean="0">
                <a:solidFill>
                  <a:srgbClr val="00B050"/>
                </a:solidFill>
              </a:rPr>
              <a:t>2</a:t>
            </a:r>
            <a:r>
              <a:rPr lang="en-IN" sz="2400" b="1" dirty="0" smtClean="0">
                <a:solidFill>
                  <a:srgbClr val="00B050"/>
                </a:solidFill>
              </a:rPr>
              <a:t>, C</a:t>
            </a:r>
            <a:r>
              <a:rPr lang="en-IN" sz="2400" b="1" baseline="-25000" dirty="0" smtClean="0">
                <a:solidFill>
                  <a:srgbClr val="00B050"/>
                </a:solidFill>
              </a:rPr>
              <a:t>6</a:t>
            </a:r>
            <a:r>
              <a:rPr lang="en-IN" sz="2400" b="1" baseline="30000" dirty="0" smtClean="0">
                <a:solidFill>
                  <a:srgbClr val="00B050"/>
                </a:solidFill>
              </a:rPr>
              <a:t>3</a:t>
            </a:r>
            <a:r>
              <a:rPr lang="en-IN" sz="2400" b="1" dirty="0" smtClean="0">
                <a:solidFill>
                  <a:srgbClr val="00B050"/>
                </a:solidFill>
              </a:rPr>
              <a:t>, C</a:t>
            </a:r>
            <a:r>
              <a:rPr lang="en-IN" sz="2400" b="1" baseline="-25000" dirty="0" smtClean="0">
                <a:solidFill>
                  <a:srgbClr val="00B050"/>
                </a:solidFill>
              </a:rPr>
              <a:t>6</a:t>
            </a:r>
            <a:r>
              <a:rPr lang="en-IN" sz="2400" b="1" baseline="30000" dirty="0" smtClean="0">
                <a:solidFill>
                  <a:srgbClr val="00B050"/>
                </a:solidFill>
              </a:rPr>
              <a:t>4</a:t>
            </a:r>
            <a:r>
              <a:rPr lang="en-IN" sz="2400" b="1" dirty="0" smtClean="0">
                <a:solidFill>
                  <a:srgbClr val="00B050"/>
                </a:solidFill>
              </a:rPr>
              <a:t>, C</a:t>
            </a:r>
            <a:r>
              <a:rPr lang="en-IN" sz="2400" b="1" baseline="-25000" dirty="0" smtClean="0">
                <a:solidFill>
                  <a:srgbClr val="00B050"/>
                </a:solidFill>
              </a:rPr>
              <a:t>6</a:t>
            </a:r>
            <a:r>
              <a:rPr lang="en-IN" sz="2400" b="1" baseline="30000" dirty="0" smtClean="0">
                <a:solidFill>
                  <a:srgbClr val="00B050"/>
                </a:solidFill>
              </a:rPr>
              <a:t>5</a:t>
            </a:r>
            <a:r>
              <a:rPr lang="en-IN" sz="2400" b="1" dirty="0">
                <a:solidFill>
                  <a:srgbClr val="00B050"/>
                </a:solidFill>
              </a:rPr>
              <a:t> </a:t>
            </a:r>
            <a:r>
              <a:rPr lang="en-IN" sz="2400" b="1" dirty="0" smtClean="0">
                <a:solidFill>
                  <a:srgbClr val="00B050"/>
                </a:solidFill>
              </a:rPr>
              <a:t>)</a:t>
            </a:r>
            <a:endParaRPr lang="en-IN" sz="2400" b="1" dirty="0">
              <a:solidFill>
                <a:srgbClr val="00B050"/>
              </a:solidFill>
            </a:endParaRPr>
          </a:p>
        </p:txBody>
      </p:sp>
    </p:spTree>
    <p:extLst>
      <p:ext uri="{BB962C8B-B14F-4D97-AF65-F5344CB8AC3E}">
        <p14:creationId xmlns:p14="http://schemas.microsoft.com/office/powerpoint/2010/main" val="3554516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28600"/>
            <a:ext cx="2199385" cy="461665"/>
          </a:xfrm>
          <a:prstGeom prst="rect">
            <a:avLst/>
          </a:prstGeom>
        </p:spPr>
        <p:txBody>
          <a:bodyPr wrap="none">
            <a:spAutoFit/>
          </a:bodyPr>
          <a:lstStyle/>
          <a:p>
            <a:r>
              <a:rPr lang="en-IN" sz="2400" b="1" dirty="0" err="1">
                <a:solidFill>
                  <a:srgbClr val="C00000"/>
                </a:solidFill>
              </a:rPr>
              <a:t>D</a:t>
            </a:r>
            <a:r>
              <a:rPr lang="en-IN" sz="2400" b="1" baseline="-25000" dirty="0" err="1">
                <a:solidFill>
                  <a:srgbClr val="C00000"/>
                </a:solidFill>
              </a:rPr>
              <a:t>n</a:t>
            </a:r>
            <a:r>
              <a:rPr lang="en-IN" sz="2400" b="1" dirty="0">
                <a:solidFill>
                  <a:srgbClr val="C00000"/>
                </a:solidFill>
              </a:rPr>
              <a:t> point group</a:t>
            </a:r>
            <a:r>
              <a:rPr lang="en-IN" sz="2400" dirty="0">
                <a:solidFill>
                  <a:srgbClr val="C00000"/>
                </a:solidFill>
              </a:rPr>
              <a:t>: </a:t>
            </a:r>
          </a:p>
        </p:txBody>
      </p:sp>
      <p:sp>
        <p:nvSpPr>
          <p:cNvPr id="4" name="Rectangle 3"/>
          <p:cNvSpPr/>
          <p:nvPr/>
        </p:nvSpPr>
        <p:spPr>
          <a:xfrm>
            <a:off x="685800" y="685800"/>
            <a:ext cx="5859425" cy="461665"/>
          </a:xfrm>
          <a:prstGeom prst="rect">
            <a:avLst/>
          </a:prstGeom>
        </p:spPr>
        <p:txBody>
          <a:bodyPr wrap="none">
            <a:spAutoFit/>
          </a:bodyPr>
          <a:lstStyle/>
          <a:p>
            <a:r>
              <a:rPr lang="en-IN" sz="2400" b="1" dirty="0">
                <a:solidFill>
                  <a:srgbClr val="00B050"/>
                </a:solidFill>
              </a:rPr>
              <a:t>Symmetry number = Order of the group = 2n</a:t>
            </a:r>
            <a:endParaRPr lang="en-IN" sz="2400" dirty="0">
              <a:solidFill>
                <a:srgbClr val="00B050"/>
              </a:solidFill>
            </a:endParaRPr>
          </a:p>
        </p:txBody>
      </p:sp>
      <p:sp>
        <p:nvSpPr>
          <p:cNvPr id="5" name="Rectangle 4"/>
          <p:cNvSpPr/>
          <p:nvPr/>
        </p:nvSpPr>
        <p:spPr>
          <a:xfrm>
            <a:off x="533400" y="1219200"/>
            <a:ext cx="8326382" cy="2308324"/>
          </a:xfrm>
          <a:prstGeom prst="rect">
            <a:avLst/>
          </a:prstGeom>
        </p:spPr>
        <p:txBody>
          <a:bodyPr wrap="none">
            <a:spAutoFit/>
          </a:bodyPr>
          <a:lstStyle/>
          <a:p>
            <a:r>
              <a:rPr lang="en-IN" sz="2400" b="1" dirty="0">
                <a:solidFill>
                  <a:srgbClr val="C00000"/>
                </a:solidFill>
              </a:rPr>
              <a:t>D</a:t>
            </a:r>
            <a:r>
              <a:rPr lang="en-IN" sz="2400" b="1" baseline="-25000" dirty="0">
                <a:solidFill>
                  <a:srgbClr val="C00000"/>
                </a:solidFill>
              </a:rPr>
              <a:t>2</a:t>
            </a:r>
            <a:r>
              <a:rPr lang="en-IN" sz="2400" b="1" dirty="0">
                <a:solidFill>
                  <a:srgbClr val="C00000"/>
                </a:solidFill>
              </a:rPr>
              <a:t> point group: </a:t>
            </a:r>
            <a:r>
              <a:rPr lang="en-IN" sz="2400" b="1" dirty="0">
                <a:solidFill>
                  <a:srgbClr val="0070C0"/>
                </a:solidFill>
              </a:rPr>
              <a:t>Molecules having three c</a:t>
            </a:r>
            <a:r>
              <a:rPr lang="en-IN" sz="2400" b="1" baseline="-25000" dirty="0">
                <a:solidFill>
                  <a:srgbClr val="0070C0"/>
                </a:solidFill>
              </a:rPr>
              <a:t>2</a:t>
            </a:r>
            <a:r>
              <a:rPr lang="en-IN" sz="2400" b="1" dirty="0">
                <a:solidFill>
                  <a:srgbClr val="0070C0"/>
                </a:solidFill>
              </a:rPr>
              <a:t>-axes mutually </a:t>
            </a:r>
            <a:endParaRPr lang="en-IN" sz="2400" b="1" dirty="0" smtClean="0">
              <a:solidFill>
                <a:srgbClr val="0070C0"/>
              </a:solidFill>
            </a:endParaRPr>
          </a:p>
          <a:p>
            <a:r>
              <a:rPr lang="en-IN" sz="2400" b="1" dirty="0" smtClean="0">
                <a:solidFill>
                  <a:srgbClr val="0070C0"/>
                </a:solidFill>
              </a:rPr>
              <a:t>Perpendicular to </a:t>
            </a:r>
            <a:r>
              <a:rPr lang="en-IN" sz="2400" b="1" dirty="0">
                <a:solidFill>
                  <a:srgbClr val="0070C0"/>
                </a:solidFill>
              </a:rPr>
              <a:t>each other belong to this point group. </a:t>
            </a:r>
            <a:endParaRPr lang="en-IN" sz="2400" b="1" dirty="0" smtClean="0">
              <a:solidFill>
                <a:srgbClr val="0070C0"/>
              </a:solidFill>
            </a:endParaRPr>
          </a:p>
          <a:p>
            <a:r>
              <a:rPr lang="en-IN" sz="2400" b="1" dirty="0" smtClean="0">
                <a:solidFill>
                  <a:srgbClr val="0070C0"/>
                </a:solidFill>
              </a:rPr>
              <a:t>Here </a:t>
            </a:r>
            <a:r>
              <a:rPr lang="en-IN" sz="2400" b="1" dirty="0">
                <a:solidFill>
                  <a:srgbClr val="0070C0"/>
                </a:solidFill>
              </a:rPr>
              <a:t>one c</a:t>
            </a:r>
            <a:r>
              <a:rPr lang="en-IN" sz="2400" b="1" baseline="-25000" dirty="0">
                <a:solidFill>
                  <a:srgbClr val="0070C0"/>
                </a:solidFill>
              </a:rPr>
              <a:t>2</a:t>
            </a:r>
            <a:r>
              <a:rPr lang="en-IN" sz="2400" b="1" dirty="0">
                <a:solidFill>
                  <a:srgbClr val="0070C0"/>
                </a:solidFill>
              </a:rPr>
              <a:t> axis, passing through </a:t>
            </a:r>
            <a:r>
              <a:rPr lang="en-IN" sz="2400" b="1" dirty="0" smtClean="0">
                <a:solidFill>
                  <a:srgbClr val="0070C0"/>
                </a:solidFill>
              </a:rPr>
              <a:t>maximum number </a:t>
            </a:r>
            <a:r>
              <a:rPr lang="en-IN" sz="2400" b="1" dirty="0">
                <a:solidFill>
                  <a:srgbClr val="0070C0"/>
                </a:solidFill>
              </a:rPr>
              <a:t>of atoms </a:t>
            </a:r>
            <a:endParaRPr lang="en-IN" sz="2400" b="1" dirty="0" smtClean="0">
              <a:solidFill>
                <a:srgbClr val="0070C0"/>
              </a:solidFill>
            </a:endParaRPr>
          </a:p>
          <a:p>
            <a:r>
              <a:rPr lang="en-IN" sz="2400" b="1" dirty="0" smtClean="0">
                <a:solidFill>
                  <a:srgbClr val="0070C0"/>
                </a:solidFill>
              </a:rPr>
              <a:t>of </a:t>
            </a:r>
            <a:r>
              <a:rPr lang="en-IN" sz="2400" b="1" dirty="0">
                <a:solidFill>
                  <a:srgbClr val="0070C0"/>
                </a:solidFill>
              </a:rPr>
              <a:t>the molecule, acts as principal axis and other two c</a:t>
            </a:r>
            <a:r>
              <a:rPr lang="en-IN" sz="2400" b="1" baseline="-25000" dirty="0">
                <a:solidFill>
                  <a:srgbClr val="0070C0"/>
                </a:solidFill>
              </a:rPr>
              <a:t>2</a:t>
            </a:r>
            <a:r>
              <a:rPr lang="en-IN" sz="2400" b="1" dirty="0">
                <a:solidFill>
                  <a:srgbClr val="0070C0"/>
                </a:solidFill>
              </a:rPr>
              <a:t>-axes are </a:t>
            </a:r>
            <a:endParaRPr lang="en-IN" sz="2400" b="1" dirty="0" smtClean="0">
              <a:solidFill>
                <a:srgbClr val="0070C0"/>
              </a:solidFill>
            </a:endParaRPr>
          </a:p>
          <a:p>
            <a:r>
              <a:rPr lang="en-IN" sz="2400" b="1" dirty="0" smtClean="0">
                <a:solidFill>
                  <a:srgbClr val="0070C0"/>
                </a:solidFill>
              </a:rPr>
              <a:t>perpendicular </a:t>
            </a:r>
            <a:r>
              <a:rPr lang="en-IN" sz="2400" b="1" dirty="0">
                <a:solidFill>
                  <a:srgbClr val="0070C0"/>
                </a:solidFill>
              </a:rPr>
              <a:t>to this principal axis.</a:t>
            </a:r>
          </a:p>
          <a:p>
            <a:r>
              <a:rPr lang="en-IN" sz="2400" b="1" dirty="0">
                <a:solidFill>
                  <a:srgbClr val="7030A0"/>
                </a:solidFill>
              </a:rPr>
              <a:t>Example: Twist boat form of cyclohexane, </a:t>
            </a:r>
            <a:r>
              <a:rPr lang="en-IN" sz="2400" b="1" dirty="0" err="1">
                <a:solidFill>
                  <a:srgbClr val="7030A0"/>
                </a:solidFill>
              </a:rPr>
              <a:t>twistane</a:t>
            </a:r>
            <a:r>
              <a:rPr lang="en-IN" sz="2400" b="1" dirty="0">
                <a:solidFill>
                  <a:srgbClr val="7030A0"/>
                </a:solidFill>
              </a:rPr>
              <a:t>.</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1542366188"/>
              </p:ext>
            </p:extLst>
          </p:nvPr>
        </p:nvGraphicFramePr>
        <p:xfrm>
          <a:off x="1752696" y="3733800"/>
          <a:ext cx="4587779" cy="1981200"/>
        </p:xfrm>
        <a:graphic>
          <a:graphicData uri="http://schemas.openxmlformats.org/presentationml/2006/ole">
            <mc:AlternateContent xmlns:mc="http://schemas.openxmlformats.org/markup-compatibility/2006">
              <mc:Choice xmlns:v="urn:schemas-microsoft-com:vml" Requires="v">
                <p:oleObj spid="_x0000_s8294" name="CS ChemDraw Drawing" r:id="rId3" imgW="2909315" imgH="1258754" progId="ChemDraw.Document.6.0">
                  <p:embed/>
                </p:oleObj>
              </mc:Choice>
              <mc:Fallback>
                <p:oleObj name="CS ChemDraw Drawing" r:id="rId3" imgW="2909315" imgH="1258754"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96" y="3733800"/>
                        <a:ext cx="4587779" cy="1981200"/>
                      </a:xfrm>
                      <a:prstGeom prst="rect">
                        <a:avLst/>
                      </a:prstGeom>
                      <a:noFill/>
                    </p:spPr>
                  </p:pic>
                </p:oleObj>
              </mc:Fallback>
            </mc:AlternateContent>
          </a:graphicData>
        </a:graphic>
      </p:graphicFrame>
      <p:sp>
        <p:nvSpPr>
          <p:cNvPr id="9" name="Rectangle 8"/>
          <p:cNvSpPr/>
          <p:nvPr/>
        </p:nvSpPr>
        <p:spPr>
          <a:xfrm>
            <a:off x="685800" y="5943600"/>
            <a:ext cx="8173982" cy="461665"/>
          </a:xfrm>
          <a:prstGeom prst="rect">
            <a:avLst/>
          </a:prstGeom>
        </p:spPr>
        <p:txBody>
          <a:bodyPr wrap="square">
            <a:spAutoFit/>
          </a:bodyPr>
          <a:lstStyle/>
          <a:p>
            <a:r>
              <a:rPr lang="en-IN" sz="2400" b="1" dirty="0">
                <a:solidFill>
                  <a:srgbClr val="00B050"/>
                </a:solidFill>
              </a:rPr>
              <a:t>Symmetry number = order of the group = 4 (E, C</a:t>
            </a:r>
            <a:r>
              <a:rPr lang="en-IN" sz="2400" b="1" baseline="-25000" dirty="0">
                <a:solidFill>
                  <a:srgbClr val="00B050"/>
                </a:solidFill>
              </a:rPr>
              <a:t>2</a:t>
            </a:r>
            <a:r>
              <a:rPr lang="en-IN" sz="2400" b="1" dirty="0">
                <a:solidFill>
                  <a:srgbClr val="00B050"/>
                </a:solidFill>
              </a:rPr>
              <a:t>, C</a:t>
            </a:r>
            <a:r>
              <a:rPr lang="en-IN" sz="2400" b="1" baseline="-25000" dirty="0">
                <a:solidFill>
                  <a:srgbClr val="00B050"/>
                </a:solidFill>
              </a:rPr>
              <a:t>2</a:t>
            </a:r>
            <a:r>
              <a:rPr lang="en-IN" sz="2400" b="1" dirty="0">
                <a:solidFill>
                  <a:srgbClr val="00B050"/>
                </a:solidFill>
              </a:rPr>
              <a:t>' and C</a:t>
            </a:r>
            <a:r>
              <a:rPr lang="en-IN" sz="2400" b="1" baseline="-25000" dirty="0">
                <a:solidFill>
                  <a:srgbClr val="00B050"/>
                </a:solidFill>
              </a:rPr>
              <a:t>2</a:t>
            </a:r>
            <a:r>
              <a:rPr lang="en-IN" sz="2400" b="1" dirty="0">
                <a:solidFill>
                  <a:srgbClr val="00B050"/>
                </a:solidFill>
              </a:rPr>
              <a:t>'').</a:t>
            </a:r>
          </a:p>
        </p:txBody>
      </p:sp>
    </p:spTree>
    <p:extLst>
      <p:ext uri="{BB962C8B-B14F-4D97-AF65-F5344CB8AC3E}">
        <p14:creationId xmlns:p14="http://schemas.microsoft.com/office/powerpoint/2010/main" val="1949939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839200" cy="1569660"/>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3</a:t>
            </a:r>
            <a:r>
              <a:rPr lang="en-IN" sz="2400" b="1" dirty="0">
                <a:solidFill>
                  <a:srgbClr val="C00000"/>
                </a:solidFill>
              </a:rPr>
              <a:t> point group: </a:t>
            </a:r>
            <a:r>
              <a:rPr lang="en-IN" sz="2400" b="1" dirty="0">
                <a:solidFill>
                  <a:srgbClr val="0070C0"/>
                </a:solidFill>
              </a:rPr>
              <a:t>Molecules having one c</a:t>
            </a:r>
            <a:r>
              <a:rPr lang="en-IN" sz="2400" b="1" baseline="-25000" dirty="0">
                <a:solidFill>
                  <a:srgbClr val="0070C0"/>
                </a:solidFill>
              </a:rPr>
              <a:t>3</a:t>
            </a:r>
            <a:r>
              <a:rPr lang="en-IN" sz="2400" b="1" dirty="0">
                <a:solidFill>
                  <a:srgbClr val="0070C0"/>
                </a:solidFill>
              </a:rPr>
              <a:t>-axis, which acts as principal axis) and three c</a:t>
            </a:r>
            <a:r>
              <a:rPr lang="en-IN" sz="2400" b="1" baseline="-25000" dirty="0">
                <a:solidFill>
                  <a:srgbClr val="0070C0"/>
                </a:solidFill>
              </a:rPr>
              <a:t>2</a:t>
            </a:r>
            <a:r>
              <a:rPr lang="en-IN" sz="2400" b="1" dirty="0">
                <a:solidFill>
                  <a:srgbClr val="0070C0"/>
                </a:solidFill>
              </a:rPr>
              <a:t>-axes perpendicular to each other belong to this point group. </a:t>
            </a:r>
          </a:p>
          <a:p>
            <a:r>
              <a:rPr lang="en-IN" sz="2400" b="1" dirty="0">
                <a:solidFill>
                  <a:srgbClr val="7030A0"/>
                </a:solidFill>
              </a:rPr>
              <a:t>Example: </a:t>
            </a:r>
            <a:r>
              <a:rPr lang="en-IN" sz="2400" b="1" i="1" dirty="0">
                <a:solidFill>
                  <a:srgbClr val="7030A0"/>
                </a:solidFill>
              </a:rPr>
              <a:t>Trans-</a:t>
            </a:r>
            <a:r>
              <a:rPr lang="en-IN" sz="2400" b="1" i="1" dirty="0" err="1">
                <a:solidFill>
                  <a:srgbClr val="7030A0"/>
                </a:solidFill>
              </a:rPr>
              <a:t>transoid</a:t>
            </a:r>
            <a:r>
              <a:rPr lang="en-IN" sz="2400" b="1" i="1" dirty="0">
                <a:solidFill>
                  <a:srgbClr val="7030A0"/>
                </a:solidFill>
              </a:rPr>
              <a:t>-trans-</a:t>
            </a:r>
            <a:r>
              <a:rPr lang="en-IN" sz="2400" b="1" i="1" dirty="0" err="1">
                <a:solidFill>
                  <a:srgbClr val="7030A0"/>
                </a:solidFill>
              </a:rPr>
              <a:t>transoid</a:t>
            </a:r>
            <a:r>
              <a:rPr lang="en-IN" sz="2400" b="1" i="1" dirty="0">
                <a:solidFill>
                  <a:srgbClr val="7030A0"/>
                </a:solidFill>
              </a:rPr>
              <a:t>-trans</a:t>
            </a:r>
            <a:r>
              <a:rPr lang="en-IN" sz="2400" b="1" dirty="0">
                <a:solidFill>
                  <a:srgbClr val="7030A0"/>
                </a:solidFill>
              </a:rPr>
              <a:t>-</a:t>
            </a:r>
            <a:r>
              <a:rPr lang="en-IN" sz="2400" b="1" dirty="0" err="1">
                <a:solidFill>
                  <a:srgbClr val="7030A0"/>
                </a:solidFill>
              </a:rPr>
              <a:t>perhydrotriphenylene</a:t>
            </a:r>
            <a:r>
              <a:rPr lang="en-IN" sz="2400" b="1" dirty="0">
                <a:solidFill>
                  <a:srgbClr val="7030A0"/>
                </a:solidFill>
              </a:rPr>
              <a: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161727615"/>
              </p:ext>
            </p:extLst>
          </p:nvPr>
        </p:nvGraphicFramePr>
        <p:xfrm>
          <a:off x="3095330" y="2285999"/>
          <a:ext cx="2238670" cy="2850593"/>
        </p:xfrm>
        <a:graphic>
          <a:graphicData uri="http://schemas.openxmlformats.org/presentationml/2006/ole">
            <mc:AlternateContent xmlns:mc="http://schemas.openxmlformats.org/markup-compatibility/2006">
              <mc:Choice xmlns:v="urn:schemas-microsoft-com:vml" Requires="v">
                <p:oleObj spid="_x0000_s9315" name="CS ChemDraw Drawing" r:id="rId3" imgW="1171759" imgH="1493489" progId="ChemDraw.Document.6.0">
                  <p:embed/>
                </p:oleObj>
              </mc:Choice>
              <mc:Fallback>
                <p:oleObj name="CS ChemDraw Drawing" r:id="rId3" imgW="1171759" imgH="1493489"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330" y="2285999"/>
                        <a:ext cx="2238670" cy="2850593"/>
                      </a:xfrm>
                      <a:prstGeom prst="rect">
                        <a:avLst/>
                      </a:prstGeom>
                      <a:noFill/>
                    </p:spPr>
                  </p:pic>
                </p:oleObj>
              </mc:Fallback>
            </mc:AlternateContent>
          </a:graphicData>
        </a:graphic>
      </p:graphicFrame>
      <p:sp>
        <p:nvSpPr>
          <p:cNvPr id="5" name="Rectangle 4"/>
          <p:cNvSpPr/>
          <p:nvPr/>
        </p:nvSpPr>
        <p:spPr>
          <a:xfrm>
            <a:off x="485009" y="5334000"/>
            <a:ext cx="8173982" cy="830997"/>
          </a:xfrm>
          <a:prstGeom prst="rect">
            <a:avLst/>
          </a:prstGeom>
        </p:spPr>
        <p:txBody>
          <a:bodyPr wrap="square">
            <a:spAutoFit/>
          </a:bodyPr>
          <a:lstStyle/>
          <a:p>
            <a:r>
              <a:rPr lang="en-IN" sz="2400" b="1" dirty="0">
                <a:solidFill>
                  <a:srgbClr val="00B050"/>
                </a:solidFill>
              </a:rPr>
              <a:t>Symmetry number = order of the group = 6 [E, C</a:t>
            </a:r>
            <a:r>
              <a:rPr lang="en-IN" sz="2400" b="1" baseline="-25000" dirty="0">
                <a:solidFill>
                  <a:srgbClr val="00B050"/>
                </a:solidFill>
              </a:rPr>
              <a:t>3</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3</a:t>
            </a:r>
            <a:r>
              <a:rPr lang="en-IN" sz="2400" b="1" baseline="30000" dirty="0">
                <a:solidFill>
                  <a:srgbClr val="00B050"/>
                </a:solidFill>
              </a:rPr>
              <a:t>2</a:t>
            </a:r>
            <a:r>
              <a:rPr lang="en-IN" sz="2400" b="1" dirty="0">
                <a:solidFill>
                  <a:srgbClr val="00B050"/>
                </a:solidFill>
              </a:rPr>
              <a:t>, 3 perpendicular C</a:t>
            </a:r>
            <a:r>
              <a:rPr lang="en-IN" sz="2400" b="1" baseline="-25000" dirty="0">
                <a:solidFill>
                  <a:srgbClr val="00B050"/>
                </a:solidFill>
              </a:rPr>
              <a:t>2</a:t>
            </a:r>
            <a:r>
              <a:rPr lang="en-IN" sz="2400" b="1" dirty="0">
                <a:solidFill>
                  <a:srgbClr val="00B050"/>
                </a:solidFill>
              </a:rPr>
              <a:t>-axes (C</a:t>
            </a:r>
            <a:r>
              <a:rPr lang="en-IN" sz="2400" b="1" baseline="-25000" dirty="0">
                <a:solidFill>
                  <a:srgbClr val="00B050"/>
                </a:solidFill>
              </a:rPr>
              <a:t>2</a:t>
            </a:r>
            <a:r>
              <a:rPr lang="en-IN" sz="2400" b="1" dirty="0">
                <a:solidFill>
                  <a:srgbClr val="00B050"/>
                </a:solidFill>
              </a:rPr>
              <a:t>', C</a:t>
            </a:r>
            <a:r>
              <a:rPr lang="en-IN" sz="2400" b="1" baseline="-25000" dirty="0">
                <a:solidFill>
                  <a:srgbClr val="00B050"/>
                </a:solidFill>
              </a:rPr>
              <a:t>2</a:t>
            </a:r>
            <a:r>
              <a:rPr lang="en-IN" sz="2400" b="1" dirty="0">
                <a:solidFill>
                  <a:srgbClr val="00B050"/>
                </a:solidFill>
              </a:rPr>
              <a:t>'' and C</a:t>
            </a:r>
            <a:r>
              <a:rPr lang="en-IN" sz="2400" b="1" baseline="-25000" dirty="0">
                <a:solidFill>
                  <a:srgbClr val="00B050"/>
                </a:solidFill>
              </a:rPr>
              <a:t>2</a:t>
            </a:r>
            <a:r>
              <a:rPr lang="en-IN" sz="2400" b="1" dirty="0">
                <a:solidFill>
                  <a:srgbClr val="00B050"/>
                </a:solidFill>
              </a:rPr>
              <a:t>''')].</a:t>
            </a:r>
          </a:p>
        </p:txBody>
      </p:sp>
    </p:spTree>
    <p:extLst>
      <p:ext uri="{BB962C8B-B14F-4D97-AF65-F5344CB8AC3E}">
        <p14:creationId xmlns:p14="http://schemas.microsoft.com/office/powerpoint/2010/main" val="2360093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05800" cy="1569660"/>
          </a:xfrm>
          <a:prstGeom prst="rect">
            <a:avLst/>
          </a:prstGeom>
        </p:spPr>
        <p:txBody>
          <a:bodyPr wrap="square">
            <a:spAutoFit/>
          </a:bodyPr>
          <a:lstStyle/>
          <a:p>
            <a:r>
              <a:rPr lang="en-IN" sz="2400" b="1" dirty="0">
                <a:solidFill>
                  <a:srgbClr val="FF0000"/>
                </a:solidFill>
              </a:rPr>
              <a:t>Achiral point groups: </a:t>
            </a:r>
            <a:r>
              <a:rPr lang="en-IN" sz="2400" b="1" dirty="0">
                <a:solidFill>
                  <a:srgbClr val="0070C0"/>
                </a:solidFill>
              </a:rPr>
              <a:t>All molecules belong to achiral point group are achiral in nature</a:t>
            </a:r>
            <a:r>
              <a:rPr lang="en-IN" sz="2400" b="1" dirty="0" smtClean="0">
                <a:solidFill>
                  <a:srgbClr val="0070C0"/>
                </a:solidFill>
              </a:rPr>
              <a:t>.</a:t>
            </a:r>
          </a:p>
          <a:p>
            <a:endParaRPr lang="en-IN" sz="2400" b="1" dirty="0">
              <a:solidFill>
                <a:srgbClr val="0070C0"/>
              </a:solidFill>
            </a:endParaRPr>
          </a:p>
          <a:p>
            <a:r>
              <a:rPr lang="en-IN" sz="2400" b="1" dirty="0">
                <a:solidFill>
                  <a:srgbClr val="00B050"/>
                </a:solidFill>
              </a:rPr>
              <a:t>Order of the group = 2 × Symmetry number</a:t>
            </a:r>
          </a:p>
        </p:txBody>
      </p:sp>
      <p:sp>
        <p:nvSpPr>
          <p:cNvPr id="3" name="Rectangle 2"/>
          <p:cNvSpPr/>
          <p:nvPr/>
        </p:nvSpPr>
        <p:spPr>
          <a:xfrm>
            <a:off x="533400" y="2164140"/>
            <a:ext cx="8305800" cy="1569660"/>
          </a:xfrm>
          <a:prstGeom prst="rect">
            <a:avLst/>
          </a:prstGeom>
        </p:spPr>
        <p:txBody>
          <a:bodyPr wrap="square">
            <a:spAutoFit/>
          </a:bodyPr>
          <a:lstStyle/>
          <a:p>
            <a:pPr algn="just"/>
            <a:r>
              <a:rPr lang="en-IN" sz="2400" b="1" dirty="0" smtClean="0">
                <a:solidFill>
                  <a:srgbClr val="FF0000"/>
                </a:solidFill>
              </a:rPr>
              <a:t>C</a:t>
            </a:r>
            <a:r>
              <a:rPr lang="en-IN" sz="2400" b="1" baseline="-25000" dirty="0" smtClean="0">
                <a:solidFill>
                  <a:srgbClr val="FF0000"/>
                </a:solidFill>
              </a:rPr>
              <a:t>s</a:t>
            </a:r>
            <a:r>
              <a:rPr lang="en-IN" sz="2400" b="1" dirty="0" smtClean="0">
                <a:solidFill>
                  <a:srgbClr val="FF0000"/>
                </a:solidFill>
              </a:rPr>
              <a:t> </a:t>
            </a:r>
            <a:r>
              <a:rPr lang="en-IN" sz="2400" b="1" dirty="0">
                <a:solidFill>
                  <a:srgbClr val="FF0000"/>
                </a:solidFill>
              </a:rPr>
              <a:t>point group: </a:t>
            </a:r>
            <a:r>
              <a:rPr lang="en-IN" sz="2400" b="1" dirty="0">
                <a:solidFill>
                  <a:srgbClr val="0070C0"/>
                </a:solidFill>
              </a:rPr>
              <a:t>Achiral compounds having only plane of symmetry as symmetry element belong to this point group. </a:t>
            </a:r>
            <a:endParaRPr lang="en-IN" sz="2400" b="1" dirty="0" smtClean="0">
              <a:solidFill>
                <a:srgbClr val="0070C0"/>
              </a:solidFill>
            </a:endParaRPr>
          </a:p>
          <a:p>
            <a:pPr algn="just"/>
            <a:endParaRPr lang="en-IN" sz="2400" b="1" dirty="0">
              <a:solidFill>
                <a:srgbClr val="0070C0"/>
              </a:solidFill>
            </a:endParaRPr>
          </a:p>
          <a:p>
            <a:pPr algn="just"/>
            <a:r>
              <a:rPr lang="en-IN" sz="2400" b="1" dirty="0">
                <a:solidFill>
                  <a:srgbClr val="7030A0"/>
                </a:solidFill>
              </a:rPr>
              <a:t>Example: Furfural, </a:t>
            </a:r>
            <a:r>
              <a:rPr lang="en-IN" sz="2400" b="1" dirty="0" err="1">
                <a:solidFill>
                  <a:srgbClr val="7030A0"/>
                </a:solidFill>
              </a:rPr>
              <a:t>chloroethene</a:t>
            </a:r>
            <a:r>
              <a:rPr lang="en-IN" sz="2400" b="1" dirty="0">
                <a:solidFill>
                  <a:srgbClr val="7030A0"/>
                </a:solidFill>
              </a:rPr>
              <a:t>, 1-bromo-3-chlorobenzene</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2979677131"/>
              </p:ext>
            </p:extLst>
          </p:nvPr>
        </p:nvGraphicFramePr>
        <p:xfrm>
          <a:off x="1828800" y="3970337"/>
          <a:ext cx="5094331" cy="1211263"/>
        </p:xfrm>
        <a:graphic>
          <a:graphicData uri="http://schemas.openxmlformats.org/presentationml/2006/ole">
            <mc:AlternateContent xmlns:mc="http://schemas.openxmlformats.org/markup-compatibility/2006">
              <mc:Choice xmlns:v="urn:schemas-microsoft-com:vml" Requires="v">
                <p:oleObj spid="_x0000_s10335" name="CS ChemDraw Drawing" r:id="rId3" imgW="2531398" imgH="601844" progId="ChemDraw.Document.6.0">
                  <p:embed/>
                </p:oleObj>
              </mc:Choice>
              <mc:Fallback>
                <p:oleObj name="CS ChemDraw Drawing" r:id="rId3" imgW="2531398" imgH="601844"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970337"/>
                        <a:ext cx="5094331" cy="1211263"/>
                      </a:xfrm>
                      <a:prstGeom prst="rect">
                        <a:avLst/>
                      </a:prstGeom>
                      <a:noFill/>
                    </p:spPr>
                  </p:pic>
                </p:oleObj>
              </mc:Fallback>
            </mc:AlternateContent>
          </a:graphicData>
        </a:graphic>
      </p:graphicFrame>
      <p:sp>
        <p:nvSpPr>
          <p:cNvPr id="6" name="Rectangle 5"/>
          <p:cNvSpPr/>
          <p:nvPr/>
        </p:nvSpPr>
        <p:spPr>
          <a:xfrm>
            <a:off x="838200" y="5562600"/>
            <a:ext cx="7315200" cy="461665"/>
          </a:xfrm>
          <a:prstGeom prst="rect">
            <a:avLst/>
          </a:prstGeom>
        </p:spPr>
        <p:txBody>
          <a:bodyPr wrap="square">
            <a:spAutoFit/>
          </a:bodyPr>
          <a:lstStyle/>
          <a:p>
            <a:r>
              <a:rPr lang="en-IN" sz="2400" b="1" dirty="0">
                <a:solidFill>
                  <a:srgbClr val="00B050"/>
                </a:solidFill>
              </a:rPr>
              <a:t>Symmetry number = 1; Order of the group = 2 (E, σ)</a:t>
            </a:r>
            <a:endParaRPr lang="en-IN" sz="2400" dirty="0">
              <a:solidFill>
                <a:srgbClr val="00B050"/>
              </a:solidFill>
            </a:endParaRPr>
          </a:p>
        </p:txBody>
      </p:sp>
    </p:spTree>
    <p:extLst>
      <p:ext uri="{BB962C8B-B14F-4D97-AF65-F5344CB8AC3E}">
        <p14:creationId xmlns:p14="http://schemas.microsoft.com/office/powerpoint/2010/main" val="181961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874611065"/>
              </p:ext>
            </p:extLst>
          </p:nvPr>
        </p:nvGraphicFramePr>
        <p:xfrm>
          <a:off x="2209800" y="1981200"/>
          <a:ext cx="5102219" cy="1535668"/>
        </p:xfrm>
        <a:graphic>
          <a:graphicData uri="http://schemas.openxmlformats.org/presentationml/2006/ole">
            <mc:AlternateContent xmlns:mc="http://schemas.openxmlformats.org/markup-compatibility/2006">
              <mc:Choice xmlns:v="urn:schemas-microsoft-com:vml" Requires="v">
                <p:oleObj spid="_x0000_s11359" name="CS ChemDraw Drawing" r:id="rId3" imgW="3237131" imgH="973920" progId="ChemDraw.Document.6.0">
                  <p:embed/>
                </p:oleObj>
              </mc:Choice>
              <mc:Fallback>
                <p:oleObj name="CS ChemDraw Drawing" r:id="rId3" imgW="3237131" imgH="97392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981200"/>
                        <a:ext cx="5102219" cy="1535668"/>
                      </a:xfrm>
                      <a:prstGeom prst="rect">
                        <a:avLst/>
                      </a:prstGeom>
                      <a:noFill/>
                    </p:spPr>
                  </p:pic>
                </p:oleObj>
              </mc:Fallback>
            </mc:AlternateContent>
          </a:graphicData>
        </a:graphic>
      </p:graphicFrame>
      <p:sp>
        <p:nvSpPr>
          <p:cNvPr id="5" name="Rectangle 4"/>
          <p:cNvSpPr/>
          <p:nvPr/>
        </p:nvSpPr>
        <p:spPr>
          <a:xfrm>
            <a:off x="533400" y="533400"/>
            <a:ext cx="6324600" cy="461665"/>
          </a:xfrm>
          <a:prstGeom prst="rect">
            <a:avLst/>
          </a:prstGeom>
        </p:spPr>
        <p:txBody>
          <a:bodyPr wrap="square">
            <a:spAutoFit/>
          </a:bodyPr>
          <a:lstStyle/>
          <a:p>
            <a:r>
              <a:rPr lang="en-IN" sz="2400" b="1" dirty="0" err="1">
                <a:solidFill>
                  <a:srgbClr val="FF0000"/>
                </a:solidFill>
              </a:rPr>
              <a:t>S</a:t>
            </a:r>
            <a:r>
              <a:rPr lang="en-IN" sz="2400" b="1" baseline="-25000" dirty="0" err="1">
                <a:solidFill>
                  <a:srgbClr val="FF0000"/>
                </a:solidFill>
              </a:rPr>
              <a:t>n</a:t>
            </a:r>
            <a:r>
              <a:rPr lang="en-IN" sz="2400" b="1" dirty="0">
                <a:solidFill>
                  <a:srgbClr val="FF0000"/>
                </a:solidFill>
              </a:rPr>
              <a:t> point group</a:t>
            </a:r>
            <a:r>
              <a:rPr lang="en-IN" sz="2400" dirty="0">
                <a:solidFill>
                  <a:srgbClr val="FF0000"/>
                </a:solidFill>
              </a:rPr>
              <a:t>: </a:t>
            </a:r>
            <a:r>
              <a:rPr lang="en-IN" sz="2400" b="1" dirty="0">
                <a:solidFill>
                  <a:srgbClr val="FF0000"/>
                </a:solidFill>
              </a:rPr>
              <a:t>(n is even) ≡ S</a:t>
            </a:r>
            <a:r>
              <a:rPr lang="en-IN" sz="2400" b="1" baseline="-25000" dirty="0">
                <a:solidFill>
                  <a:srgbClr val="FF0000"/>
                </a:solidFill>
              </a:rPr>
              <a:t>2n'</a:t>
            </a:r>
            <a:r>
              <a:rPr lang="en-IN" sz="2400" b="1" dirty="0">
                <a:solidFill>
                  <a:srgbClr val="FF0000"/>
                </a:solidFill>
              </a:rPr>
              <a:t> (n' is an integer): </a:t>
            </a:r>
            <a:endParaRPr lang="en-IN" sz="2400" dirty="0">
              <a:solidFill>
                <a:srgbClr val="FF0000"/>
              </a:solidFill>
            </a:endParaRPr>
          </a:p>
        </p:txBody>
      </p:sp>
      <p:sp>
        <p:nvSpPr>
          <p:cNvPr id="6" name="Rectangle 5"/>
          <p:cNvSpPr/>
          <p:nvPr/>
        </p:nvSpPr>
        <p:spPr>
          <a:xfrm>
            <a:off x="533400" y="1143000"/>
            <a:ext cx="8229600" cy="461665"/>
          </a:xfrm>
          <a:prstGeom prst="rect">
            <a:avLst/>
          </a:prstGeom>
        </p:spPr>
        <p:txBody>
          <a:bodyPr wrap="square">
            <a:spAutoFit/>
          </a:bodyPr>
          <a:lstStyle/>
          <a:p>
            <a:r>
              <a:rPr lang="en-IN" sz="2400" b="1" dirty="0">
                <a:solidFill>
                  <a:srgbClr val="C00000"/>
                </a:solidFill>
              </a:rPr>
              <a:t>S</a:t>
            </a:r>
            <a:r>
              <a:rPr lang="en-IN" sz="2400" b="1" baseline="-25000" dirty="0">
                <a:solidFill>
                  <a:srgbClr val="C00000"/>
                </a:solidFill>
              </a:rPr>
              <a:t>2</a:t>
            </a:r>
            <a:r>
              <a:rPr lang="en-IN" sz="2400" b="1" dirty="0">
                <a:solidFill>
                  <a:srgbClr val="C00000"/>
                </a:solidFill>
              </a:rPr>
              <a:t> point group: (n' = 1): </a:t>
            </a:r>
            <a:r>
              <a:rPr lang="en-IN" sz="2400" b="1" dirty="0">
                <a:solidFill>
                  <a:srgbClr val="0070C0"/>
                </a:solidFill>
              </a:rPr>
              <a:t>It is equivalent to centre if symmetry (i</a:t>
            </a:r>
            <a:r>
              <a:rPr lang="en-IN" sz="2400" b="1" dirty="0" smtClean="0">
                <a:solidFill>
                  <a:srgbClr val="0070C0"/>
                </a:solidFill>
              </a:rPr>
              <a:t>).</a:t>
            </a:r>
            <a:endParaRPr lang="en-IN" sz="2400" b="1" dirty="0">
              <a:solidFill>
                <a:srgbClr val="0070C0"/>
              </a:solidFill>
            </a:endParaRPr>
          </a:p>
        </p:txBody>
      </p:sp>
      <p:sp>
        <p:nvSpPr>
          <p:cNvPr id="7" name="Rectangle 6"/>
          <p:cNvSpPr/>
          <p:nvPr/>
        </p:nvSpPr>
        <p:spPr>
          <a:xfrm>
            <a:off x="685800" y="1981200"/>
            <a:ext cx="1112420" cy="369332"/>
          </a:xfrm>
          <a:prstGeom prst="rect">
            <a:avLst/>
          </a:prstGeom>
        </p:spPr>
        <p:txBody>
          <a:bodyPr wrap="none">
            <a:spAutoFit/>
          </a:bodyPr>
          <a:lstStyle/>
          <a:p>
            <a:r>
              <a:rPr lang="en-IN" b="1" dirty="0">
                <a:solidFill>
                  <a:srgbClr val="7030A0"/>
                </a:solidFill>
              </a:rPr>
              <a:t>Example: </a:t>
            </a:r>
          </a:p>
        </p:txBody>
      </p:sp>
      <p:sp>
        <p:nvSpPr>
          <p:cNvPr id="8" name="Rectangle 7"/>
          <p:cNvSpPr/>
          <p:nvPr/>
        </p:nvSpPr>
        <p:spPr>
          <a:xfrm>
            <a:off x="685800" y="3782292"/>
            <a:ext cx="8077200" cy="461665"/>
          </a:xfrm>
          <a:prstGeom prst="rect">
            <a:avLst/>
          </a:prstGeom>
        </p:spPr>
        <p:txBody>
          <a:bodyPr wrap="square">
            <a:spAutoFit/>
          </a:bodyPr>
          <a:lstStyle/>
          <a:p>
            <a:r>
              <a:rPr lang="en-IN" sz="2400" b="1" dirty="0">
                <a:solidFill>
                  <a:srgbClr val="00B050"/>
                </a:solidFill>
              </a:rPr>
              <a:t>Symmetry number = 1; Order of the group = 2 (E, i)</a:t>
            </a:r>
            <a:endParaRPr lang="en-IN" sz="2400" dirty="0">
              <a:solidFill>
                <a:srgbClr val="00B050"/>
              </a:solidFill>
            </a:endParaRPr>
          </a:p>
        </p:txBody>
      </p:sp>
      <p:sp>
        <p:nvSpPr>
          <p:cNvPr id="9" name="Rectangle 8"/>
          <p:cNvSpPr/>
          <p:nvPr/>
        </p:nvSpPr>
        <p:spPr>
          <a:xfrm>
            <a:off x="685800" y="4724400"/>
            <a:ext cx="7924799" cy="1569660"/>
          </a:xfrm>
          <a:prstGeom prst="rect">
            <a:avLst/>
          </a:prstGeom>
        </p:spPr>
        <p:txBody>
          <a:bodyPr wrap="square">
            <a:spAutoFit/>
          </a:bodyPr>
          <a:lstStyle/>
          <a:p>
            <a:pPr algn="just"/>
            <a:r>
              <a:rPr lang="en-IN" sz="2400" b="1" dirty="0">
                <a:solidFill>
                  <a:srgbClr val="0070C0"/>
                </a:solidFill>
              </a:rPr>
              <a:t>[</a:t>
            </a:r>
            <a:r>
              <a:rPr lang="en-IN" sz="2400" b="1" dirty="0">
                <a:solidFill>
                  <a:srgbClr val="C00000"/>
                </a:solidFill>
              </a:rPr>
              <a:t>Note: </a:t>
            </a:r>
            <a:r>
              <a:rPr lang="en-IN" sz="2400" b="1" dirty="0">
                <a:solidFill>
                  <a:srgbClr val="0070C0"/>
                </a:solidFill>
              </a:rPr>
              <a:t>If n = 4m+2 (m = 0, 1 ,2, ….any integer), molecules belong to </a:t>
            </a:r>
            <a:r>
              <a:rPr lang="en-IN" sz="2400" b="1" dirty="0" smtClean="0">
                <a:solidFill>
                  <a:srgbClr val="0070C0"/>
                </a:solidFill>
              </a:rPr>
              <a:t>such </a:t>
            </a:r>
            <a:r>
              <a:rPr lang="en-IN" sz="2400" b="1" dirty="0">
                <a:solidFill>
                  <a:srgbClr val="0070C0"/>
                </a:solidFill>
              </a:rPr>
              <a:t>point </a:t>
            </a:r>
            <a:r>
              <a:rPr lang="en-IN" sz="2400" b="1" dirty="0" smtClean="0">
                <a:solidFill>
                  <a:srgbClr val="0070C0"/>
                </a:solidFill>
              </a:rPr>
              <a:t>groups those </a:t>
            </a:r>
            <a:r>
              <a:rPr lang="en-IN" sz="2400" b="1" dirty="0">
                <a:solidFill>
                  <a:srgbClr val="0070C0"/>
                </a:solidFill>
              </a:rPr>
              <a:t>possess centre of symmetry (i); but for n = 4m, molecules belong to such point </a:t>
            </a:r>
            <a:r>
              <a:rPr lang="en-IN" sz="2400" b="1" dirty="0" smtClean="0">
                <a:solidFill>
                  <a:srgbClr val="0070C0"/>
                </a:solidFill>
              </a:rPr>
              <a:t>groups which </a:t>
            </a:r>
            <a:r>
              <a:rPr lang="en-IN" sz="2400" b="1" dirty="0">
                <a:solidFill>
                  <a:srgbClr val="0070C0"/>
                </a:solidFill>
              </a:rPr>
              <a:t>do not possess centre of symmetry.] </a:t>
            </a:r>
          </a:p>
        </p:txBody>
      </p:sp>
    </p:spTree>
    <p:extLst>
      <p:ext uri="{BB962C8B-B14F-4D97-AF65-F5344CB8AC3E}">
        <p14:creationId xmlns:p14="http://schemas.microsoft.com/office/powerpoint/2010/main" val="222399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735983268"/>
              </p:ext>
            </p:extLst>
          </p:nvPr>
        </p:nvGraphicFramePr>
        <p:xfrm>
          <a:off x="1371600" y="1524000"/>
          <a:ext cx="6477000" cy="3666226"/>
        </p:xfrm>
        <a:graphic>
          <a:graphicData uri="http://schemas.openxmlformats.org/presentationml/2006/ole">
            <mc:AlternateContent xmlns:mc="http://schemas.openxmlformats.org/markup-compatibility/2006">
              <mc:Choice xmlns:v="urn:schemas-microsoft-com:vml" Requires="v">
                <p:oleObj spid="_x0000_s4207" name="CS ChemDraw Drawing" r:id="rId3" imgW="5074888" imgH="2858921" progId="ChemDraw.Document.6.0">
                  <p:embed/>
                </p:oleObj>
              </mc:Choice>
              <mc:Fallback>
                <p:oleObj name="CS ChemDraw Drawing" r:id="rId3" imgW="5074888" imgH="2858921" progId="ChemDraw.Document.6.0">
                  <p:embed/>
                  <p:pic>
                    <p:nvPicPr>
                      <p:cNvPr id="0" name=""/>
                      <p:cNvPicPr>
                        <a:picLocks noChangeAspect="1" noChangeArrowheads="1"/>
                      </p:cNvPicPr>
                      <p:nvPr/>
                    </p:nvPicPr>
                    <p:blipFill>
                      <a:blip r:embed="rId4"/>
                      <a:srcRect/>
                      <a:stretch>
                        <a:fillRect/>
                      </a:stretch>
                    </p:blipFill>
                    <p:spPr bwMode="auto">
                      <a:xfrm>
                        <a:off x="1371600" y="1524000"/>
                        <a:ext cx="6477000" cy="3666226"/>
                      </a:xfrm>
                      <a:prstGeom prst="rect">
                        <a:avLst/>
                      </a:prstGeom>
                      <a:noFill/>
                    </p:spPr>
                  </p:pic>
                </p:oleObj>
              </mc:Fallback>
            </mc:AlternateContent>
          </a:graphicData>
        </a:graphic>
      </p:graphicFrame>
    </p:spTree>
    <p:extLst>
      <p:ext uri="{BB962C8B-B14F-4D97-AF65-F5344CB8AC3E}">
        <p14:creationId xmlns:p14="http://schemas.microsoft.com/office/powerpoint/2010/main" val="1798565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4572000" cy="461665"/>
          </a:xfrm>
          <a:prstGeom prst="rect">
            <a:avLst/>
          </a:prstGeom>
        </p:spPr>
        <p:txBody>
          <a:bodyPr>
            <a:spAutoFit/>
          </a:bodyPr>
          <a:lstStyle/>
          <a:p>
            <a:r>
              <a:rPr lang="en-IN" sz="2400" b="1" dirty="0">
                <a:solidFill>
                  <a:srgbClr val="C00000"/>
                </a:solidFill>
              </a:rPr>
              <a:t>S</a:t>
            </a:r>
            <a:r>
              <a:rPr lang="en-IN" sz="2400" b="1" baseline="-25000" dirty="0">
                <a:solidFill>
                  <a:srgbClr val="C00000"/>
                </a:solidFill>
              </a:rPr>
              <a:t>4</a:t>
            </a:r>
            <a:r>
              <a:rPr lang="en-IN" sz="2400" b="1" dirty="0">
                <a:solidFill>
                  <a:srgbClr val="C00000"/>
                </a:solidFill>
              </a:rPr>
              <a:t> point group:  (n' = 2): </a:t>
            </a:r>
          </a:p>
        </p:txBody>
      </p:sp>
      <p:sp>
        <p:nvSpPr>
          <p:cNvPr id="3" name="Rectangle 2"/>
          <p:cNvSpPr/>
          <p:nvPr/>
        </p:nvSpPr>
        <p:spPr>
          <a:xfrm>
            <a:off x="533400" y="1295400"/>
            <a:ext cx="1059521" cy="369332"/>
          </a:xfrm>
          <a:prstGeom prst="rect">
            <a:avLst/>
          </a:prstGeom>
        </p:spPr>
        <p:txBody>
          <a:bodyPr wrap="none">
            <a:spAutoFit/>
          </a:bodyPr>
          <a:lstStyle/>
          <a:p>
            <a:r>
              <a:rPr lang="en-IN" b="1" dirty="0">
                <a:solidFill>
                  <a:srgbClr val="7030A0"/>
                </a:solidFill>
              </a:rPr>
              <a:t>Example:</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2299696135"/>
              </p:ext>
            </p:extLst>
          </p:nvPr>
        </p:nvGraphicFramePr>
        <p:xfrm>
          <a:off x="1875837" y="1676400"/>
          <a:ext cx="6459126" cy="1371600"/>
        </p:xfrm>
        <a:graphic>
          <a:graphicData uri="http://schemas.openxmlformats.org/presentationml/2006/ole">
            <mc:AlternateContent xmlns:mc="http://schemas.openxmlformats.org/markup-compatibility/2006">
              <mc:Choice xmlns:v="urn:schemas-microsoft-com:vml" Requires="v">
                <p:oleObj spid="_x0000_s12378" name="CS ChemDraw Drawing" r:id="rId3" imgW="3982168" imgH="848887" progId="ChemDraw.Document.6.0">
                  <p:embed/>
                </p:oleObj>
              </mc:Choice>
              <mc:Fallback>
                <p:oleObj name="CS ChemDraw Drawing" r:id="rId3" imgW="3982168" imgH="848887"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837" y="1676400"/>
                        <a:ext cx="6459126" cy="1371600"/>
                      </a:xfrm>
                      <a:prstGeom prst="rect">
                        <a:avLst/>
                      </a:prstGeom>
                      <a:noFill/>
                    </p:spPr>
                  </p:pic>
                </p:oleObj>
              </mc:Fallback>
            </mc:AlternateContent>
          </a:graphicData>
        </a:graphic>
      </p:graphicFrame>
      <p:sp>
        <p:nvSpPr>
          <p:cNvPr id="6" name="Rectangle 5"/>
          <p:cNvSpPr/>
          <p:nvPr/>
        </p:nvSpPr>
        <p:spPr>
          <a:xfrm>
            <a:off x="304800" y="3119735"/>
            <a:ext cx="8458200" cy="461665"/>
          </a:xfrm>
          <a:prstGeom prst="rect">
            <a:avLst/>
          </a:prstGeom>
        </p:spPr>
        <p:txBody>
          <a:bodyPr wrap="square">
            <a:spAutoFit/>
          </a:bodyPr>
          <a:lstStyle/>
          <a:p>
            <a:r>
              <a:rPr lang="en-IN" sz="2400" b="1" dirty="0">
                <a:solidFill>
                  <a:srgbClr val="00B050"/>
                </a:solidFill>
              </a:rPr>
              <a:t>Symmetry number = 2; Order of the group = 4 (E, S</a:t>
            </a:r>
            <a:r>
              <a:rPr lang="en-IN" sz="2400" b="1" baseline="-25000" dirty="0">
                <a:solidFill>
                  <a:srgbClr val="00B050"/>
                </a:solidFill>
              </a:rPr>
              <a:t>4</a:t>
            </a:r>
            <a:r>
              <a:rPr lang="en-IN" sz="2400" b="1" baseline="30000" dirty="0">
                <a:solidFill>
                  <a:srgbClr val="00B050"/>
                </a:solidFill>
              </a:rPr>
              <a:t>1</a:t>
            </a:r>
            <a:r>
              <a:rPr lang="en-IN" sz="2400" b="1" dirty="0">
                <a:solidFill>
                  <a:srgbClr val="00B050"/>
                </a:solidFill>
              </a:rPr>
              <a:t>, S</a:t>
            </a:r>
            <a:r>
              <a:rPr lang="en-IN" sz="2400" b="1" baseline="-25000" dirty="0">
                <a:solidFill>
                  <a:srgbClr val="00B050"/>
                </a:solidFill>
              </a:rPr>
              <a:t>4</a:t>
            </a:r>
            <a:r>
              <a:rPr lang="en-IN" sz="2400" b="1" baseline="30000" dirty="0">
                <a:solidFill>
                  <a:srgbClr val="00B050"/>
                </a:solidFill>
              </a:rPr>
              <a:t>2</a:t>
            </a:r>
            <a:r>
              <a:rPr lang="en-IN" sz="2400" b="1" dirty="0">
                <a:solidFill>
                  <a:srgbClr val="00B050"/>
                </a:solidFill>
              </a:rPr>
              <a:t>(C</a:t>
            </a:r>
            <a:r>
              <a:rPr lang="en-IN" sz="2400" b="1" baseline="-25000" dirty="0">
                <a:solidFill>
                  <a:srgbClr val="00B050"/>
                </a:solidFill>
              </a:rPr>
              <a:t>2</a:t>
            </a:r>
            <a:r>
              <a:rPr lang="en-IN" sz="2400" b="1" dirty="0">
                <a:solidFill>
                  <a:srgbClr val="00B050"/>
                </a:solidFill>
              </a:rPr>
              <a:t>), S</a:t>
            </a:r>
            <a:r>
              <a:rPr lang="en-IN" sz="2400" b="1" baseline="-25000" dirty="0">
                <a:solidFill>
                  <a:srgbClr val="00B050"/>
                </a:solidFill>
              </a:rPr>
              <a:t>4</a:t>
            </a:r>
            <a:r>
              <a:rPr lang="en-IN" sz="2400" b="1" baseline="30000" dirty="0">
                <a:solidFill>
                  <a:srgbClr val="00B050"/>
                </a:solidFill>
              </a:rPr>
              <a:t>3</a:t>
            </a:r>
            <a:r>
              <a:rPr lang="en-IN" sz="2400" b="1" dirty="0">
                <a:solidFill>
                  <a:srgbClr val="00B050"/>
                </a:solidFill>
              </a:rPr>
              <a:t>).</a:t>
            </a:r>
            <a:endParaRPr lang="en-IN" sz="2400" dirty="0">
              <a:solidFill>
                <a:srgbClr val="00B050"/>
              </a:solidFill>
            </a:endParaRPr>
          </a:p>
        </p:txBody>
      </p:sp>
      <p:sp>
        <p:nvSpPr>
          <p:cNvPr id="7" name="Rectangle 6"/>
          <p:cNvSpPr/>
          <p:nvPr/>
        </p:nvSpPr>
        <p:spPr>
          <a:xfrm>
            <a:off x="457200" y="4620491"/>
            <a:ext cx="8001000" cy="1200329"/>
          </a:xfrm>
          <a:prstGeom prst="rect">
            <a:avLst/>
          </a:prstGeom>
        </p:spPr>
        <p:txBody>
          <a:bodyPr wrap="square">
            <a:spAutoFit/>
          </a:bodyPr>
          <a:lstStyle/>
          <a:p>
            <a:r>
              <a:rPr lang="en-IN" sz="2400" b="1" dirty="0" err="1">
                <a:solidFill>
                  <a:srgbClr val="FF0000"/>
                </a:solidFill>
              </a:rPr>
              <a:t>C</a:t>
            </a:r>
            <a:r>
              <a:rPr lang="en-IN" sz="2400" b="1" baseline="-25000" dirty="0" err="1">
                <a:solidFill>
                  <a:srgbClr val="FF0000"/>
                </a:solidFill>
              </a:rPr>
              <a:t>nv</a:t>
            </a:r>
            <a:r>
              <a:rPr lang="en-IN" sz="2400" b="1" dirty="0">
                <a:solidFill>
                  <a:srgbClr val="FF0000"/>
                </a:solidFill>
              </a:rPr>
              <a:t> point group: </a:t>
            </a:r>
            <a:r>
              <a:rPr lang="en-IN" sz="2400" b="1" dirty="0">
                <a:solidFill>
                  <a:srgbClr val="0070C0"/>
                </a:solidFill>
              </a:rPr>
              <a:t>Molecules having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–axis and n number of </a:t>
            </a:r>
            <a:r>
              <a:rPr lang="en-IN" sz="2400" b="1" dirty="0" err="1">
                <a:solidFill>
                  <a:srgbClr val="0070C0"/>
                </a:solidFill>
              </a:rPr>
              <a:t>σ</a:t>
            </a:r>
            <a:r>
              <a:rPr lang="en-IN" sz="2400" b="1" baseline="-25000" dirty="0" err="1">
                <a:solidFill>
                  <a:srgbClr val="0070C0"/>
                </a:solidFill>
              </a:rPr>
              <a:t>v</a:t>
            </a:r>
            <a:r>
              <a:rPr lang="en-IN" sz="2400" b="1" baseline="-25000" dirty="0">
                <a:solidFill>
                  <a:srgbClr val="0070C0"/>
                </a:solidFill>
              </a:rPr>
              <a:t> </a:t>
            </a:r>
            <a:r>
              <a:rPr lang="en-IN" sz="2400" b="1" dirty="0">
                <a:solidFill>
                  <a:srgbClr val="0070C0"/>
                </a:solidFill>
              </a:rPr>
              <a:t>planes.</a:t>
            </a:r>
          </a:p>
          <a:p>
            <a:r>
              <a:rPr lang="en-IN" sz="2400" b="1" dirty="0">
                <a:solidFill>
                  <a:srgbClr val="00B050"/>
                </a:solidFill>
              </a:rPr>
              <a:t>Symmetry number = n; Order of the group = 2n</a:t>
            </a:r>
          </a:p>
        </p:txBody>
      </p:sp>
    </p:spTree>
    <p:extLst>
      <p:ext uri="{BB962C8B-B14F-4D97-AF65-F5344CB8AC3E}">
        <p14:creationId xmlns:p14="http://schemas.microsoft.com/office/powerpoint/2010/main" val="4058653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924800" cy="461665"/>
          </a:xfrm>
          <a:prstGeom prst="rect">
            <a:avLst/>
          </a:prstGeom>
        </p:spPr>
        <p:txBody>
          <a:bodyPr wrap="square">
            <a:spAutoFit/>
          </a:bodyPr>
          <a:lstStyle/>
          <a:p>
            <a:r>
              <a:rPr lang="en-IN" sz="2400" b="1" dirty="0">
                <a:solidFill>
                  <a:srgbClr val="C00000"/>
                </a:solidFill>
              </a:rPr>
              <a:t>C</a:t>
            </a:r>
            <a:r>
              <a:rPr lang="en-IN" sz="2400" b="1" baseline="-25000" dirty="0">
                <a:solidFill>
                  <a:srgbClr val="C00000"/>
                </a:solidFill>
              </a:rPr>
              <a:t>2v</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2</a:t>
            </a:r>
            <a:r>
              <a:rPr lang="en-IN" sz="2400" b="1" dirty="0">
                <a:solidFill>
                  <a:srgbClr val="0070C0"/>
                </a:solidFill>
              </a:rPr>
              <a:t> and 2 </a:t>
            </a:r>
            <a:r>
              <a:rPr lang="en-IN" sz="2400" b="1" dirty="0" err="1">
                <a:solidFill>
                  <a:srgbClr val="0070C0"/>
                </a:solidFill>
              </a:rPr>
              <a:t>σ</a:t>
            </a:r>
            <a:r>
              <a:rPr lang="en-IN" sz="2400" b="1" baseline="-25000" dirty="0" err="1">
                <a:solidFill>
                  <a:srgbClr val="0070C0"/>
                </a:solidFill>
              </a:rPr>
              <a:t>v</a:t>
            </a:r>
            <a:r>
              <a:rPr lang="en-IN" sz="2400" b="1" baseline="-25000" dirty="0">
                <a:solidFill>
                  <a:srgbClr val="0070C0"/>
                </a:solidFill>
              </a:rPr>
              <a:t> </a:t>
            </a:r>
            <a:r>
              <a:rPr lang="en-IN" sz="2400" b="1" dirty="0">
                <a:solidFill>
                  <a:srgbClr val="0070C0"/>
                </a:solidFill>
              </a:rPr>
              <a:t>planes</a:t>
            </a:r>
            <a:r>
              <a:rPr lang="en-IN" sz="2400" b="1" dirty="0" smtClean="0">
                <a:solidFill>
                  <a:srgbClr val="0070C0"/>
                </a:solidFill>
              </a:rPr>
              <a:t>.</a:t>
            </a:r>
            <a:endParaRPr lang="en-IN" sz="2400" b="1" dirty="0">
              <a:solidFill>
                <a:srgbClr val="0070C0"/>
              </a:solidFill>
            </a:endParaRPr>
          </a:p>
        </p:txBody>
      </p:sp>
      <p:sp>
        <p:nvSpPr>
          <p:cNvPr id="3" name="Rectangle 2"/>
          <p:cNvSpPr/>
          <p:nvPr/>
        </p:nvSpPr>
        <p:spPr>
          <a:xfrm>
            <a:off x="685800" y="990600"/>
            <a:ext cx="1407758" cy="461665"/>
          </a:xfrm>
          <a:prstGeom prst="rect">
            <a:avLst/>
          </a:prstGeom>
        </p:spPr>
        <p:txBody>
          <a:bodyPr wrap="none">
            <a:spAutoFit/>
          </a:bodyPr>
          <a:lstStyle/>
          <a:p>
            <a:r>
              <a:rPr lang="en-IN" sz="2400" b="1" dirty="0">
                <a:solidFill>
                  <a:srgbClr val="7030A0"/>
                </a:solidFill>
              </a:rPr>
              <a:t>Example:</a:t>
            </a:r>
            <a:r>
              <a:rPr lang="en-IN" b="1" dirty="0">
                <a:solidFill>
                  <a:srgbClr val="0070C0"/>
                </a:solidFill>
              </a:rPr>
              <a:t>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457117942"/>
              </p:ext>
            </p:extLst>
          </p:nvPr>
        </p:nvGraphicFramePr>
        <p:xfrm>
          <a:off x="2518568" y="1219200"/>
          <a:ext cx="5909086" cy="1895841"/>
        </p:xfrm>
        <a:graphic>
          <a:graphicData uri="http://schemas.openxmlformats.org/presentationml/2006/ole">
            <mc:AlternateContent xmlns:mc="http://schemas.openxmlformats.org/markup-compatibility/2006">
              <mc:Choice xmlns:v="urn:schemas-microsoft-com:vml" Requires="v">
                <p:oleObj spid="_x0000_s13487" name="CS ChemDraw Drawing" r:id="rId3" imgW="4107204" imgH="1318140" progId="ChemDraw.Document.6.0">
                  <p:embed/>
                </p:oleObj>
              </mc:Choice>
              <mc:Fallback>
                <p:oleObj name="CS ChemDraw Drawing" r:id="rId3" imgW="4107204" imgH="131814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568" y="1219200"/>
                        <a:ext cx="5909086" cy="1895841"/>
                      </a:xfrm>
                      <a:prstGeom prst="rect">
                        <a:avLst/>
                      </a:prstGeom>
                      <a:noFill/>
                    </p:spPr>
                  </p:pic>
                </p:oleObj>
              </mc:Fallback>
            </mc:AlternateContent>
          </a:graphicData>
        </a:graphic>
      </p:graphicFrame>
      <p:sp>
        <p:nvSpPr>
          <p:cNvPr id="6" name="Rectangle 5"/>
          <p:cNvSpPr/>
          <p:nvPr/>
        </p:nvSpPr>
        <p:spPr>
          <a:xfrm>
            <a:off x="685800" y="3124200"/>
            <a:ext cx="7772400" cy="461665"/>
          </a:xfrm>
          <a:prstGeom prst="rect">
            <a:avLst/>
          </a:prstGeom>
        </p:spPr>
        <p:txBody>
          <a:bodyPr wrap="square">
            <a:spAutoFit/>
          </a:bodyPr>
          <a:lstStyle/>
          <a:p>
            <a:r>
              <a:rPr lang="en-IN" sz="2400" b="1" dirty="0">
                <a:solidFill>
                  <a:srgbClr val="00B050"/>
                </a:solidFill>
              </a:rPr>
              <a:t>Symmetry number = 2; Order of the group = 4 (E, c</a:t>
            </a:r>
            <a:r>
              <a:rPr lang="en-IN" sz="2400" b="1" baseline="-25000" dirty="0">
                <a:solidFill>
                  <a:srgbClr val="00B050"/>
                </a:solidFill>
              </a:rPr>
              <a:t>2</a:t>
            </a:r>
            <a:r>
              <a:rPr lang="en-IN" sz="2400" b="1" dirty="0">
                <a:solidFill>
                  <a:srgbClr val="00B050"/>
                </a:solidFill>
              </a:rPr>
              <a:t>, 2 </a:t>
            </a:r>
            <a:r>
              <a:rPr lang="en-IN" sz="2400" b="1" dirty="0" err="1">
                <a:solidFill>
                  <a:srgbClr val="00B050"/>
                </a:solidFill>
              </a:rPr>
              <a:t>σ</a:t>
            </a:r>
            <a:r>
              <a:rPr lang="en-IN" sz="2400" b="1" baseline="-25000" dirty="0" err="1">
                <a:solidFill>
                  <a:srgbClr val="00B050"/>
                </a:solidFill>
              </a:rPr>
              <a:t>v</a:t>
            </a:r>
            <a:r>
              <a:rPr lang="en-IN" sz="2400" b="1" dirty="0">
                <a:solidFill>
                  <a:srgbClr val="00B050"/>
                </a:solidFill>
              </a:rPr>
              <a:t>)</a:t>
            </a:r>
            <a:endParaRPr lang="en-IN" sz="2400" dirty="0">
              <a:solidFill>
                <a:srgbClr val="00B050"/>
              </a:solidFill>
            </a:endParaRPr>
          </a:p>
        </p:txBody>
      </p:sp>
      <p:sp>
        <p:nvSpPr>
          <p:cNvPr id="7" name="Rectangle 5"/>
          <p:cNvSpPr>
            <a:spLocks noChangeArrowheads="1"/>
          </p:cNvSpPr>
          <p:nvPr/>
        </p:nvSpPr>
        <p:spPr bwMode="auto">
          <a:xfrm>
            <a:off x="457200" y="3883967"/>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C00000"/>
                </a:solidFill>
                <a:effectLst/>
                <a:ea typeface="Calibri" pitchFamily="34" charset="0"/>
                <a:cs typeface="Times New Roman" pitchFamily="18" charset="0"/>
              </a:rPr>
              <a:t>3v</a:t>
            </a:r>
            <a:r>
              <a:rPr kumimoji="0" lang="en-US" sz="2400" b="1" i="0" u="none" strike="noStrike" cap="none" normalizeH="0" baseline="0" dirty="0" smtClean="0">
                <a:ln>
                  <a:noFill/>
                </a:ln>
                <a:solidFill>
                  <a:srgbClr val="C00000"/>
                </a:solidFill>
                <a:effectLst/>
                <a:ea typeface="Calibri" pitchFamily="34" charset="0"/>
                <a:cs typeface="Times New Roman" pitchFamily="18" charset="0"/>
              </a:rPr>
              <a:t> point group</a:t>
            </a:r>
            <a:r>
              <a:rPr kumimoji="0" lang="en-US" sz="2400" b="0" i="0" u="none" strike="noStrike" cap="none" normalizeH="0" baseline="0" dirty="0" smtClean="0">
                <a:ln>
                  <a:noFill/>
                </a:ln>
                <a:solidFill>
                  <a:srgbClr val="C00000"/>
                </a:solidFill>
                <a:effectLst/>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Presence of c</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3</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 and 3 </a:t>
            </a:r>
            <a:r>
              <a:rPr kumimoji="0" lang="en-US" sz="2400" b="0"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0" i="0" u="none" strike="noStrike" cap="none" normalizeH="0" baseline="-30000" dirty="0" err="1" smtClean="0">
                <a:ln>
                  <a:noFill/>
                </a:ln>
                <a:solidFill>
                  <a:srgbClr val="0070C0"/>
                </a:solidFill>
                <a:effectLst/>
                <a:ea typeface="Calibri" pitchFamily="34" charset="0"/>
                <a:cs typeface="Times New Roman" pitchFamily="18" charset="0"/>
              </a:rPr>
              <a:t>v</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planes.</a:t>
            </a:r>
            <a:endParaRPr kumimoji="0" lang="en-US" sz="2400" b="0" i="0" u="none" strike="noStrike" cap="none" normalizeH="0" baseline="0" dirty="0" smtClean="0">
              <a:ln>
                <a:noFill/>
              </a:ln>
              <a:solidFill>
                <a:srgbClr val="0070C0"/>
              </a:solidFill>
              <a:effectLst/>
              <a:cs typeface="Arial"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194961876"/>
              </p:ext>
            </p:extLst>
          </p:nvPr>
        </p:nvGraphicFramePr>
        <p:xfrm>
          <a:off x="2777331" y="4572000"/>
          <a:ext cx="3436938" cy="952500"/>
        </p:xfrm>
        <a:graphic>
          <a:graphicData uri="http://schemas.openxmlformats.org/presentationml/2006/ole">
            <mc:AlternateContent xmlns:mc="http://schemas.openxmlformats.org/markup-compatibility/2006">
              <mc:Choice xmlns:v="urn:schemas-microsoft-com:vml" Requires="v">
                <p:oleObj spid="_x0000_s13488" name="CS ChemDraw Drawing" r:id="rId5" imgW="3433648" imgH="951030" progId="ChemDraw.Document.6.0">
                  <p:embed/>
                </p:oleObj>
              </mc:Choice>
              <mc:Fallback>
                <p:oleObj name="CS ChemDraw Drawing" r:id="rId5" imgW="3433648" imgH="951030"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7331" y="4572000"/>
                        <a:ext cx="3436938"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482457" y="5715000"/>
            <a:ext cx="80266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Symmetry number = 3; Order of the group = 6 (E,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3 </a:t>
            </a:r>
            <a:r>
              <a:rPr kumimoji="0" lang="en-US" sz="2400" b="1" i="0" u="none" strike="noStrike" cap="none" normalizeH="0" baseline="0" dirty="0" err="1" smtClean="0">
                <a:ln>
                  <a:noFill/>
                </a:ln>
                <a:solidFill>
                  <a:srgbClr val="00B05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B050"/>
                </a:solidFill>
                <a:effectLst/>
                <a:ea typeface="Calibri" pitchFamily="34" charset="0"/>
                <a:cs typeface="Times New Roman" pitchFamily="18" charset="0"/>
              </a:rPr>
              <a:t>v</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a:t>
            </a:r>
            <a:endParaRPr kumimoji="0" lang="en-US" sz="2400" b="0" i="0" u="none" strike="noStrike" cap="none" normalizeH="0" baseline="0" dirty="0" smtClean="0">
              <a:ln>
                <a:noFill/>
              </a:ln>
              <a:solidFill>
                <a:srgbClr val="00B050"/>
              </a:solidFill>
              <a:effectLst/>
              <a:cs typeface="Arial" pitchFamily="34" charset="0"/>
            </a:endParaRPr>
          </a:p>
        </p:txBody>
      </p:sp>
      <p:sp>
        <p:nvSpPr>
          <p:cNvPr id="10" name="Rectangle 9"/>
          <p:cNvSpPr/>
          <p:nvPr/>
        </p:nvSpPr>
        <p:spPr>
          <a:xfrm>
            <a:off x="457200" y="4495800"/>
            <a:ext cx="1423788" cy="461665"/>
          </a:xfrm>
          <a:prstGeom prst="rect">
            <a:avLst/>
          </a:prstGeom>
        </p:spPr>
        <p:txBody>
          <a:bodyPr wrap="none">
            <a:spAutoFit/>
          </a:bodyPr>
          <a:lstStyle/>
          <a:p>
            <a:pPr lvl="0" eaLnBrk="0" fontAlgn="base" hangingPunct="0">
              <a:spcBef>
                <a:spcPct val="0"/>
              </a:spcBef>
              <a:spcAft>
                <a:spcPct val="0"/>
              </a:spcAft>
            </a:pPr>
            <a:r>
              <a:rPr lang="en-US" sz="2400" b="1" dirty="0">
                <a:solidFill>
                  <a:srgbClr val="7030A0"/>
                </a:solidFill>
                <a:ea typeface="Calibri" pitchFamily="34" charset="0"/>
                <a:cs typeface="Times New Roman" pitchFamily="18" charset="0"/>
              </a:rPr>
              <a:t>Example: </a:t>
            </a:r>
            <a:endParaRPr lang="en-US" sz="24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3315669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56918" y="224135"/>
            <a:ext cx="6124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4v</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point group: </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Presence of c</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4</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 and 4 </a:t>
            </a:r>
            <a:r>
              <a:rPr kumimoji="0" lang="en-US" sz="2400" b="1"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70C0"/>
                </a:solidFill>
                <a:effectLst/>
                <a:ea typeface="Calibri" pitchFamily="34" charset="0"/>
                <a:cs typeface="Times New Roman" pitchFamily="18" charset="0"/>
              </a:rPr>
              <a:t>v</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 </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planes.</a:t>
            </a:r>
            <a:endParaRPr kumimoji="0" lang="en-US" sz="2400" b="1" i="0" u="none" strike="noStrike" cap="none" normalizeH="0" baseline="0" dirty="0" smtClean="0">
              <a:ln>
                <a:noFill/>
              </a:ln>
              <a:solidFill>
                <a:srgbClr val="0070C0"/>
              </a:solidFill>
              <a:effectLst/>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60514143"/>
              </p:ext>
            </p:extLst>
          </p:nvPr>
        </p:nvGraphicFramePr>
        <p:xfrm>
          <a:off x="1892845" y="888786"/>
          <a:ext cx="2362980" cy="1676400"/>
        </p:xfrm>
        <a:graphic>
          <a:graphicData uri="http://schemas.openxmlformats.org/presentationml/2006/ole">
            <mc:AlternateContent xmlns:mc="http://schemas.openxmlformats.org/markup-compatibility/2006">
              <mc:Choice xmlns:v="urn:schemas-microsoft-com:vml" Requires="v">
                <p:oleObj spid="_x0000_s14506" name="CS ChemDraw Drawing" r:id="rId3" imgW="1313856" imgH="928140" progId="ChemDraw.Document.6.0">
                  <p:embed/>
                </p:oleObj>
              </mc:Choice>
              <mc:Fallback>
                <p:oleObj name="CS ChemDraw Drawing" r:id="rId3" imgW="1313856" imgH="92814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845" y="888786"/>
                        <a:ext cx="2362980" cy="1676400"/>
                      </a:xfrm>
                      <a:prstGeom prst="rect">
                        <a:avLst/>
                      </a:prstGeom>
                      <a:noFill/>
                    </p:spPr>
                  </p:pic>
                </p:oleObj>
              </mc:Fallback>
            </mc:AlternateContent>
          </a:graphicData>
        </a:graphic>
      </p:graphicFrame>
      <p:sp>
        <p:nvSpPr>
          <p:cNvPr id="4" name="Rectangle 3"/>
          <p:cNvSpPr>
            <a:spLocks noChangeArrowheads="1"/>
          </p:cNvSpPr>
          <p:nvPr/>
        </p:nvSpPr>
        <p:spPr bwMode="auto">
          <a:xfrm>
            <a:off x="152400" y="2662535"/>
            <a:ext cx="9012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Symmetry number = 4; Order of the group = 8 [E,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4</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4</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4</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4 </a:t>
            </a:r>
            <a:r>
              <a:rPr kumimoji="0" lang="en-US" sz="2400" b="1" i="0" u="none" strike="noStrike" cap="none" normalizeH="0" baseline="0" dirty="0" err="1" smtClean="0">
                <a:ln>
                  <a:noFill/>
                </a:ln>
                <a:solidFill>
                  <a:srgbClr val="00B05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B050"/>
                </a:solidFill>
                <a:effectLst/>
                <a:ea typeface="Calibri" pitchFamily="34" charset="0"/>
                <a:cs typeface="Times New Roman" pitchFamily="18" charset="0"/>
              </a:rPr>
              <a:t>v</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a:t>
            </a:r>
            <a:endParaRPr kumimoji="0" lang="en-US" sz="2400" b="0" i="0" u="none" strike="noStrike" cap="none" normalizeH="0" baseline="0" dirty="0" smtClean="0">
              <a:ln>
                <a:noFill/>
              </a:ln>
              <a:solidFill>
                <a:srgbClr val="00B050"/>
              </a:solidFill>
              <a:effectLst/>
              <a:cs typeface="Arial" pitchFamily="34" charset="0"/>
            </a:endParaRPr>
          </a:p>
        </p:txBody>
      </p:sp>
      <p:sp>
        <p:nvSpPr>
          <p:cNvPr id="5" name="Rectangle 4"/>
          <p:cNvSpPr/>
          <p:nvPr/>
        </p:nvSpPr>
        <p:spPr>
          <a:xfrm>
            <a:off x="786012" y="757535"/>
            <a:ext cx="1423788" cy="461665"/>
          </a:xfrm>
          <a:prstGeom prst="rect">
            <a:avLst/>
          </a:prstGeom>
        </p:spPr>
        <p:txBody>
          <a:bodyPr wrap="none">
            <a:spAutoFit/>
          </a:bodyPr>
          <a:lstStyle/>
          <a:p>
            <a:pPr lvl="0" eaLnBrk="0" fontAlgn="base" hangingPunct="0">
              <a:spcBef>
                <a:spcPct val="0"/>
              </a:spcBef>
              <a:spcAft>
                <a:spcPct val="0"/>
              </a:spcAft>
            </a:pPr>
            <a:r>
              <a:rPr lang="en-US" sz="2400" b="1" dirty="0">
                <a:solidFill>
                  <a:srgbClr val="7030A0"/>
                </a:solidFill>
                <a:ea typeface="Calibri" pitchFamily="34" charset="0"/>
                <a:cs typeface="Times New Roman" pitchFamily="18" charset="0"/>
              </a:rPr>
              <a:t>Example: </a:t>
            </a:r>
            <a:endParaRPr lang="en-US" sz="2400" b="1" dirty="0">
              <a:solidFill>
                <a:srgbClr val="7030A0"/>
              </a:solidFill>
              <a:cs typeface="Arial" pitchFamily="34" charset="0"/>
            </a:endParaRPr>
          </a:p>
        </p:txBody>
      </p:sp>
      <p:sp>
        <p:nvSpPr>
          <p:cNvPr id="6" name="Rectangle 6"/>
          <p:cNvSpPr>
            <a:spLocks noChangeArrowheads="1"/>
          </p:cNvSpPr>
          <p:nvPr/>
        </p:nvSpPr>
        <p:spPr bwMode="auto">
          <a:xfrm>
            <a:off x="239066" y="3579167"/>
            <a:ext cx="75333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C00000"/>
                </a:solidFill>
                <a:effectLst/>
                <a:ea typeface="Calibri" pitchFamily="34" charset="0"/>
                <a:cs typeface="Times New Roman" pitchFamily="18" charset="0"/>
              </a:rPr>
              <a:t>5v</a:t>
            </a:r>
            <a:r>
              <a:rPr kumimoji="0" lang="en-US" sz="2400" b="1" i="0" u="none" strike="noStrike" cap="none" normalizeH="0" baseline="0" dirty="0" smtClean="0">
                <a:ln>
                  <a:noFill/>
                </a:ln>
                <a:solidFill>
                  <a:srgbClr val="C00000"/>
                </a:solidFill>
                <a:effectLst/>
                <a:ea typeface="Calibri" pitchFamily="34" charset="0"/>
                <a:cs typeface="Times New Roman" pitchFamily="18" charset="0"/>
              </a:rPr>
              <a:t> point group: </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Presence of c</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5</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 and 5 </a:t>
            </a:r>
            <a:r>
              <a:rPr kumimoji="0" lang="en-US" sz="2400" b="1"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70C0"/>
                </a:solidFill>
                <a:effectLst/>
                <a:ea typeface="Calibri" pitchFamily="34" charset="0"/>
                <a:cs typeface="Times New Roman" pitchFamily="18" charset="0"/>
              </a:rPr>
              <a:t>v</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 </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planes.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898324358"/>
              </p:ext>
            </p:extLst>
          </p:nvPr>
        </p:nvGraphicFramePr>
        <p:xfrm>
          <a:off x="3358033" y="4382455"/>
          <a:ext cx="990600" cy="1224406"/>
        </p:xfrm>
        <a:graphic>
          <a:graphicData uri="http://schemas.openxmlformats.org/presentationml/2006/ole">
            <mc:AlternateContent xmlns:mc="http://schemas.openxmlformats.org/markup-compatibility/2006">
              <mc:Choice xmlns:v="urn:schemas-microsoft-com:vml" Requires="v">
                <p:oleObj spid="_x0000_s14507" name="CS ChemDraw Drawing" r:id="rId5" imgW="509001" imgH="629485" progId="ChemDraw.Document.6.0">
                  <p:embed/>
                </p:oleObj>
              </mc:Choice>
              <mc:Fallback>
                <p:oleObj name="CS ChemDraw Drawing" r:id="rId5" imgW="509001" imgH="629485" progId="ChemDraw.Document.6.0">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8033" y="4382455"/>
                        <a:ext cx="990600" cy="1224406"/>
                      </a:xfrm>
                      <a:prstGeom prst="rect">
                        <a:avLst/>
                      </a:prstGeom>
                      <a:noFill/>
                    </p:spPr>
                  </p:pic>
                </p:oleObj>
              </mc:Fallback>
            </mc:AlternateContent>
          </a:graphicData>
        </a:graphic>
      </p:graphicFrame>
      <p:sp>
        <p:nvSpPr>
          <p:cNvPr id="8" name="Rectangle 7"/>
          <p:cNvSpPr>
            <a:spLocks noChangeArrowheads="1"/>
          </p:cNvSpPr>
          <p:nvPr/>
        </p:nvSpPr>
        <p:spPr bwMode="auto">
          <a:xfrm>
            <a:off x="76200" y="5791200"/>
            <a:ext cx="90542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Symmetry number = 5; Order of the group = 10 (E,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5</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5</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5</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 </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5</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4</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 </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5 </a:t>
            </a:r>
            <a:r>
              <a:rPr kumimoji="0" lang="en-US" sz="2400" b="1" i="0" u="none" strike="noStrike" cap="none" normalizeH="0" baseline="0" dirty="0" err="1" smtClean="0">
                <a:ln>
                  <a:noFill/>
                </a:ln>
                <a:solidFill>
                  <a:srgbClr val="00B05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B050"/>
                </a:solidFill>
                <a:effectLst/>
                <a:ea typeface="Calibri" pitchFamily="34" charset="0"/>
                <a:cs typeface="Times New Roman" pitchFamily="18" charset="0"/>
              </a:rPr>
              <a:t>v</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a:t>
            </a:r>
            <a:endParaRPr kumimoji="0" lang="en-US" sz="2400" b="0" i="0" u="none" strike="noStrike" cap="none" normalizeH="0" baseline="0" dirty="0" smtClean="0">
              <a:ln>
                <a:noFill/>
              </a:ln>
              <a:solidFill>
                <a:srgbClr val="00B050"/>
              </a:solidFill>
              <a:effectLst/>
              <a:cs typeface="Arial" pitchFamily="34" charset="0"/>
            </a:endParaRPr>
          </a:p>
        </p:txBody>
      </p:sp>
      <p:sp>
        <p:nvSpPr>
          <p:cNvPr id="9" name="Rectangle 8"/>
          <p:cNvSpPr/>
          <p:nvPr/>
        </p:nvSpPr>
        <p:spPr>
          <a:xfrm>
            <a:off x="229802" y="4179332"/>
            <a:ext cx="1423788" cy="461665"/>
          </a:xfrm>
          <a:prstGeom prst="rect">
            <a:avLst/>
          </a:prstGeom>
        </p:spPr>
        <p:txBody>
          <a:bodyPr wrap="none">
            <a:spAutoFit/>
          </a:bodyPr>
          <a:lstStyle/>
          <a:p>
            <a:pPr lvl="0" eaLnBrk="0" fontAlgn="base" hangingPunct="0">
              <a:spcBef>
                <a:spcPct val="0"/>
              </a:spcBef>
              <a:spcAft>
                <a:spcPct val="0"/>
              </a:spcAft>
            </a:pPr>
            <a:r>
              <a:rPr lang="en-US" sz="2400" b="1" dirty="0">
                <a:solidFill>
                  <a:srgbClr val="7030A0"/>
                </a:solidFill>
                <a:ea typeface="Calibri" pitchFamily="34" charset="0"/>
                <a:cs typeface="Times New Roman" pitchFamily="18" charset="0"/>
              </a:rPr>
              <a:t>Example: </a:t>
            </a:r>
            <a:endParaRPr lang="en-US" sz="2400" b="1" dirty="0">
              <a:solidFill>
                <a:srgbClr val="7030A0"/>
              </a:solidFill>
              <a:cs typeface="Arial" pitchFamily="34" charset="0"/>
            </a:endParaRPr>
          </a:p>
        </p:txBody>
      </p:sp>
    </p:spTree>
    <p:extLst>
      <p:ext uri="{BB962C8B-B14F-4D97-AF65-F5344CB8AC3E}">
        <p14:creationId xmlns:p14="http://schemas.microsoft.com/office/powerpoint/2010/main" val="1986165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153400" cy="1569660"/>
          </a:xfrm>
          <a:prstGeom prst="rect">
            <a:avLst/>
          </a:prstGeom>
        </p:spPr>
        <p:txBody>
          <a:bodyPr wrap="square">
            <a:spAutoFit/>
          </a:bodyPr>
          <a:lstStyle/>
          <a:p>
            <a:r>
              <a:rPr lang="en-IN" sz="2400" b="1" dirty="0">
                <a:solidFill>
                  <a:srgbClr val="C00000"/>
                </a:solidFill>
              </a:rPr>
              <a:t>C</a:t>
            </a:r>
            <a:r>
              <a:rPr lang="en-IN" sz="2400" b="1" baseline="-25000" dirty="0">
                <a:solidFill>
                  <a:srgbClr val="C00000"/>
                </a:solidFill>
              </a:rPr>
              <a:t>αv</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α</a:t>
            </a:r>
            <a:r>
              <a:rPr lang="en-IN" sz="2400" b="1" dirty="0">
                <a:solidFill>
                  <a:srgbClr val="0070C0"/>
                </a:solidFill>
              </a:rPr>
              <a:t> and α </a:t>
            </a:r>
            <a:r>
              <a:rPr lang="en-IN" sz="2400" b="1" dirty="0" err="1">
                <a:solidFill>
                  <a:srgbClr val="0070C0"/>
                </a:solidFill>
              </a:rPr>
              <a:t>σ</a:t>
            </a:r>
            <a:r>
              <a:rPr lang="en-IN" sz="2400" b="1" baseline="-25000" dirty="0" err="1">
                <a:solidFill>
                  <a:srgbClr val="0070C0"/>
                </a:solidFill>
              </a:rPr>
              <a:t>v</a:t>
            </a:r>
            <a:r>
              <a:rPr lang="en-IN" sz="2400" b="1" baseline="-25000" dirty="0">
                <a:solidFill>
                  <a:srgbClr val="0070C0"/>
                </a:solidFill>
              </a:rPr>
              <a:t> </a:t>
            </a:r>
            <a:r>
              <a:rPr lang="en-IN" sz="2400" b="1" dirty="0">
                <a:solidFill>
                  <a:srgbClr val="0070C0"/>
                </a:solidFill>
              </a:rPr>
              <a:t>planes. It has the symmetry of a cone, it is also called</a:t>
            </a:r>
            <a:r>
              <a:rPr lang="en-IN" sz="2400" b="1" dirty="0"/>
              <a:t> </a:t>
            </a:r>
            <a:r>
              <a:rPr lang="en-IN" sz="2400" b="1" dirty="0">
                <a:solidFill>
                  <a:srgbClr val="FF0000"/>
                </a:solidFill>
              </a:rPr>
              <a:t>conical symmetry</a:t>
            </a:r>
            <a:r>
              <a:rPr lang="en-IN" sz="2400" b="1" dirty="0"/>
              <a:t>.</a:t>
            </a:r>
          </a:p>
          <a:p>
            <a:r>
              <a:rPr lang="en-IN" sz="2400" b="1" dirty="0">
                <a:solidFill>
                  <a:srgbClr val="7030A0"/>
                </a:solidFill>
              </a:rPr>
              <a:t>Example: </a:t>
            </a:r>
            <a:r>
              <a:rPr lang="en-IN" sz="2400" b="1" dirty="0" err="1">
                <a:solidFill>
                  <a:srgbClr val="7030A0"/>
                </a:solidFill>
              </a:rPr>
              <a:t>HCl</a:t>
            </a:r>
            <a:r>
              <a:rPr lang="en-IN" sz="2400" b="1" dirty="0">
                <a:solidFill>
                  <a:srgbClr val="7030A0"/>
                </a:solidFill>
              </a:rPr>
              <a:t>, HC≡N, HC≡C-</a:t>
            </a:r>
            <a:r>
              <a:rPr lang="en-IN" sz="2400" b="1" dirty="0" err="1">
                <a:solidFill>
                  <a:srgbClr val="7030A0"/>
                </a:solidFill>
              </a:rPr>
              <a:t>Cl</a:t>
            </a:r>
            <a:r>
              <a:rPr lang="en-IN" sz="2400" b="1" dirty="0">
                <a:solidFill>
                  <a:srgbClr val="7030A0"/>
                </a:solidFill>
              </a:rPr>
              <a:t>, </a:t>
            </a:r>
            <a:r>
              <a:rPr lang="en-IN" sz="2400" b="1" baseline="30000" dirty="0">
                <a:solidFill>
                  <a:srgbClr val="7030A0"/>
                </a:solidFill>
              </a:rPr>
              <a:t>-</a:t>
            </a:r>
            <a:r>
              <a:rPr lang="en-IN" sz="2400" b="1" dirty="0">
                <a:solidFill>
                  <a:srgbClr val="7030A0"/>
                </a:solidFill>
              </a:rPr>
              <a:t>C≡O</a:t>
            </a:r>
            <a:r>
              <a:rPr lang="en-IN" sz="2400" b="1" baseline="30000" dirty="0">
                <a:solidFill>
                  <a:srgbClr val="7030A0"/>
                </a:solidFill>
              </a:rPr>
              <a:t>+</a:t>
            </a:r>
            <a:endParaRPr lang="en-IN" sz="2400" b="1" dirty="0">
              <a:solidFill>
                <a:srgbClr val="7030A0"/>
              </a:solidFill>
            </a:endParaRPr>
          </a:p>
          <a:p>
            <a:r>
              <a:rPr lang="en-IN" sz="2400" b="1" dirty="0">
                <a:solidFill>
                  <a:srgbClr val="00B050"/>
                </a:solidFill>
              </a:rPr>
              <a:t>Symmetry number = 1 or α; Order of the group = α </a:t>
            </a:r>
          </a:p>
        </p:txBody>
      </p:sp>
      <p:sp>
        <p:nvSpPr>
          <p:cNvPr id="3" name="Rectangle 2"/>
          <p:cNvSpPr/>
          <p:nvPr/>
        </p:nvSpPr>
        <p:spPr>
          <a:xfrm>
            <a:off x="685800" y="2362200"/>
            <a:ext cx="7315200" cy="830997"/>
          </a:xfrm>
          <a:prstGeom prst="rect">
            <a:avLst/>
          </a:prstGeom>
        </p:spPr>
        <p:txBody>
          <a:bodyPr wrap="square">
            <a:spAutoFit/>
          </a:bodyPr>
          <a:lstStyle/>
          <a:p>
            <a:r>
              <a:rPr lang="en-IN" sz="2400" b="1" dirty="0" err="1">
                <a:solidFill>
                  <a:srgbClr val="FF0000"/>
                </a:solidFill>
              </a:rPr>
              <a:t>C</a:t>
            </a:r>
            <a:r>
              <a:rPr lang="en-IN" sz="2400" b="1" baseline="-25000" dirty="0" err="1">
                <a:solidFill>
                  <a:srgbClr val="FF0000"/>
                </a:solidFill>
              </a:rPr>
              <a:t>nh</a:t>
            </a:r>
            <a:r>
              <a:rPr lang="en-IN" sz="2400" b="1" dirty="0">
                <a:solidFill>
                  <a:srgbClr val="FF0000"/>
                </a:solidFill>
              </a:rPr>
              <a:t> point group: </a:t>
            </a:r>
            <a:r>
              <a:rPr lang="en-IN" sz="2400" b="1" dirty="0">
                <a:solidFill>
                  <a:srgbClr val="0070C0"/>
                </a:solidFill>
              </a:rPr>
              <a:t>Presence of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and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a:t>
            </a:r>
          </a:p>
          <a:p>
            <a:r>
              <a:rPr lang="en-IN" sz="2400" b="1" dirty="0">
                <a:solidFill>
                  <a:srgbClr val="0070C0"/>
                </a:solidFill>
              </a:rPr>
              <a:t>Symmetry number = n; Order of the group = 2n </a:t>
            </a:r>
          </a:p>
        </p:txBody>
      </p:sp>
      <p:sp>
        <p:nvSpPr>
          <p:cNvPr id="4" name="Rectangle 2"/>
          <p:cNvSpPr>
            <a:spLocks noChangeArrowheads="1"/>
          </p:cNvSpPr>
          <p:nvPr/>
        </p:nvSpPr>
        <p:spPr bwMode="auto">
          <a:xfrm>
            <a:off x="603216" y="3653135"/>
            <a:ext cx="5111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C00000"/>
                </a:solidFill>
                <a:effectLst/>
                <a:ea typeface="Calibri" pitchFamily="34" charset="0"/>
                <a:cs typeface="Times New Roman" pitchFamily="18" charset="0"/>
              </a:rPr>
              <a:t>2h</a:t>
            </a:r>
            <a:r>
              <a:rPr kumimoji="0" lang="en-US" sz="2400" b="1" i="0" u="none" strike="noStrike" cap="none" normalizeH="0" baseline="0" dirty="0" smtClean="0">
                <a:ln>
                  <a:noFill/>
                </a:ln>
                <a:solidFill>
                  <a:srgbClr val="C00000"/>
                </a:solidFill>
                <a:effectLst/>
                <a:ea typeface="Calibri" pitchFamily="34" charset="0"/>
                <a:cs typeface="Times New Roman" pitchFamily="18" charset="0"/>
              </a:rPr>
              <a:t> point group: </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Presence of c</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 and </a:t>
            </a:r>
            <a:r>
              <a:rPr kumimoji="0" lang="en-US" sz="2400" b="1"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70C0"/>
                </a:solidFill>
                <a:effectLst/>
                <a:ea typeface="Calibri" pitchFamily="34" charset="0"/>
                <a:cs typeface="Times New Roman" pitchFamily="18" charset="0"/>
              </a:rPr>
              <a:t>h</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55730224"/>
              </p:ext>
            </p:extLst>
          </p:nvPr>
        </p:nvGraphicFramePr>
        <p:xfrm>
          <a:off x="2438400" y="4495800"/>
          <a:ext cx="4668702" cy="990600"/>
        </p:xfrm>
        <a:graphic>
          <a:graphicData uri="http://schemas.openxmlformats.org/presentationml/2006/ole">
            <mc:AlternateContent xmlns:mc="http://schemas.openxmlformats.org/markup-compatibility/2006">
              <mc:Choice xmlns:v="urn:schemas-microsoft-com:vml" Requires="v">
                <p:oleObj spid="_x0000_s15442" name="CS ChemDraw Drawing" r:id="rId3" imgW="3337549" imgH="708522" progId="ChemDraw.Document.6.0">
                  <p:embed/>
                </p:oleObj>
              </mc:Choice>
              <mc:Fallback>
                <p:oleObj name="CS ChemDraw Drawing" r:id="rId3" imgW="3337549" imgH="708522"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95800"/>
                        <a:ext cx="4668702" cy="990600"/>
                      </a:xfrm>
                      <a:prstGeom prst="rect">
                        <a:avLst/>
                      </a:prstGeom>
                      <a:noFill/>
                    </p:spPr>
                  </p:pic>
                </p:oleObj>
              </mc:Fallback>
            </mc:AlternateContent>
          </a:graphicData>
        </a:graphic>
      </p:graphicFrame>
      <p:sp>
        <p:nvSpPr>
          <p:cNvPr id="6" name="Rectangle 3"/>
          <p:cNvSpPr>
            <a:spLocks noChangeArrowheads="1"/>
          </p:cNvSpPr>
          <p:nvPr/>
        </p:nvSpPr>
        <p:spPr bwMode="auto">
          <a:xfrm>
            <a:off x="533400" y="5786735"/>
            <a:ext cx="79224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Symmetry number = 2; Order of the group = 4 [E,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a:t>
            </a:r>
            <a:r>
              <a:rPr kumimoji="0" lang="en-US" sz="2400" b="1" i="0" u="none" strike="noStrike" cap="none" normalizeH="0" baseline="0" dirty="0" err="1" smtClean="0">
                <a:ln>
                  <a:noFill/>
                </a:ln>
                <a:solidFill>
                  <a:srgbClr val="00B05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B050"/>
                </a:solidFill>
                <a:effectLst/>
                <a:ea typeface="Calibri" pitchFamily="34" charset="0"/>
                <a:cs typeface="Times New Roman" pitchFamily="18" charset="0"/>
              </a:rPr>
              <a:t>h</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 </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(i)]</a:t>
            </a:r>
            <a:endParaRPr kumimoji="0" lang="en-US" sz="2400" b="0" i="0" u="none" strike="noStrike" cap="none" normalizeH="0" baseline="0" dirty="0" smtClean="0">
              <a:ln>
                <a:noFill/>
              </a:ln>
              <a:solidFill>
                <a:srgbClr val="00B050"/>
              </a:solidFill>
              <a:effectLst/>
              <a:cs typeface="Arial" pitchFamily="34" charset="0"/>
            </a:endParaRPr>
          </a:p>
        </p:txBody>
      </p:sp>
      <p:sp>
        <p:nvSpPr>
          <p:cNvPr id="7" name="Rectangle 6"/>
          <p:cNvSpPr/>
          <p:nvPr/>
        </p:nvSpPr>
        <p:spPr>
          <a:xfrm>
            <a:off x="609600" y="4415135"/>
            <a:ext cx="1354858" cy="461665"/>
          </a:xfrm>
          <a:prstGeom prst="rect">
            <a:avLst/>
          </a:prstGeom>
        </p:spPr>
        <p:txBody>
          <a:bodyPr wrap="none">
            <a:spAutoFit/>
          </a:bodyPr>
          <a:lstStyle/>
          <a:p>
            <a:pPr lvl="0" eaLnBrk="0" fontAlgn="base" hangingPunct="0">
              <a:spcBef>
                <a:spcPct val="0"/>
              </a:spcBef>
              <a:spcAft>
                <a:spcPct val="0"/>
              </a:spcAft>
            </a:pPr>
            <a:r>
              <a:rPr lang="en-US" sz="2400" b="1" dirty="0">
                <a:solidFill>
                  <a:srgbClr val="7030A0"/>
                </a:solidFill>
                <a:ea typeface="Calibri" pitchFamily="34" charset="0"/>
                <a:cs typeface="Times New Roman" pitchFamily="18" charset="0"/>
              </a:rPr>
              <a:t>Example:</a:t>
            </a:r>
            <a:endParaRPr lang="en-US" sz="2400" b="1" dirty="0">
              <a:solidFill>
                <a:srgbClr val="7030A0"/>
              </a:solidFill>
              <a:cs typeface="Arial" pitchFamily="34" charset="0"/>
            </a:endParaRPr>
          </a:p>
        </p:txBody>
      </p:sp>
    </p:spTree>
    <p:extLst>
      <p:ext uri="{BB962C8B-B14F-4D97-AF65-F5344CB8AC3E}">
        <p14:creationId xmlns:p14="http://schemas.microsoft.com/office/powerpoint/2010/main" val="3825611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01000" cy="461665"/>
          </a:xfrm>
          <a:prstGeom prst="rect">
            <a:avLst/>
          </a:prstGeom>
        </p:spPr>
        <p:txBody>
          <a:bodyPr wrap="square">
            <a:spAutoFit/>
          </a:bodyPr>
          <a:lstStyle/>
          <a:p>
            <a:r>
              <a:rPr lang="en-IN" sz="2400" b="1" dirty="0">
                <a:solidFill>
                  <a:srgbClr val="C00000"/>
                </a:solidFill>
              </a:rPr>
              <a:t>C</a:t>
            </a:r>
            <a:r>
              <a:rPr lang="en-IN" sz="2400" b="1" baseline="-25000" dirty="0">
                <a:solidFill>
                  <a:srgbClr val="C00000"/>
                </a:solidFill>
              </a:rPr>
              <a:t>3h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3</a:t>
            </a:r>
            <a:r>
              <a:rPr lang="en-IN" sz="2400" b="1" dirty="0">
                <a:solidFill>
                  <a:srgbClr val="0070C0"/>
                </a:solidFill>
              </a:rPr>
              <a:t> and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a:t>
            </a:r>
          </a:p>
        </p:txBody>
      </p:sp>
      <p:sp>
        <p:nvSpPr>
          <p:cNvPr id="3" name="Rectangle 2"/>
          <p:cNvSpPr/>
          <p:nvPr/>
        </p:nvSpPr>
        <p:spPr>
          <a:xfrm>
            <a:off x="581891" y="1219200"/>
            <a:ext cx="1354858" cy="461665"/>
          </a:xfrm>
          <a:prstGeom prst="rect">
            <a:avLst/>
          </a:prstGeom>
        </p:spPr>
        <p:txBody>
          <a:bodyPr wrap="none">
            <a:spAutoFit/>
          </a:bodyPr>
          <a:lstStyle/>
          <a:p>
            <a:r>
              <a:rPr lang="en-IN" sz="2400" b="1" dirty="0">
                <a:solidFill>
                  <a:srgbClr val="7030A0"/>
                </a:solidFill>
              </a:rPr>
              <a:t>Example:</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3313550512"/>
              </p:ext>
            </p:extLst>
          </p:nvPr>
        </p:nvGraphicFramePr>
        <p:xfrm>
          <a:off x="3787775" y="1223665"/>
          <a:ext cx="1546225" cy="1802886"/>
        </p:xfrm>
        <a:graphic>
          <a:graphicData uri="http://schemas.openxmlformats.org/presentationml/2006/ole">
            <mc:AlternateContent xmlns:mc="http://schemas.openxmlformats.org/markup-compatibility/2006">
              <mc:Choice xmlns:v="urn:schemas-microsoft-com:vml" Requires="v">
                <p:oleObj spid="_x0000_s16535" name="CS ChemDraw Drawing" r:id="rId3" imgW="787795" imgH="912807" progId="ChemDraw.Document.6.0">
                  <p:embed/>
                </p:oleObj>
              </mc:Choice>
              <mc:Fallback>
                <p:oleObj name="CS ChemDraw Drawing" r:id="rId3" imgW="787795" imgH="912807"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775" y="1223665"/>
                        <a:ext cx="1546225" cy="1802886"/>
                      </a:xfrm>
                      <a:prstGeom prst="rect">
                        <a:avLst/>
                      </a:prstGeom>
                      <a:noFill/>
                    </p:spPr>
                  </p:pic>
                </p:oleObj>
              </mc:Fallback>
            </mc:AlternateContent>
          </a:graphicData>
        </a:graphic>
      </p:graphicFrame>
      <p:sp>
        <p:nvSpPr>
          <p:cNvPr id="6" name="Rectangle 5"/>
          <p:cNvSpPr/>
          <p:nvPr/>
        </p:nvSpPr>
        <p:spPr>
          <a:xfrm>
            <a:off x="0" y="2971800"/>
            <a:ext cx="8839200" cy="461665"/>
          </a:xfrm>
          <a:prstGeom prst="rect">
            <a:avLst/>
          </a:prstGeom>
        </p:spPr>
        <p:txBody>
          <a:bodyPr wrap="square">
            <a:spAutoFit/>
          </a:bodyPr>
          <a:lstStyle/>
          <a:p>
            <a:pPr algn="r"/>
            <a:r>
              <a:rPr lang="en-IN" sz="2400" b="1" dirty="0">
                <a:solidFill>
                  <a:srgbClr val="00B050"/>
                </a:solidFill>
              </a:rPr>
              <a:t>Symmetry number = 3; Order of the group = 6 (E, c</a:t>
            </a:r>
            <a:r>
              <a:rPr lang="en-IN" sz="2400" b="1" baseline="-25000" dirty="0">
                <a:solidFill>
                  <a:srgbClr val="00B050"/>
                </a:solidFill>
              </a:rPr>
              <a:t>3</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3</a:t>
            </a:r>
            <a:r>
              <a:rPr lang="en-IN" sz="2400" b="1" baseline="30000" dirty="0">
                <a:solidFill>
                  <a:srgbClr val="00B050"/>
                </a:solidFill>
              </a:rPr>
              <a:t>2</a:t>
            </a:r>
            <a:r>
              <a:rPr lang="en-IN" sz="2400" b="1" dirty="0">
                <a:solidFill>
                  <a:srgbClr val="00B050"/>
                </a:solidFill>
              </a:rPr>
              <a:t>, </a:t>
            </a:r>
            <a:r>
              <a:rPr lang="en-IN" sz="2400" b="1" dirty="0" err="1">
                <a:solidFill>
                  <a:srgbClr val="00B050"/>
                </a:solidFill>
              </a:rPr>
              <a:t>σ</a:t>
            </a:r>
            <a:r>
              <a:rPr lang="en-IN" sz="2400" b="1" baseline="-25000" dirty="0" err="1">
                <a:solidFill>
                  <a:srgbClr val="00B050"/>
                </a:solidFill>
              </a:rPr>
              <a:t>h</a:t>
            </a:r>
            <a:r>
              <a:rPr lang="en-IN" sz="2400" b="1" dirty="0">
                <a:solidFill>
                  <a:srgbClr val="00B050"/>
                </a:solidFill>
              </a:rPr>
              <a:t>,</a:t>
            </a:r>
            <a:r>
              <a:rPr lang="en-IN" sz="2400" b="1" baseline="-25000" dirty="0">
                <a:solidFill>
                  <a:srgbClr val="00B050"/>
                </a:solidFill>
              </a:rPr>
              <a:t> </a:t>
            </a:r>
            <a:r>
              <a:rPr lang="en-IN" sz="2400" b="1" dirty="0">
                <a:solidFill>
                  <a:srgbClr val="00B050"/>
                </a:solidFill>
              </a:rPr>
              <a:t>s</a:t>
            </a:r>
            <a:r>
              <a:rPr lang="en-IN" sz="2400" b="1" baseline="-25000" dirty="0">
                <a:solidFill>
                  <a:srgbClr val="00B050"/>
                </a:solidFill>
              </a:rPr>
              <a:t>3</a:t>
            </a:r>
            <a:r>
              <a:rPr lang="en-IN" sz="2400" b="1" baseline="30000" dirty="0">
                <a:solidFill>
                  <a:srgbClr val="00B050"/>
                </a:solidFill>
              </a:rPr>
              <a:t>1</a:t>
            </a:r>
            <a:r>
              <a:rPr lang="en-IN" sz="2400" b="1" baseline="-25000">
                <a:solidFill>
                  <a:srgbClr val="00B050"/>
                </a:solidFill>
              </a:rPr>
              <a:t>,</a:t>
            </a:r>
            <a:r>
              <a:rPr lang="en-IN" sz="2400" b="1">
                <a:solidFill>
                  <a:srgbClr val="00B050"/>
                </a:solidFill>
              </a:rPr>
              <a:t> </a:t>
            </a:r>
            <a:r>
              <a:rPr lang="en-IN" sz="2400" b="1" smtClean="0">
                <a:solidFill>
                  <a:srgbClr val="00B050"/>
                </a:solidFill>
              </a:rPr>
              <a:t>s</a:t>
            </a:r>
            <a:r>
              <a:rPr lang="en-IN" sz="2400" b="1" baseline="-25000" smtClean="0">
                <a:solidFill>
                  <a:srgbClr val="00B050"/>
                </a:solidFill>
              </a:rPr>
              <a:t>3</a:t>
            </a:r>
            <a:r>
              <a:rPr lang="en-IN" sz="2400" b="1" baseline="30000" dirty="0">
                <a:solidFill>
                  <a:srgbClr val="00B050"/>
                </a:solidFill>
              </a:rPr>
              <a:t>5</a:t>
            </a:r>
            <a:r>
              <a:rPr lang="en-IN" sz="2400" b="1" smtClean="0">
                <a:solidFill>
                  <a:srgbClr val="00B050"/>
                </a:solidFill>
              </a:rPr>
              <a:t>).</a:t>
            </a:r>
            <a:endParaRPr lang="en-IN" sz="2400" dirty="0">
              <a:solidFill>
                <a:srgbClr val="00B050"/>
              </a:solidFill>
            </a:endParaRPr>
          </a:p>
        </p:txBody>
      </p:sp>
      <p:sp>
        <p:nvSpPr>
          <p:cNvPr id="7" name="Rectangle 6"/>
          <p:cNvSpPr/>
          <p:nvPr/>
        </p:nvSpPr>
        <p:spPr>
          <a:xfrm>
            <a:off x="152400" y="3429000"/>
            <a:ext cx="5111784" cy="461665"/>
          </a:xfrm>
          <a:prstGeom prst="rect">
            <a:avLst/>
          </a:prstGeom>
        </p:spPr>
        <p:txBody>
          <a:bodyPr wrap="none">
            <a:spAutoFit/>
          </a:bodyPr>
          <a:lstStyle/>
          <a:p>
            <a:r>
              <a:rPr lang="en-IN" sz="2400" b="1" dirty="0">
                <a:solidFill>
                  <a:srgbClr val="C00000"/>
                </a:solidFill>
              </a:rPr>
              <a:t>C</a:t>
            </a:r>
            <a:r>
              <a:rPr lang="en-IN" sz="2400" b="1" baseline="-25000" dirty="0">
                <a:solidFill>
                  <a:srgbClr val="C00000"/>
                </a:solidFill>
              </a:rPr>
              <a:t>6h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6</a:t>
            </a:r>
            <a:r>
              <a:rPr lang="en-IN" sz="2400" b="1" dirty="0">
                <a:solidFill>
                  <a:srgbClr val="0070C0"/>
                </a:solidFill>
              </a:rPr>
              <a:t> and </a:t>
            </a:r>
            <a:r>
              <a:rPr lang="en-IN" sz="2400" b="1" dirty="0" err="1">
                <a:solidFill>
                  <a:srgbClr val="0070C0"/>
                </a:solidFill>
              </a:rPr>
              <a:t>σ</a:t>
            </a:r>
            <a:r>
              <a:rPr lang="en-IN" sz="2400" b="1" baseline="-25000" dirty="0" err="1">
                <a:solidFill>
                  <a:srgbClr val="0070C0"/>
                </a:solidFill>
              </a:rPr>
              <a:t>h</a:t>
            </a:r>
            <a:r>
              <a:rPr lang="en-IN" sz="2400" b="1" dirty="0">
                <a:solidFill>
                  <a:srgbClr val="C00000"/>
                </a:solidFill>
              </a:rPr>
              <a:t>. </a:t>
            </a: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 name="Object 8"/>
          <p:cNvGraphicFramePr>
            <a:graphicFrameLocks noChangeAspect="1"/>
          </p:cNvGraphicFramePr>
          <p:nvPr>
            <p:extLst>
              <p:ext uri="{D42A27DB-BD31-4B8C-83A1-F6EECF244321}">
                <p14:modId xmlns:p14="http://schemas.microsoft.com/office/powerpoint/2010/main" val="3657371206"/>
              </p:ext>
            </p:extLst>
          </p:nvPr>
        </p:nvGraphicFramePr>
        <p:xfrm>
          <a:off x="5298820" y="3810000"/>
          <a:ext cx="2901669" cy="1517073"/>
        </p:xfrm>
        <a:graphic>
          <a:graphicData uri="http://schemas.openxmlformats.org/presentationml/2006/ole">
            <mc:AlternateContent xmlns:mc="http://schemas.openxmlformats.org/markup-compatibility/2006">
              <mc:Choice xmlns:v="urn:schemas-microsoft-com:vml" Requires="v">
                <p:oleObj spid="_x0000_s16536" name="CS ChemDraw Drawing" r:id="rId5" imgW="2158015" imgH="1130914" progId="ChemDraw.Document.6.0">
                  <p:embed/>
                </p:oleObj>
              </mc:Choice>
              <mc:Fallback>
                <p:oleObj name="CS ChemDraw Drawing" r:id="rId5" imgW="2158015" imgH="1130914" progId="ChemDraw.Document.6.0">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8820" y="3810000"/>
                        <a:ext cx="2901669" cy="1517073"/>
                      </a:xfrm>
                      <a:prstGeom prst="rect">
                        <a:avLst/>
                      </a:prstGeom>
                      <a:noFill/>
                    </p:spPr>
                  </p:pic>
                </p:oleObj>
              </mc:Fallback>
            </mc:AlternateContent>
          </a:graphicData>
        </a:graphic>
      </p:graphicFrame>
      <p:sp>
        <p:nvSpPr>
          <p:cNvPr id="10" name="Rectangle 9"/>
          <p:cNvSpPr/>
          <p:nvPr/>
        </p:nvSpPr>
        <p:spPr>
          <a:xfrm>
            <a:off x="457200" y="3962400"/>
            <a:ext cx="1354858" cy="461665"/>
          </a:xfrm>
          <a:prstGeom prst="rect">
            <a:avLst/>
          </a:prstGeom>
        </p:spPr>
        <p:txBody>
          <a:bodyPr wrap="none">
            <a:spAutoFit/>
          </a:bodyPr>
          <a:lstStyle/>
          <a:p>
            <a:r>
              <a:rPr lang="en-IN" sz="2400" b="1" dirty="0">
                <a:solidFill>
                  <a:srgbClr val="7030A0"/>
                </a:solidFill>
              </a:rPr>
              <a:t>Example:</a:t>
            </a:r>
          </a:p>
        </p:txBody>
      </p:sp>
      <p:sp>
        <p:nvSpPr>
          <p:cNvPr id="11" name="Rectangle 10"/>
          <p:cNvSpPr/>
          <p:nvPr/>
        </p:nvSpPr>
        <p:spPr>
          <a:xfrm>
            <a:off x="422564" y="5562600"/>
            <a:ext cx="8416636" cy="830997"/>
          </a:xfrm>
          <a:prstGeom prst="rect">
            <a:avLst/>
          </a:prstGeom>
        </p:spPr>
        <p:txBody>
          <a:bodyPr wrap="square">
            <a:spAutoFit/>
          </a:bodyPr>
          <a:lstStyle/>
          <a:p>
            <a:r>
              <a:rPr lang="en-IN" sz="2400" b="1" dirty="0">
                <a:solidFill>
                  <a:srgbClr val="00B050"/>
                </a:solidFill>
              </a:rPr>
              <a:t>Symmetry number = 6; Order of the group = 12 (E, c</a:t>
            </a:r>
            <a:r>
              <a:rPr lang="en-IN" sz="2400" b="1" baseline="-25000" dirty="0">
                <a:solidFill>
                  <a:srgbClr val="00B050"/>
                </a:solidFill>
              </a:rPr>
              <a:t>6</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6</a:t>
            </a:r>
            <a:r>
              <a:rPr lang="en-IN" sz="2400" b="1" baseline="30000" dirty="0">
                <a:solidFill>
                  <a:srgbClr val="00B050"/>
                </a:solidFill>
              </a:rPr>
              <a:t>2</a:t>
            </a:r>
            <a:r>
              <a:rPr lang="en-IN" sz="2400" b="1" dirty="0">
                <a:solidFill>
                  <a:srgbClr val="00B050"/>
                </a:solidFill>
              </a:rPr>
              <a:t>(c</a:t>
            </a:r>
            <a:r>
              <a:rPr lang="en-IN" sz="2400" b="1" baseline="-25000" dirty="0">
                <a:solidFill>
                  <a:srgbClr val="00B050"/>
                </a:solidFill>
              </a:rPr>
              <a:t>3</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6</a:t>
            </a:r>
            <a:r>
              <a:rPr lang="en-IN" sz="2400" b="1" baseline="30000" dirty="0">
                <a:solidFill>
                  <a:srgbClr val="00B050"/>
                </a:solidFill>
              </a:rPr>
              <a:t>3</a:t>
            </a:r>
            <a:r>
              <a:rPr lang="en-IN" sz="2400" b="1" dirty="0">
                <a:solidFill>
                  <a:srgbClr val="00B050"/>
                </a:solidFill>
              </a:rPr>
              <a:t>(c</a:t>
            </a:r>
            <a:r>
              <a:rPr lang="en-IN" sz="2400" b="1" baseline="-25000" dirty="0">
                <a:solidFill>
                  <a:srgbClr val="00B050"/>
                </a:solidFill>
              </a:rPr>
              <a:t>2</a:t>
            </a:r>
            <a:r>
              <a:rPr lang="en-IN" sz="2400" b="1" dirty="0">
                <a:solidFill>
                  <a:srgbClr val="00B050"/>
                </a:solidFill>
              </a:rPr>
              <a:t>) , c</a:t>
            </a:r>
            <a:r>
              <a:rPr lang="en-IN" sz="2400" b="1" baseline="-25000" dirty="0">
                <a:solidFill>
                  <a:srgbClr val="00B050"/>
                </a:solidFill>
              </a:rPr>
              <a:t>6</a:t>
            </a:r>
            <a:r>
              <a:rPr lang="en-IN" sz="2400" b="1" baseline="30000" dirty="0">
                <a:solidFill>
                  <a:srgbClr val="00B050"/>
                </a:solidFill>
              </a:rPr>
              <a:t>4</a:t>
            </a:r>
            <a:r>
              <a:rPr lang="en-IN" sz="2400" b="1" dirty="0">
                <a:solidFill>
                  <a:srgbClr val="00B050"/>
                </a:solidFill>
              </a:rPr>
              <a:t> (c</a:t>
            </a:r>
            <a:r>
              <a:rPr lang="en-IN" sz="2400" b="1" baseline="-25000" dirty="0">
                <a:solidFill>
                  <a:srgbClr val="00B050"/>
                </a:solidFill>
              </a:rPr>
              <a:t>3</a:t>
            </a:r>
            <a:r>
              <a:rPr lang="en-IN" sz="2400" b="1" baseline="30000" dirty="0">
                <a:solidFill>
                  <a:srgbClr val="00B050"/>
                </a:solidFill>
              </a:rPr>
              <a:t>2</a:t>
            </a:r>
            <a:r>
              <a:rPr lang="en-IN" sz="2400" b="1" dirty="0">
                <a:solidFill>
                  <a:srgbClr val="00B050"/>
                </a:solidFill>
              </a:rPr>
              <a:t>), c</a:t>
            </a:r>
            <a:r>
              <a:rPr lang="en-IN" sz="2400" b="1" baseline="-25000" dirty="0">
                <a:solidFill>
                  <a:srgbClr val="00B050"/>
                </a:solidFill>
              </a:rPr>
              <a:t>6</a:t>
            </a:r>
            <a:r>
              <a:rPr lang="en-IN" sz="2400" b="1" baseline="30000" dirty="0">
                <a:solidFill>
                  <a:srgbClr val="00B050"/>
                </a:solidFill>
              </a:rPr>
              <a:t>5</a:t>
            </a:r>
            <a:r>
              <a:rPr lang="en-IN" sz="2400" b="1" dirty="0">
                <a:solidFill>
                  <a:srgbClr val="00B050"/>
                </a:solidFill>
              </a:rPr>
              <a:t>, </a:t>
            </a:r>
            <a:r>
              <a:rPr lang="en-IN" sz="2400" b="1" dirty="0" err="1">
                <a:solidFill>
                  <a:srgbClr val="00B050"/>
                </a:solidFill>
              </a:rPr>
              <a:t>σ</a:t>
            </a:r>
            <a:r>
              <a:rPr lang="en-IN" sz="2400" b="1" baseline="-25000" dirty="0" err="1">
                <a:solidFill>
                  <a:srgbClr val="00B050"/>
                </a:solidFill>
              </a:rPr>
              <a:t>h</a:t>
            </a:r>
            <a:r>
              <a:rPr lang="en-IN" sz="2400" b="1" dirty="0">
                <a:solidFill>
                  <a:srgbClr val="00B050"/>
                </a:solidFill>
              </a:rPr>
              <a:t>, s</a:t>
            </a:r>
            <a:r>
              <a:rPr lang="en-IN" sz="2400" b="1" baseline="-25000" dirty="0">
                <a:solidFill>
                  <a:srgbClr val="00B050"/>
                </a:solidFill>
              </a:rPr>
              <a:t>3</a:t>
            </a:r>
            <a:r>
              <a:rPr lang="en-IN" sz="2400" b="1" baseline="30000" dirty="0">
                <a:solidFill>
                  <a:srgbClr val="00B050"/>
                </a:solidFill>
              </a:rPr>
              <a:t>1</a:t>
            </a:r>
            <a:r>
              <a:rPr lang="en-IN" sz="2400" b="1" dirty="0">
                <a:solidFill>
                  <a:srgbClr val="00B050"/>
                </a:solidFill>
              </a:rPr>
              <a:t>, </a:t>
            </a:r>
            <a:r>
              <a:rPr lang="en-IN" sz="2400" b="1" dirty="0" smtClean="0">
                <a:solidFill>
                  <a:srgbClr val="00B050"/>
                </a:solidFill>
              </a:rPr>
              <a:t>s</a:t>
            </a:r>
            <a:r>
              <a:rPr lang="en-IN" sz="2400" b="1" baseline="-25000" dirty="0" smtClean="0">
                <a:solidFill>
                  <a:srgbClr val="00B050"/>
                </a:solidFill>
              </a:rPr>
              <a:t>3</a:t>
            </a:r>
            <a:r>
              <a:rPr lang="en-IN" sz="2400" b="1" baseline="30000" dirty="0" smtClean="0">
                <a:solidFill>
                  <a:srgbClr val="00B050"/>
                </a:solidFill>
              </a:rPr>
              <a:t>3</a:t>
            </a:r>
            <a:r>
              <a:rPr lang="en-IN" sz="2400" b="1" dirty="0" smtClean="0">
                <a:solidFill>
                  <a:srgbClr val="00B050"/>
                </a:solidFill>
              </a:rPr>
              <a:t>,</a:t>
            </a:r>
            <a:r>
              <a:rPr lang="en-IN" sz="2400" b="1" baseline="-25000" dirty="0" smtClean="0">
                <a:solidFill>
                  <a:srgbClr val="00B050"/>
                </a:solidFill>
              </a:rPr>
              <a:t> </a:t>
            </a:r>
            <a:r>
              <a:rPr lang="en-IN" sz="2400" b="1" dirty="0">
                <a:solidFill>
                  <a:srgbClr val="00B050"/>
                </a:solidFill>
              </a:rPr>
              <a:t>s</a:t>
            </a:r>
            <a:r>
              <a:rPr lang="en-IN" sz="2400" b="1" baseline="-25000" dirty="0">
                <a:solidFill>
                  <a:srgbClr val="00B050"/>
                </a:solidFill>
              </a:rPr>
              <a:t>6</a:t>
            </a:r>
            <a:r>
              <a:rPr lang="en-IN" sz="2400" b="1" baseline="30000" dirty="0">
                <a:solidFill>
                  <a:srgbClr val="00B050"/>
                </a:solidFill>
              </a:rPr>
              <a:t>1</a:t>
            </a:r>
            <a:r>
              <a:rPr lang="en-IN" sz="2400" b="1" baseline="-25000" dirty="0">
                <a:solidFill>
                  <a:srgbClr val="00B050"/>
                </a:solidFill>
              </a:rPr>
              <a:t>,</a:t>
            </a:r>
            <a:r>
              <a:rPr lang="en-IN" sz="2400" b="1" dirty="0">
                <a:solidFill>
                  <a:srgbClr val="00B050"/>
                </a:solidFill>
              </a:rPr>
              <a:t> s</a:t>
            </a:r>
            <a:r>
              <a:rPr lang="en-IN" sz="2400" b="1" baseline="-25000" dirty="0">
                <a:solidFill>
                  <a:srgbClr val="00B050"/>
                </a:solidFill>
              </a:rPr>
              <a:t>6</a:t>
            </a:r>
            <a:r>
              <a:rPr lang="en-IN" sz="2400" b="1" baseline="30000" dirty="0">
                <a:solidFill>
                  <a:srgbClr val="00B050"/>
                </a:solidFill>
              </a:rPr>
              <a:t>3</a:t>
            </a:r>
            <a:r>
              <a:rPr lang="en-IN" sz="2400" b="1" dirty="0">
                <a:solidFill>
                  <a:srgbClr val="00B050"/>
                </a:solidFill>
              </a:rPr>
              <a:t>, s</a:t>
            </a:r>
            <a:r>
              <a:rPr lang="en-IN" sz="2400" b="1" baseline="-25000" dirty="0">
                <a:solidFill>
                  <a:srgbClr val="00B050"/>
                </a:solidFill>
              </a:rPr>
              <a:t>6</a:t>
            </a:r>
            <a:r>
              <a:rPr lang="en-IN" sz="2400" b="1" baseline="30000" dirty="0">
                <a:solidFill>
                  <a:srgbClr val="00B050"/>
                </a:solidFill>
              </a:rPr>
              <a:t>5</a:t>
            </a:r>
            <a:r>
              <a:rPr lang="en-IN" sz="2400" b="1" dirty="0">
                <a:solidFill>
                  <a:srgbClr val="00B050"/>
                </a:solidFill>
              </a:rPr>
              <a:t>.</a:t>
            </a:r>
            <a:endParaRPr lang="en-IN" sz="2400" dirty="0">
              <a:solidFill>
                <a:srgbClr val="00B050"/>
              </a:solidFill>
            </a:endParaRPr>
          </a:p>
        </p:txBody>
      </p:sp>
    </p:spTree>
    <p:extLst>
      <p:ext uri="{BB962C8B-B14F-4D97-AF65-F5344CB8AC3E}">
        <p14:creationId xmlns:p14="http://schemas.microsoft.com/office/powerpoint/2010/main" val="909996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1569660"/>
          </a:xfrm>
          <a:prstGeom prst="rect">
            <a:avLst/>
          </a:prstGeom>
        </p:spPr>
        <p:txBody>
          <a:bodyPr wrap="square">
            <a:spAutoFit/>
          </a:bodyPr>
          <a:lstStyle/>
          <a:p>
            <a:pPr algn="just"/>
            <a:r>
              <a:rPr lang="en-IN" sz="2400" b="1" dirty="0">
                <a:solidFill>
                  <a:srgbClr val="C00000"/>
                </a:solidFill>
              </a:rPr>
              <a:t>C</a:t>
            </a:r>
            <a:r>
              <a:rPr lang="en-IN" sz="2400" b="1" baseline="-25000" dirty="0">
                <a:solidFill>
                  <a:srgbClr val="C00000"/>
                </a:solidFill>
              </a:rPr>
              <a:t>αv</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α</a:t>
            </a:r>
            <a:r>
              <a:rPr lang="en-IN" sz="2400" b="1" dirty="0">
                <a:solidFill>
                  <a:srgbClr val="0070C0"/>
                </a:solidFill>
              </a:rPr>
              <a:t> and α </a:t>
            </a:r>
            <a:r>
              <a:rPr lang="en-IN" sz="2400" b="1" dirty="0" err="1">
                <a:solidFill>
                  <a:srgbClr val="0070C0"/>
                </a:solidFill>
              </a:rPr>
              <a:t>σ</a:t>
            </a:r>
            <a:r>
              <a:rPr lang="en-IN" sz="2400" b="1" baseline="-25000" dirty="0" err="1">
                <a:solidFill>
                  <a:srgbClr val="0070C0"/>
                </a:solidFill>
              </a:rPr>
              <a:t>v</a:t>
            </a:r>
            <a:r>
              <a:rPr lang="en-IN" sz="2400" b="1" baseline="-25000" dirty="0">
                <a:solidFill>
                  <a:srgbClr val="0070C0"/>
                </a:solidFill>
              </a:rPr>
              <a:t> </a:t>
            </a:r>
            <a:r>
              <a:rPr lang="en-IN" sz="2400" b="1" dirty="0">
                <a:solidFill>
                  <a:srgbClr val="0070C0"/>
                </a:solidFill>
              </a:rPr>
              <a:t>planes. It has the symmetry of a cone, it is also called conical symmetry.</a:t>
            </a:r>
          </a:p>
          <a:p>
            <a:pPr algn="just"/>
            <a:r>
              <a:rPr lang="en-IN" sz="2400" b="1" dirty="0">
                <a:solidFill>
                  <a:srgbClr val="7030A0"/>
                </a:solidFill>
              </a:rPr>
              <a:t>Example: </a:t>
            </a:r>
            <a:r>
              <a:rPr lang="en-IN" sz="2400" b="1" dirty="0" err="1">
                <a:solidFill>
                  <a:srgbClr val="7030A0"/>
                </a:solidFill>
              </a:rPr>
              <a:t>HCl</a:t>
            </a:r>
            <a:r>
              <a:rPr lang="en-IN" sz="2400" b="1" dirty="0">
                <a:solidFill>
                  <a:srgbClr val="7030A0"/>
                </a:solidFill>
              </a:rPr>
              <a:t>, HC≡N, HC≡C-</a:t>
            </a:r>
            <a:r>
              <a:rPr lang="en-IN" sz="2400" b="1" dirty="0" err="1">
                <a:solidFill>
                  <a:srgbClr val="7030A0"/>
                </a:solidFill>
              </a:rPr>
              <a:t>Cl</a:t>
            </a:r>
            <a:r>
              <a:rPr lang="en-IN" sz="2400" b="1" dirty="0">
                <a:solidFill>
                  <a:srgbClr val="7030A0"/>
                </a:solidFill>
              </a:rPr>
              <a:t>, </a:t>
            </a:r>
            <a:r>
              <a:rPr lang="en-IN" sz="2400" b="1" baseline="30000" dirty="0">
                <a:solidFill>
                  <a:srgbClr val="7030A0"/>
                </a:solidFill>
              </a:rPr>
              <a:t>-</a:t>
            </a:r>
            <a:r>
              <a:rPr lang="en-IN" sz="2400" b="1" dirty="0">
                <a:solidFill>
                  <a:srgbClr val="7030A0"/>
                </a:solidFill>
              </a:rPr>
              <a:t>C≡O</a:t>
            </a:r>
            <a:r>
              <a:rPr lang="en-IN" sz="2400" b="1" baseline="30000" dirty="0">
                <a:solidFill>
                  <a:srgbClr val="7030A0"/>
                </a:solidFill>
              </a:rPr>
              <a:t>+</a:t>
            </a:r>
            <a:endParaRPr lang="en-IN" sz="2400" b="1" dirty="0">
              <a:solidFill>
                <a:srgbClr val="7030A0"/>
              </a:solidFill>
            </a:endParaRPr>
          </a:p>
          <a:p>
            <a:pPr algn="just"/>
            <a:r>
              <a:rPr lang="en-IN" sz="2400" b="1" dirty="0">
                <a:solidFill>
                  <a:srgbClr val="00B050"/>
                </a:solidFill>
              </a:rPr>
              <a:t>Symmetry number = 1 or α; Order of the group = α </a:t>
            </a:r>
          </a:p>
        </p:txBody>
      </p:sp>
      <p:sp>
        <p:nvSpPr>
          <p:cNvPr id="3" name="Rectangle 2"/>
          <p:cNvSpPr/>
          <p:nvPr/>
        </p:nvSpPr>
        <p:spPr>
          <a:xfrm>
            <a:off x="533400" y="2209800"/>
            <a:ext cx="8153400" cy="830997"/>
          </a:xfrm>
          <a:prstGeom prst="rect">
            <a:avLst/>
          </a:prstGeom>
        </p:spPr>
        <p:txBody>
          <a:bodyPr wrap="square">
            <a:spAutoFit/>
          </a:bodyPr>
          <a:lstStyle/>
          <a:p>
            <a:r>
              <a:rPr lang="en-IN" sz="2400" b="1" dirty="0" err="1">
                <a:solidFill>
                  <a:srgbClr val="FF0000"/>
                </a:solidFill>
              </a:rPr>
              <a:t>C</a:t>
            </a:r>
            <a:r>
              <a:rPr lang="en-IN" sz="2400" b="1" baseline="-25000" dirty="0" err="1">
                <a:solidFill>
                  <a:srgbClr val="FF0000"/>
                </a:solidFill>
              </a:rPr>
              <a:t>nh</a:t>
            </a:r>
            <a:r>
              <a:rPr lang="en-IN" sz="2400" b="1" dirty="0">
                <a:solidFill>
                  <a:srgbClr val="FF0000"/>
                </a:solidFill>
              </a:rPr>
              <a:t> point group: </a:t>
            </a:r>
            <a:r>
              <a:rPr lang="en-IN" sz="2400" b="1" dirty="0">
                <a:solidFill>
                  <a:srgbClr val="0070C0"/>
                </a:solidFill>
              </a:rPr>
              <a:t>Presence of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and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a:t>
            </a:r>
          </a:p>
          <a:p>
            <a:r>
              <a:rPr lang="en-IN" sz="2400" b="1" dirty="0">
                <a:solidFill>
                  <a:srgbClr val="00B050"/>
                </a:solidFill>
              </a:rPr>
              <a:t>Symmetry number = n; Order of the group = 2n </a:t>
            </a:r>
          </a:p>
        </p:txBody>
      </p:sp>
      <p:sp>
        <p:nvSpPr>
          <p:cNvPr id="4" name="Rectangle 3"/>
          <p:cNvSpPr/>
          <p:nvPr/>
        </p:nvSpPr>
        <p:spPr>
          <a:xfrm>
            <a:off x="533400" y="3276600"/>
            <a:ext cx="7848600" cy="830997"/>
          </a:xfrm>
          <a:prstGeom prst="rect">
            <a:avLst/>
          </a:prstGeom>
        </p:spPr>
        <p:txBody>
          <a:bodyPr wrap="square">
            <a:spAutoFit/>
          </a:bodyPr>
          <a:lstStyle/>
          <a:p>
            <a:r>
              <a:rPr lang="en-IN" sz="2400" b="1" dirty="0">
                <a:solidFill>
                  <a:srgbClr val="C00000"/>
                </a:solidFill>
              </a:rPr>
              <a:t>C</a:t>
            </a:r>
            <a:r>
              <a:rPr lang="en-IN" sz="2400" b="1" baseline="-25000" dirty="0">
                <a:solidFill>
                  <a:srgbClr val="C00000"/>
                </a:solidFill>
              </a:rPr>
              <a:t>2h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2</a:t>
            </a:r>
            <a:r>
              <a:rPr lang="en-IN" sz="2400" b="1" dirty="0">
                <a:solidFill>
                  <a:srgbClr val="0070C0"/>
                </a:solidFill>
              </a:rPr>
              <a:t> and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a:t>
            </a:r>
          </a:p>
          <a:p>
            <a:r>
              <a:rPr lang="en-IN" sz="2400" b="1" dirty="0">
                <a:solidFill>
                  <a:srgbClr val="7030A0"/>
                </a:solidFill>
              </a:rPr>
              <a:t>Example:</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3816942326"/>
              </p:ext>
            </p:extLst>
          </p:nvPr>
        </p:nvGraphicFramePr>
        <p:xfrm>
          <a:off x="1921776" y="4038600"/>
          <a:ext cx="4767949" cy="1011658"/>
        </p:xfrm>
        <a:graphic>
          <a:graphicData uri="http://schemas.openxmlformats.org/presentationml/2006/ole">
            <mc:AlternateContent xmlns:mc="http://schemas.openxmlformats.org/markup-compatibility/2006">
              <mc:Choice xmlns:v="urn:schemas-microsoft-com:vml" Requires="v">
                <p:oleObj spid="_x0000_s17480" name="CS ChemDraw Drawing" r:id="rId3" imgW="3337549" imgH="708522" progId="ChemDraw.Document.6.0">
                  <p:embed/>
                </p:oleObj>
              </mc:Choice>
              <mc:Fallback>
                <p:oleObj name="CS ChemDraw Drawing" r:id="rId3" imgW="3337549" imgH="708522"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776" y="4038600"/>
                        <a:ext cx="4767949" cy="1011658"/>
                      </a:xfrm>
                      <a:prstGeom prst="rect">
                        <a:avLst/>
                      </a:prstGeom>
                      <a:noFill/>
                    </p:spPr>
                  </p:pic>
                </p:oleObj>
              </mc:Fallback>
            </mc:AlternateContent>
          </a:graphicData>
        </a:graphic>
      </p:graphicFrame>
      <p:sp>
        <p:nvSpPr>
          <p:cNvPr id="7" name="Rectangle 6"/>
          <p:cNvSpPr/>
          <p:nvPr/>
        </p:nvSpPr>
        <p:spPr>
          <a:xfrm>
            <a:off x="762000" y="5486400"/>
            <a:ext cx="8001000" cy="461665"/>
          </a:xfrm>
          <a:prstGeom prst="rect">
            <a:avLst/>
          </a:prstGeom>
        </p:spPr>
        <p:txBody>
          <a:bodyPr wrap="square">
            <a:spAutoFit/>
          </a:bodyPr>
          <a:lstStyle/>
          <a:p>
            <a:r>
              <a:rPr lang="en-IN" sz="2400" b="1" dirty="0">
                <a:solidFill>
                  <a:srgbClr val="00B050"/>
                </a:solidFill>
              </a:rPr>
              <a:t>Symmetry number = 2; Order of the group = 4 [E, c</a:t>
            </a:r>
            <a:r>
              <a:rPr lang="en-IN" sz="2400" b="1" baseline="-25000" dirty="0">
                <a:solidFill>
                  <a:srgbClr val="00B050"/>
                </a:solidFill>
              </a:rPr>
              <a:t>2</a:t>
            </a:r>
            <a:r>
              <a:rPr lang="en-IN" sz="2400" b="1" dirty="0">
                <a:solidFill>
                  <a:srgbClr val="00B050"/>
                </a:solidFill>
              </a:rPr>
              <a:t>, </a:t>
            </a:r>
            <a:r>
              <a:rPr lang="en-IN" sz="2400" b="1" dirty="0" err="1">
                <a:solidFill>
                  <a:srgbClr val="00B050"/>
                </a:solidFill>
              </a:rPr>
              <a:t>σ</a:t>
            </a:r>
            <a:r>
              <a:rPr lang="en-IN" sz="2400" b="1" baseline="-25000" dirty="0" err="1">
                <a:solidFill>
                  <a:srgbClr val="00B050"/>
                </a:solidFill>
              </a:rPr>
              <a:t>h</a:t>
            </a:r>
            <a:r>
              <a:rPr lang="en-IN" sz="2400" b="1" dirty="0">
                <a:solidFill>
                  <a:srgbClr val="00B050"/>
                </a:solidFill>
              </a:rPr>
              <a:t>,</a:t>
            </a:r>
            <a:r>
              <a:rPr lang="en-IN" sz="2400" b="1" baseline="-25000" dirty="0">
                <a:solidFill>
                  <a:srgbClr val="00B050"/>
                </a:solidFill>
              </a:rPr>
              <a:t> </a:t>
            </a:r>
            <a:r>
              <a:rPr lang="en-IN" sz="2400" b="1" dirty="0">
                <a:solidFill>
                  <a:srgbClr val="00B050"/>
                </a:solidFill>
              </a:rPr>
              <a:t>s</a:t>
            </a:r>
            <a:r>
              <a:rPr lang="en-IN" sz="2400" b="1" baseline="-25000" dirty="0">
                <a:solidFill>
                  <a:srgbClr val="00B050"/>
                </a:solidFill>
              </a:rPr>
              <a:t>2</a:t>
            </a:r>
            <a:r>
              <a:rPr lang="en-IN" sz="2400" b="1" dirty="0">
                <a:solidFill>
                  <a:srgbClr val="00B050"/>
                </a:solidFill>
              </a:rPr>
              <a:t> (i)]</a:t>
            </a:r>
            <a:endParaRPr lang="en-IN" sz="2400" dirty="0">
              <a:solidFill>
                <a:srgbClr val="00B050"/>
              </a:solidFill>
            </a:endParaRPr>
          </a:p>
        </p:txBody>
      </p:sp>
    </p:spTree>
    <p:extLst>
      <p:ext uri="{BB962C8B-B14F-4D97-AF65-F5344CB8AC3E}">
        <p14:creationId xmlns:p14="http://schemas.microsoft.com/office/powerpoint/2010/main" val="340356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0347" y="304800"/>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3h</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point group</a:t>
            </a:r>
            <a:r>
              <a:rPr kumimoji="0" lang="en-US" sz="2400" b="0" i="0" u="none" strike="noStrike" cap="none" normalizeH="0" baseline="0" dirty="0" smtClean="0">
                <a:ln>
                  <a:noFill/>
                </a:ln>
                <a:solidFill>
                  <a:srgbClr val="FF0000"/>
                </a:solidFill>
                <a:effectLst/>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Presence of c</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3</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 and </a:t>
            </a:r>
            <a:r>
              <a:rPr kumimoji="0" lang="en-US" sz="2400" b="0"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0" i="0" u="none" strike="noStrike" cap="none" normalizeH="0" baseline="-30000" dirty="0" err="1" smtClean="0">
                <a:ln>
                  <a:noFill/>
                </a:ln>
                <a:solidFill>
                  <a:srgbClr val="0070C0"/>
                </a:solidFill>
                <a:effectLst/>
                <a:ea typeface="Calibri" pitchFamily="34" charset="0"/>
                <a:cs typeface="Times New Roman" pitchFamily="18" charset="0"/>
              </a:rPr>
              <a:t>h</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 </a:t>
            </a:r>
            <a:endParaRPr kumimoji="0" lang="en-US" sz="1800" b="0" i="0" u="none" strike="noStrike" cap="none" normalizeH="0" baseline="0" dirty="0" smtClean="0">
              <a:ln>
                <a:noFill/>
              </a:ln>
              <a:solidFill>
                <a:srgbClr val="0070C0"/>
              </a:solidFill>
              <a:effectLst/>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20078351"/>
              </p:ext>
            </p:extLst>
          </p:nvPr>
        </p:nvGraphicFramePr>
        <p:xfrm>
          <a:off x="3048000" y="838200"/>
          <a:ext cx="1143000" cy="1332729"/>
        </p:xfrm>
        <a:graphic>
          <a:graphicData uri="http://schemas.openxmlformats.org/presentationml/2006/ole">
            <mc:AlternateContent xmlns:mc="http://schemas.openxmlformats.org/markup-compatibility/2006">
              <mc:Choice xmlns:v="urn:schemas-microsoft-com:vml" Requires="v">
                <p:oleObj spid="_x0000_s18575" name="CS ChemDraw Drawing" r:id="rId3" imgW="787795" imgH="912807" progId="ChemDraw.Document.6.0">
                  <p:embed/>
                </p:oleObj>
              </mc:Choice>
              <mc:Fallback>
                <p:oleObj name="CS ChemDraw Drawing" r:id="rId3" imgW="787795" imgH="912807"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838200"/>
                        <a:ext cx="1143000" cy="1332729"/>
                      </a:xfrm>
                      <a:prstGeom prst="rect">
                        <a:avLst/>
                      </a:prstGeom>
                      <a:noFill/>
                    </p:spPr>
                  </p:pic>
                </p:oleObj>
              </mc:Fallback>
            </mc:AlternateContent>
          </a:graphicData>
        </a:graphic>
      </p:graphicFrame>
      <p:sp>
        <p:nvSpPr>
          <p:cNvPr id="4" name="Rectangle 3"/>
          <p:cNvSpPr>
            <a:spLocks noChangeArrowheads="1"/>
          </p:cNvSpPr>
          <p:nvPr/>
        </p:nvSpPr>
        <p:spPr bwMode="auto">
          <a:xfrm>
            <a:off x="159327" y="2133600"/>
            <a:ext cx="8808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Symmetry number = 3; Order of the group = 6 (E,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a:t>
            </a:r>
            <a:r>
              <a:rPr kumimoji="0" lang="en-US" sz="2400" b="1" i="0" u="none" strike="noStrike" cap="none" normalizeH="0" baseline="0" dirty="0" err="1" smtClean="0">
                <a:ln>
                  <a:noFill/>
                </a:ln>
                <a:solidFill>
                  <a:srgbClr val="00B05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B050"/>
                </a:solidFill>
                <a:effectLst/>
                <a:ea typeface="Calibri" pitchFamily="34" charset="0"/>
                <a:cs typeface="Times New Roman" pitchFamily="18" charset="0"/>
              </a:rPr>
              <a:t>h</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 </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a:t>
            </a:r>
            <a:endParaRPr kumimoji="0" lang="en-US" sz="2400" b="0" i="0" u="none" strike="noStrike" cap="none" normalizeH="0" baseline="0" dirty="0" smtClean="0">
              <a:ln>
                <a:noFill/>
              </a:ln>
              <a:solidFill>
                <a:srgbClr val="00B050"/>
              </a:solidFill>
              <a:effectLst/>
              <a:cs typeface="Arial" pitchFamily="34" charset="0"/>
            </a:endParaRPr>
          </a:p>
        </p:txBody>
      </p:sp>
      <p:sp>
        <p:nvSpPr>
          <p:cNvPr id="5" name="Rectangle 4"/>
          <p:cNvSpPr/>
          <p:nvPr/>
        </p:nvSpPr>
        <p:spPr>
          <a:xfrm>
            <a:off x="152400" y="914400"/>
            <a:ext cx="1354858" cy="461665"/>
          </a:xfrm>
          <a:prstGeom prst="rect">
            <a:avLst/>
          </a:prstGeom>
        </p:spPr>
        <p:txBody>
          <a:bodyPr wrap="none">
            <a:spAutoFit/>
          </a:bodyPr>
          <a:lstStyle/>
          <a:p>
            <a:pPr lvl="0" eaLnBrk="0" fontAlgn="base" hangingPunct="0">
              <a:spcBef>
                <a:spcPct val="0"/>
              </a:spcBef>
              <a:spcAft>
                <a:spcPct val="0"/>
              </a:spcAft>
            </a:pPr>
            <a:r>
              <a:rPr lang="en-US" sz="2400" b="1" dirty="0">
                <a:solidFill>
                  <a:srgbClr val="7030A0"/>
                </a:solidFill>
                <a:ea typeface="Calibri" pitchFamily="34" charset="0"/>
                <a:cs typeface="Times New Roman" pitchFamily="18" charset="0"/>
              </a:rPr>
              <a:t>Example:</a:t>
            </a:r>
            <a:endParaRPr lang="en-US" sz="2400" dirty="0">
              <a:solidFill>
                <a:srgbClr val="7030A0"/>
              </a:solidFill>
              <a:cs typeface="Arial" pitchFamily="34" charset="0"/>
            </a:endParaRPr>
          </a:p>
        </p:txBody>
      </p:sp>
      <p:sp>
        <p:nvSpPr>
          <p:cNvPr id="6" name="Rectangle 5"/>
          <p:cNvSpPr>
            <a:spLocks noChangeArrowheads="1"/>
          </p:cNvSpPr>
          <p:nvPr/>
        </p:nvSpPr>
        <p:spPr bwMode="auto">
          <a:xfrm>
            <a:off x="159327" y="2743200"/>
            <a:ext cx="4994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6h</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point group</a:t>
            </a:r>
            <a:r>
              <a:rPr kumimoji="0" lang="en-US" sz="2400" b="0" i="0" u="none" strike="noStrike" cap="none" normalizeH="0" baseline="0" dirty="0" smtClean="0">
                <a:ln>
                  <a:noFill/>
                </a:ln>
                <a:solidFill>
                  <a:srgbClr val="FF0000"/>
                </a:solidFill>
                <a:effectLst/>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Presence of c</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6</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 and </a:t>
            </a:r>
            <a:r>
              <a:rPr kumimoji="0" lang="en-US" sz="2400" b="0"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0" i="0" u="none" strike="noStrike" cap="none" normalizeH="0" baseline="-30000" dirty="0" err="1" smtClean="0">
                <a:ln>
                  <a:noFill/>
                </a:ln>
                <a:solidFill>
                  <a:srgbClr val="0070C0"/>
                </a:solidFill>
                <a:effectLst/>
                <a:ea typeface="Calibri" pitchFamily="34" charset="0"/>
                <a:cs typeface="Times New Roman" pitchFamily="18" charset="0"/>
              </a:rPr>
              <a:t>h</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a:t>
            </a:r>
            <a:endParaRPr kumimoji="0" lang="en-US" sz="1800" b="0" i="0" u="none" strike="noStrike" cap="none" normalizeH="0" baseline="0" dirty="0" smtClean="0">
              <a:ln>
                <a:noFill/>
              </a:ln>
              <a:solidFill>
                <a:srgbClr val="0070C0"/>
              </a:solidFill>
              <a:effectLst/>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839994303"/>
              </p:ext>
            </p:extLst>
          </p:nvPr>
        </p:nvGraphicFramePr>
        <p:xfrm>
          <a:off x="3330747" y="3352800"/>
          <a:ext cx="3206410" cy="1676400"/>
        </p:xfrm>
        <a:graphic>
          <a:graphicData uri="http://schemas.openxmlformats.org/presentationml/2006/ole">
            <mc:AlternateContent xmlns:mc="http://schemas.openxmlformats.org/markup-compatibility/2006">
              <mc:Choice xmlns:v="urn:schemas-microsoft-com:vml" Requires="v">
                <p:oleObj spid="_x0000_s18576" name="CS ChemDraw Drawing" r:id="rId5" imgW="2158015" imgH="1130914" progId="ChemDraw.Document.6.0">
                  <p:embed/>
                </p:oleObj>
              </mc:Choice>
              <mc:Fallback>
                <p:oleObj name="CS ChemDraw Drawing" r:id="rId5" imgW="2158015" imgH="1130914"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747" y="3352800"/>
                        <a:ext cx="3206410" cy="1676400"/>
                      </a:xfrm>
                      <a:prstGeom prst="rect">
                        <a:avLst/>
                      </a:prstGeom>
                      <a:noFill/>
                    </p:spPr>
                  </p:pic>
                </p:oleObj>
              </mc:Fallback>
            </mc:AlternateContent>
          </a:graphicData>
        </a:graphic>
      </p:graphicFrame>
      <p:sp>
        <p:nvSpPr>
          <p:cNvPr id="8" name="Rectangle 6"/>
          <p:cNvSpPr>
            <a:spLocks noChangeArrowheads="1"/>
          </p:cNvSpPr>
          <p:nvPr/>
        </p:nvSpPr>
        <p:spPr bwMode="auto">
          <a:xfrm>
            <a:off x="159327" y="5200471"/>
            <a:ext cx="76198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ea typeface="Calibri" pitchFamily="34" charset="0"/>
                <a:cs typeface="Times New Roman" pitchFamily="18" charset="0"/>
              </a:rPr>
              <a:t>Symmetry number = 6;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ea typeface="Calibri" pitchFamily="34" charset="0"/>
                <a:cs typeface="Times New Roman" pitchFamily="18" charset="0"/>
              </a:rPr>
              <a:t>Order of the group = 12 (E, 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1</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2</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1</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3</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2</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 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4</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2</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5</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FF0000"/>
                </a:solidFill>
                <a:ea typeface="Calibri" pitchFamily="34" charset="0"/>
                <a:cs typeface="Times New Roman" pitchFamily="18" charset="0"/>
              </a:rPr>
              <a:t>	</a:t>
            </a:r>
            <a:r>
              <a:rPr lang="en-US" sz="2400" b="1" dirty="0" smtClean="0">
                <a:solidFill>
                  <a:srgbClr val="FF0000"/>
                </a:solidFill>
                <a:ea typeface="Calibri" pitchFamily="34" charset="0"/>
                <a:cs typeface="Times New Roman" pitchFamily="18" charset="0"/>
              </a:rPr>
              <a:t>		</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FF0000"/>
                </a:solidFill>
                <a:effectLst/>
                <a:ea typeface="Calibri" pitchFamily="34" charset="0"/>
                <a:cs typeface="Times New Roman" pitchFamily="18" charset="0"/>
              </a:rPr>
              <a:t>h</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1</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2</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 </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s</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1</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3</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5</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4172831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99871"/>
            <a:ext cx="8077200" cy="1569660"/>
          </a:xfrm>
          <a:prstGeom prst="rect">
            <a:avLst/>
          </a:prstGeom>
        </p:spPr>
        <p:txBody>
          <a:bodyPr wrap="square">
            <a:spAutoFit/>
          </a:bodyPr>
          <a:lstStyle/>
          <a:p>
            <a:r>
              <a:rPr lang="en-IN" sz="2400" b="1" dirty="0" err="1">
                <a:solidFill>
                  <a:srgbClr val="FF0000"/>
                </a:solidFill>
              </a:rPr>
              <a:t>D</a:t>
            </a:r>
            <a:r>
              <a:rPr lang="en-IN" sz="2400" b="1" baseline="-25000" dirty="0" err="1">
                <a:solidFill>
                  <a:srgbClr val="FF0000"/>
                </a:solidFill>
              </a:rPr>
              <a:t>nd</a:t>
            </a:r>
            <a:r>
              <a:rPr lang="en-IN" sz="2400" b="1" dirty="0">
                <a:solidFill>
                  <a:srgbClr val="FF0000"/>
                </a:solidFill>
              </a:rPr>
              <a:t> point group: </a:t>
            </a:r>
            <a:r>
              <a:rPr lang="en-IN" sz="2400" b="1" dirty="0">
                <a:solidFill>
                  <a:srgbClr val="0070C0"/>
                </a:solidFill>
              </a:rPr>
              <a:t>Presence of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n c</a:t>
            </a:r>
            <a:r>
              <a:rPr lang="en-IN" sz="2400" b="1" baseline="-25000" dirty="0">
                <a:solidFill>
                  <a:srgbClr val="0070C0"/>
                </a:solidFill>
              </a:rPr>
              <a:t>2</a:t>
            </a:r>
            <a:r>
              <a:rPr lang="en-IN" sz="2400" b="1" dirty="0">
                <a:solidFill>
                  <a:srgbClr val="0070C0"/>
                </a:solidFill>
              </a:rPr>
              <a:t>-axes perpendicular to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-axis and n number of </a:t>
            </a:r>
            <a:r>
              <a:rPr lang="en-IN" sz="2400" b="1" dirty="0" err="1">
                <a:solidFill>
                  <a:srgbClr val="0070C0"/>
                </a:solidFill>
              </a:rPr>
              <a:t>σ</a:t>
            </a:r>
            <a:r>
              <a:rPr lang="en-IN" sz="2400" b="1" baseline="-25000" dirty="0" err="1">
                <a:solidFill>
                  <a:srgbClr val="0070C0"/>
                </a:solidFill>
              </a:rPr>
              <a:t>d</a:t>
            </a:r>
            <a:r>
              <a:rPr lang="en-IN" sz="2400" b="1" dirty="0">
                <a:solidFill>
                  <a:srgbClr val="0070C0"/>
                </a:solidFill>
              </a:rPr>
              <a:t> planes. </a:t>
            </a:r>
            <a:endParaRPr lang="en-IN" sz="2400" b="1" dirty="0" smtClean="0">
              <a:solidFill>
                <a:srgbClr val="0070C0"/>
              </a:solidFill>
            </a:endParaRPr>
          </a:p>
          <a:p>
            <a:endParaRPr lang="en-IN" sz="2400" b="1" dirty="0">
              <a:solidFill>
                <a:srgbClr val="0070C0"/>
              </a:solidFill>
            </a:endParaRPr>
          </a:p>
          <a:p>
            <a:r>
              <a:rPr lang="en-IN" sz="2400" b="1" dirty="0">
                <a:solidFill>
                  <a:srgbClr val="00B050"/>
                </a:solidFill>
              </a:rPr>
              <a:t>Symmetry number = 2n; Order of the group = 4n </a:t>
            </a:r>
          </a:p>
        </p:txBody>
      </p:sp>
      <p:sp>
        <p:nvSpPr>
          <p:cNvPr id="3" name="Rectangle 2"/>
          <p:cNvSpPr>
            <a:spLocks noChangeArrowheads="1"/>
          </p:cNvSpPr>
          <p:nvPr/>
        </p:nvSpPr>
        <p:spPr bwMode="auto">
          <a:xfrm>
            <a:off x="298041" y="2445603"/>
            <a:ext cx="86173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ea typeface="Calibri" pitchFamily="34" charset="0"/>
                <a:cs typeface="Times New Roman" pitchFamily="18" charset="0"/>
              </a:rPr>
              <a:t>D</a:t>
            </a:r>
            <a:r>
              <a:rPr kumimoji="0" lang="en-US" sz="2400" b="1" i="0" u="none" strike="noStrike" cap="none" normalizeH="0" baseline="-30000" dirty="0" smtClean="0">
                <a:ln>
                  <a:noFill/>
                </a:ln>
                <a:solidFill>
                  <a:srgbClr val="FF0000"/>
                </a:solidFill>
                <a:effectLst/>
                <a:ea typeface="Calibri" pitchFamily="34" charset="0"/>
                <a:cs typeface="Times New Roman" pitchFamily="18" charset="0"/>
              </a:rPr>
              <a:t>2d</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point </a:t>
            </a:r>
            <a:r>
              <a:rPr kumimoji="0" lang="en-US" sz="2400" b="1" i="0" u="none" strike="noStrike" cap="none" normalizeH="0" baseline="0" dirty="0" err="1" smtClean="0">
                <a:ln>
                  <a:noFill/>
                </a:ln>
                <a:solidFill>
                  <a:srgbClr val="0070C0"/>
                </a:solidFill>
                <a:effectLst/>
                <a:ea typeface="Calibri" pitchFamily="34" charset="0"/>
                <a:cs typeface="Times New Roman" pitchFamily="18" charset="0"/>
              </a:rPr>
              <a:t>group</a:t>
            </a:r>
            <a:r>
              <a:rPr kumimoji="0" lang="en-US" sz="2400" b="0" i="0" u="none" strike="noStrike" cap="none" normalizeH="0" baseline="0" dirty="0" err="1" smtClean="0">
                <a:ln>
                  <a:noFill/>
                </a:ln>
                <a:solidFill>
                  <a:srgbClr val="0070C0"/>
                </a:solidFill>
                <a:effectLst/>
                <a:ea typeface="Calibri" pitchFamily="34" charset="0"/>
                <a:cs typeface="Times New Roman" pitchFamily="18" charset="0"/>
              </a:rPr>
              <a:t>:Presence</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 of c</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2</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 2 c</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2</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-axes perpendicular to principal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rgbClr val="0070C0"/>
                </a:solidFill>
                <a:ea typeface="Calibri" pitchFamily="34" charset="0"/>
                <a:cs typeface="Times New Roman" pitchFamily="18" charset="0"/>
              </a:rPr>
              <a:t>	</a:t>
            </a:r>
            <a:r>
              <a:rPr lang="en-US" sz="2400" dirty="0" smtClean="0">
                <a:solidFill>
                  <a:srgbClr val="0070C0"/>
                </a:solidFill>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(c</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2</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)-axis and 2 </a:t>
            </a:r>
            <a:r>
              <a:rPr kumimoji="0" lang="en-US" sz="2400" b="0"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0" i="0" u="none" strike="noStrike" cap="none" normalizeH="0" baseline="-30000" dirty="0" err="1" smtClean="0">
                <a:ln>
                  <a:noFill/>
                </a:ln>
                <a:solidFill>
                  <a:srgbClr val="0070C0"/>
                </a:solidFill>
                <a:effectLst/>
                <a:ea typeface="Calibri" pitchFamily="34" charset="0"/>
                <a:cs typeface="Times New Roman" pitchFamily="18" charset="0"/>
              </a:rPr>
              <a:t>d</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planes. </a:t>
            </a:r>
            <a:endParaRPr kumimoji="0" lang="en-US" sz="2400" b="0" i="0" u="none" strike="noStrike" cap="none" normalizeH="0" baseline="0" dirty="0" smtClean="0">
              <a:ln>
                <a:noFill/>
              </a:ln>
              <a:solidFill>
                <a:schemeClr val="tx1"/>
              </a:solidFill>
              <a:effectLst/>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67182516"/>
              </p:ext>
            </p:extLst>
          </p:nvPr>
        </p:nvGraphicFramePr>
        <p:xfrm>
          <a:off x="2799525" y="3888432"/>
          <a:ext cx="2972625" cy="1216968"/>
        </p:xfrm>
        <a:graphic>
          <a:graphicData uri="http://schemas.openxmlformats.org/presentationml/2006/ole">
            <mc:AlternateContent xmlns:mc="http://schemas.openxmlformats.org/markup-compatibility/2006">
              <mc:Choice xmlns:v="urn:schemas-microsoft-com:vml" Requires="v">
                <p:oleObj spid="_x0000_s19525" name="CS ChemDraw Drawing" r:id="rId3" imgW="2398803" imgH="982990" progId="ChemDraw.Document.6.0">
                  <p:embed/>
                </p:oleObj>
              </mc:Choice>
              <mc:Fallback>
                <p:oleObj name="CS ChemDraw Drawing" r:id="rId3" imgW="2398803" imgH="98299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525" y="3888432"/>
                        <a:ext cx="2972625" cy="1216968"/>
                      </a:xfrm>
                      <a:prstGeom prst="rect">
                        <a:avLst/>
                      </a:prstGeom>
                      <a:noFill/>
                    </p:spPr>
                  </p:pic>
                </p:oleObj>
              </mc:Fallback>
            </mc:AlternateContent>
          </a:graphicData>
        </a:graphic>
      </p:graphicFrame>
      <p:sp>
        <p:nvSpPr>
          <p:cNvPr id="5" name="Rectangle 3"/>
          <p:cNvSpPr>
            <a:spLocks noChangeArrowheads="1"/>
          </p:cNvSpPr>
          <p:nvPr/>
        </p:nvSpPr>
        <p:spPr bwMode="auto">
          <a:xfrm>
            <a:off x="304800" y="5646003"/>
            <a:ext cx="67205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Symmetry</a:t>
            </a:r>
            <a:r>
              <a:rPr kumimoji="0" lang="en-US" sz="1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number = 4;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Order of the group = 8 (E,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2 </a:t>
            </a:r>
            <a:r>
              <a:rPr kumimoji="0" lang="en-US" sz="2400" b="0" i="0" u="none" strike="noStrike" cap="none" normalizeH="0" baseline="0" dirty="0" err="1" smtClean="0">
                <a:ln>
                  <a:noFill/>
                </a:ln>
                <a:solidFill>
                  <a:srgbClr val="00B050"/>
                </a:solidFill>
                <a:effectLst/>
                <a:ea typeface="Calibri" pitchFamily="34" charset="0"/>
                <a:cs typeface="Times New Roman" pitchFamily="18" charset="0"/>
              </a:rPr>
              <a:t>σ</a:t>
            </a:r>
            <a:r>
              <a:rPr kumimoji="0" lang="en-US" sz="2400" b="0" i="0" u="none" strike="noStrike" cap="none" normalizeH="0" baseline="-30000" dirty="0" err="1" smtClean="0">
                <a:ln>
                  <a:noFill/>
                </a:ln>
                <a:solidFill>
                  <a:srgbClr val="00B050"/>
                </a:solidFill>
                <a:effectLst/>
                <a:ea typeface="Calibri" pitchFamily="34" charset="0"/>
                <a:cs typeface="Times New Roman" pitchFamily="18" charset="0"/>
              </a:rPr>
              <a:t>d</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4</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4</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a:t>
            </a:r>
            <a:endParaRPr kumimoji="0" lang="en-US" sz="2400" b="0" i="0" u="none" strike="noStrike" cap="none" normalizeH="0" baseline="0" dirty="0" smtClean="0">
              <a:ln>
                <a:noFill/>
              </a:ln>
              <a:solidFill>
                <a:srgbClr val="00B050"/>
              </a:solidFill>
              <a:effectLst/>
              <a:cs typeface="Arial" pitchFamily="34" charset="0"/>
            </a:endParaRPr>
          </a:p>
        </p:txBody>
      </p:sp>
      <p:sp>
        <p:nvSpPr>
          <p:cNvPr id="6" name="Rectangle 5"/>
          <p:cNvSpPr/>
          <p:nvPr/>
        </p:nvSpPr>
        <p:spPr>
          <a:xfrm>
            <a:off x="332509" y="3576935"/>
            <a:ext cx="1354858" cy="461665"/>
          </a:xfrm>
          <a:prstGeom prst="rect">
            <a:avLst/>
          </a:prstGeom>
        </p:spPr>
        <p:txBody>
          <a:bodyPr wrap="none">
            <a:spAutoFit/>
          </a:bodyPr>
          <a:lstStyle/>
          <a:p>
            <a:pPr lvl="0" eaLnBrk="0" fontAlgn="base" hangingPunct="0">
              <a:spcBef>
                <a:spcPct val="0"/>
              </a:spcBef>
              <a:spcAft>
                <a:spcPct val="0"/>
              </a:spcAft>
            </a:pPr>
            <a:r>
              <a:rPr lang="en-US" sz="2400" b="1" dirty="0">
                <a:solidFill>
                  <a:srgbClr val="7030A0"/>
                </a:solidFill>
                <a:ea typeface="Calibri" pitchFamily="34" charset="0"/>
                <a:cs typeface="Times New Roman" pitchFamily="18" charset="0"/>
              </a:rPr>
              <a:t>Example:</a:t>
            </a:r>
            <a:endParaRPr lang="en-US" sz="2400" dirty="0">
              <a:solidFill>
                <a:srgbClr val="7030A0"/>
              </a:solidFill>
              <a:cs typeface="Arial" pitchFamily="34" charset="0"/>
            </a:endParaRPr>
          </a:p>
        </p:txBody>
      </p:sp>
    </p:spTree>
    <p:extLst>
      <p:ext uri="{BB962C8B-B14F-4D97-AF65-F5344CB8AC3E}">
        <p14:creationId xmlns:p14="http://schemas.microsoft.com/office/powerpoint/2010/main" val="440473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 y="298011"/>
            <a:ext cx="90104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ea typeface="Calibri" pitchFamily="34" charset="0"/>
                <a:cs typeface="Times New Roman" pitchFamily="18" charset="0"/>
              </a:rPr>
              <a:t>D</a:t>
            </a:r>
            <a:r>
              <a:rPr kumimoji="0" lang="en-US" sz="2400" b="1" i="0" u="none" strike="noStrike" cap="none" normalizeH="0" baseline="-30000" dirty="0" smtClean="0">
                <a:ln>
                  <a:noFill/>
                </a:ln>
                <a:solidFill>
                  <a:srgbClr val="C00000"/>
                </a:solidFill>
                <a:effectLst/>
                <a:ea typeface="Calibri" pitchFamily="34" charset="0"/>
                <a:cs typeface="Times New Roman" pitchFamily="18" charset="0"/>
              </a:rPr>
              <a:t>3d</a:t>
            </a:r>
            <a:r>
              <a:rPr kumimoji="0" lang="en-US" sz="2400" b="1" i="0" u="none" strike="noStrike" cap="none" normalizeH="0" baseline="0" dirty="0" smtClean="0">
                <a:ln>
                  <a:noFill/>
                </a:ln>
                <a:solidFill>
                  <a:srgbClr val="C00000"/>
                </a:solidFill>
                <a:effectLst/>
                <a:ea typeface="Calibri" pitchFamily="34" charset="0"/>
                <a:cs typeface="Times New Roman" pitchFamily="18" charset="0"/>
              </a:rPr>
              <a:t> point group</a:t>
            </a:r>
            <a:r>
              <a:rPr kumimoji="0" lang="en-US" sz="2400" b="0" i="0" u="none" strike="noStrike" cap="none" normalizeH="0" baseline="0" dirty="0" smtClean="0">
                <a:ln>
                  <a:noFill/>
                </a:ln>
                <a:solidFill>
                  <a:srgbClr val="C00000"/>
                </a:solidFill>
                <a:effectLst/>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Presence of c</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3</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 3 c</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2</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-axes perpendicular to c</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3</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-axis and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a:solidFill>
                  <a:srgbClr val="0070C0"/>
                </a:solidFill>
                <a:ea typeface="Calibri" pitchFamily="34" charset="0"/>
                <a:cs typeface="Times New Roman" pitchFamily="18" charset="0"/>
              </a:rPr>
              <a:t>	</a:t>
            </a:r>
            <a:r>
              <a:rPr lang="en-US" sz="2400" dirty="0" smtClean="0">
                <a:solidFill>
                  <a:srgbClr val="0070C0"/>
                </a:solidFill>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3 </a:t>
            </a:r>
            <a:r>
              <a:rPr kumimoji="0" lang="en-US" sz="2400" b="0"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0" i="0" u="none" strike="noStrike" cap="none" normalizeH="0" baseline="-30000" dirty="0" err="1" smtClean="0">
                <a:ln>
                  <a:noFill/>
                </a:ln>
                <a:solidFill>
                  <a:srgbClr val="0070C0"/>
                </a:solidFill>
                <a:effectLst/>
                <a:ea typeface="Calibri" pitchFamily="34" charset="0"/>
                <a:cs typeface="Times New Roman" pitchFamily="18" charset="0"/>
              </a:rPr>
              <a:t>d</a:t>
            </a:r>
            <a:r>
              <a:rPr kumimoji="0" lang="en-US" sz="2400" b="0" i="0" u="none" strike="noStrike" cap="none" normalizeH="0" baseline="-30000" dirty="0" smtClean="0">
                <a:ln>
                  <a:noFill/>
                </a:ln>
                <a:solidFill>
                  <a:srgbClr val="0070C0"/>
                </a:solidFill>
                <a:effectLst/>
                <a:ea typeface="Calibri" pitchFamily="34" charset="0"/>
                <a:cs typeface="Times New Roman" pitchFamily="18" charset="0"/>
              </a:rPr>
              <a:t> </a:t>
            </a:r>
            <a:r>
              <a:rPr kumimoji="0" lang="en-US" sz="2400" b="0" i="0" u="none" strike="noStrike" cap="none" normalizeH="0" baseline="0" dirty="0" smtClean="0">
                <a:ln>
                  <a:noFill/>
                </a:ln>
                <a:solidFill>
                  <a:srgbClr val="0070C0"/>
                </a:solidFill>
                <a:effectLst/>
                <a:ea typeface="Calibri" pitchFamily="34" charset="0"/>
                <a:cs typeface="Times New Roman" pitchFamily="18" charset="0"/>
              </a:rPr>
              <a:t>planes. </a:t>
            </a:r>
            <a:endParaRPr kumimoji="0" lang="en-US" sz="2400" b="0" i="0" u="none" strike="noStrike" cap="none" normalizeH="0" baseline="0" dirty="0" smtClean="0">
              <a:ln>
                <a:noFill/>
              </a:ln>
              <a:solidFill>
                <a:srgbClr val="0070C0"/>
              </a:solidFill>
              <a:effectLst/>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900943929"/>
              </p:ext>
            </p:extLst>
          </p:nvPr>
        </p:nvGraphicFramePr>
        <p:xfrm>
          <a:off x="2694109" y="1676400"/>
          <a:ext cx="2716091" cy="1219200"/>
        </p:xfrm>
        <a:graphic>
          <a:graphicData uri="http://schemas.openxmlformats.org/presentationml/2006/ole">
            <mc:AlternateContent xmlns:mc="http://schemas.openxmlformats.org/markup-compatibility/2006">
              <mc:Choice xmlns:v="urn:schemas-microsoft-com:vml" Requires="v">
                <p:oleObj spid="_x0000_s20608" name="CS ChemDraw Drawing" r:id="rId3" imgW="1630659" imgH="730116" progId="ChemDraw.Document.6.0">
                  <p:embed/>
                </p:oleObj>
              </mc:Choice>
              <mc:Fallback>
                <p:oleObj name="CS ChemDraw Drawing" r:id="rId3" imgW="1630659" imgH="730116"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109" y="1676400"/>
                        <a:ext cx="2716091" cy="1219200"/>
                      </a:xfrm>
                      <a:prstGeom prst="rect">
                        <a:avLst/>
                      </a:prstGeom>
                      <a:noFill/>
                    </p:spPr>
                  </p:pic>
                </p:oleObj>
              </mc:Fallback>
            </mc:AlternateContent>
          </a:graphicData>
        </a:graphic>
      </p:graphicFrame>
      <p:sp>
        <p:nvSpPr>
          <p:cNvPr id="4" name="Rectangle 3"/>
          <p:cNvSpPr>
            <a:spLocks noChangeArrowheads="1"/>
          </p:cNvSpPr>
          <p:nvPr/>
        </p:nvSpPr>
        <p:spPr bwMode="auto">
          <a:xfrm>
            <a:off x="152400" y="2784902"/>
            <a:ext cx="82995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Symmetry number = 6;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Order of the group =12 (E,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3 </a:t>
            </a:r>
            <a:r>
              <a:rPr kumimoji="0" lang="en-US" sz="2400" b="0" i="0" u="none" strike="noStrike" cap="none" normalizeH="0" baseline="0" dirty="0" err="1" smtClean="0">
                <a:ln>
                  <a:noFill/>
                </a:ln>
                <a:solidFill>
                  <a:srgbClr val="00B050"/>
                </a:solidFill>
                <a:effectLst/>
                <a:ea typeface="Calibri" pitchFamily="34" charset="0"/>
                <a:cs typeface="Times New Roman" pitchFamily="18" charset="0"/>
              </a:rPr>
              <a:t>σ</a:t>
            </a:r>
            <a:r>
              <a:rPr kumimoji="0" lang="en-US" sz="2400" b="0" i="0" u="none" strike="noStrike" cap="none" normalizeH="0" baseline="-30000" dirty="0" err="1" smtClean="0">
                <a:ln>
                  <a:noFill/>
                </a:ln>
                <a:solidFill>
                  <a:srgbClr val="00B050"/>
                </a:solidFill>
                <a:effectLst/>
                <a:ea typeface="Calibri" pitchFamily="34" charset="0"/>
                <a:cs typeface="Times New Roman" pitchFamily="18" charset="0"/>
              </a:rPr>
              <a:t>d</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3</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 </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6</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5</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a:t>
            </a:r>
            <a:endParaRPr kumimoji="0" lang="en-US" sz="2400" b="0" i="0" u="none" strike="noStrike" cap="none" normalizeH="0" baseline="0" dirty="0" smtClean="0">
              <a:ln>
                <a:noFill/>
              </a:ln>
              <a:solidFill>
                <a:srgbClr val="00B050"/>
              </a:solidFill>
              <a:effectLst/>
              <a:cs typeface="Arial" pitchFamily="34" charset="0"/>
            </a:endParaRPr>
          </a:p>
        </p:txBody>
      </p:sp>
      <p:sp>
        <p:nvSpPr>
          <p:cNvPr id="5" name="Rectangle 4"/>
          <p:cNvSpPr/>
          <p:nvPr/>
        </p:nvSpPr>
        <p:spPr>
          <a:xfrm>
            <a:off x="69273" y="1214735"/>
            <a:ext cx="8236527" cy="461665"/>
          </a:xfrm>
          <a:prstGeom prst="rect">
            <a:avLst/>
          </a:prstGeom>
        </p:spPr>
        <p:txBody>
          <a:bodyPr wrap="square">
            <a:spAutoFit/>
          </a:bodyPr>
          <a:lstStyle/>
          <a:p>
            <a:pPr lvl="0" eaLnBrk="0" fontAlgn="base" hangingPunct="0">
              <a:spcBef>
                <a:spcPct val="0"/>
              </a:spcBef>
              <a:spcAft>
                <a:spcPct val="0"/>
              </a:spcAft>
            </a:pPr>
            <a:r>
              <a:rPr lang="en-US" sz="2400" b="1" dirty="0">
                <a:solidFill>
                  <a:srgbClr val="7030A0"/>
                </a:solidFill>
                <a:ea typeface="Calibri" pitchFamily="34" charset="0"/>
                <a:cs typeface="Times New Roman" pitchFamily="18" charset="0"/>
              </a:rPr>
              <a:t>Example:</a:t>
            </a:r>
            <a:r>
              <a:rPr lang="en-US" sz="2400" dirty="0">
                <a:solidFill>
                  <a:srgbClr val="7030A0"/>
                </a:solidFill>
                <a:ea typeface="Calibri" pitchFamily="34" charset="0"/>
                <a:cs typeface="Times New Roman" pitchFamily="18" charset="0"/>
              </a:rPr>
              <a:t> Staggered ethane, chair form of cyclohexane</a:t>
            </a:r>
            <a:endParaRPr lang="en-US" sz="2400" dirty="0">
              <a:solidFill>
                <a:srgbClr val="7030A0"/>
              </a:solidFill>
              <a:cs typeface="Arial" pitchFamily="34" charset="0"/>
            </a:endParaRPr>
          </a:p>
        </p:txBody>
      </p:sp>
      <p:sp>
        <p:nvSpPr>
          <p:cNvPr id="6" name="Rectangle 8"/>
          <p:cNvSpPr>
            <a:spLocks noChangeArrowheads="1"/>
          </p:cNvSpPr>
          <p:nvPr/>
        </p:nvSpPr>
        <p:spPr bwMode="auto">
          <a:xfrm>
            <a:off x="152400" y="3817203"/>
            <a:ext cx="85020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ea typeface="Calibri" pitchFamily="34" charset="0"/>
                <a:cs typeface="Times New Roman" pitchFamily="18" charset="0"/>
              </a:rPr>
              <a:t>D</a:t>
            </a:r>
            <a:r>
              <a:rPr kumimoji="0" lang="en-US" sz="2400" b="1" i="0" u="none" strike="noStrike" cap="none" normalizeH="0" baseline="-30000" dirty="0" smtClean="0">
                <a:ln>
                  <a:noFill/>
                </a:ln>
                <a:solidFill>
                  <a:srgbClr val="C00000"/>
                </a:solidFill>
                <a:effectLst/>
                <a:ea typeface="Calibri" pitchFamily="34" charset="0"/>
                <a:cs typeface="Times New Roman" pitchFamily="18" charset="0"/>
              </a:rPr>
              <a:t>5d</a:t>
            </a:r>
            <a:r>
              <a:rPr kumimoji="0" lang="en-US" sz="2400" b="1" i="0" u="none" strike="noStrike" cap="none" normalizeH="0" baseline="0" dirty="0" smtClean="0">
                <a:ln>
                  <a:noFill/>
                </a:ln>
                <a:solidFill>
                  <a:srgbClr val="C00000"/>
                </a:solidFill>
                <a:effectLst/>
                <a:ea typeface="Calibri" pitchFamily="34" charset="0"/>
                <a:cs typeface="Times New Roman" pitchFamily="18" charset="0"/>
              </a:rPr>
              <a:t> point group: </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Presence of c</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5</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 5 c</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-axes perpendicular to c</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5</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-axis </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a:solidFill>
                  <a:srgbClr val="0070C0"/>
                </a:solidFill>
                <a:ea typeface="Calibri" pitchFamily="34" charset="0"/>
                <a:cs typeface="Times New Roman" pitchFamily="18" charset="0"/>
              </a:rPr>
              <a:t>	</a:t>
            </a:r>
            <a:r>
              <a:rPr lang="en-US" sz="2400" b="1" dirty="0" smtClean="0">
                <a:solidFill>
                  <a:srgbClr val="0070C0"/>
                </a:solidFill>
                <a:ea typeface="Calibri" pitchFamily="34" charset="0"/>
                <a:cs typeface="Times New Roman" pitchFamily="18" charset="0"/>
              </a:rPr>
              <a:t>	     </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and 5 </a:t>
            </a:r>
            <a:r>
              <a:rPr kumimoji="0" lang="en-US" sz="2400" b="1"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70C0"/>
                </a:solidFill>
                <a:effectLst/>
                <a:ea typeface="Calibri" pitchFamily="34" charset="0"/>
                <a:cs typeface="Times New Roman" pitchFamily="18" charset="0"/>
              </a:rPr>
              <a:t>d</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 </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planes.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669186567"/>
              </p:ext>
            </p:extLst>
          </p:nvPr>
        </p:nvGraphicFramePr>
        <p:xfrm>
          <a:off x="6705600" y="4762500"/>
          <a:ext cx="601663" cy="647700"/>
        </p:xfrm>
        <a:graphic>
          <a:graphicData uri="http://schemas.openxmlformats.org/presentationml/2006/ole">
            <mc:AlternateContent xmlns:mc="http://schemas.openxmlformats.org/markup-compatibility/2006">
              <mc:Choice xmlns:v="urn:schemas-microsoft-com:vml" Requires="v">
                <p:oleObj spid="_x0000_s20609" name="CS ChemDraw Drawing" r:id="rId5" imgW="601860" imgH="646113" progId="ChemDraw.Document.6.0">
                  <p:embed/>
                </p:oleObj>
              </mc:Choice>
              <mc:Fallback>
                <p:oleObj name="CS ChemDraw Drawing" r:id="rId5" imgW="601860" imgH="646113" progId="ChemDraw.Document.6.0">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762500"/>
                        <a:ext cx="60166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9"/>
          <p:cNvSpPr>
            <a:spLocks noChangeArrowheads="1"/>
          </p:cNvSpPr>
          <p:nvPr/>
        </p:nvSpPr>
        <p:spPr bwMode="auto">
          <a:xfrm>
            <a:off x="152400" y="5299502"/>
            <a:ext cx="74082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Symmetry number = 10;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Order of the group =20 (E,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5</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1-4</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5 c</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5 </a:t>
            </a:r>
            <a:r>
              <a:rPr kumimoji="0" lang="en-US" sz="2400" b="0" i="0" u="none" strike="noStrike" cap="none" normalizeH="0" baseline="0" dirty="0" err="1" smtClean="0">
                <a:ln>
                  <a:noFill/>
                </a:ln>
                <a:solidFill>
                  <a:srgbClr val="00B050"/>
                </a:solidFill>
                <a:effectLst/>
                <a:ea typeface="Calibri" pitchFamily="34" charset="0"/>
                <a:cs typeface="Times New Roman" pitchFamily="18" charset="0"/>
              </a:rPr>
              <a:t>σ</a:t>
            </a:r>
            <a:r>
              <a:rPr kumimoji="0" lang="en-US" sz="2400" b="0" i="0" u="none" strike="noStrike" cap="none" normalizeH="0" baseline="-30000" dirty="0" err="1" smtClean="0">
                <a:ln>
                  <a:noFill/>
                </a:ln>
                <a:solidFill>
                  <a:srgbClr val="00B050"/>
                </a:solidFill>
                <a:effectLst/>
                <a:ea typeface="Calibri" pitchFamily="34" charset="0"/>
                <a:cs typeface="Times New Roman" pitchFamily="18" charset="0"/>
              </a:rPr>
              <a:t>d</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10</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1,3,7,9</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 s</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10</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5</a:t>
            </a:r>
            <a:r>
              <a:rPr kumimoji="0" lang="en-US" sz="2400" b="1" i="0" u="none" strike="noStrike" cap="none" normalizeH="0" baseline="-30000" dirty="0" smtClean="0">
                <a:ln>
                  <a:noFill/>
                </a:ln>
                <a:solidFill>
                  <a:srgbClr val="00B050"/>
                </a:solidFill>
                <a:effectLst/>
                <a:ea typeface="Calibri" pitchFamily="34" charset="0"/>
                <a:cs typeface="Times New Roman" pitchFamily="18" charset="0"/>
              </a:rPr>
              <a:t>  ≡ i</a:t>
            </a:r>
            <a:r>
              <a:rPr kumimoji="0" lang="en-US" sz="2400" b="1" i="0" u="none" strike="noStrike" cap="none" normalizeH="0" baseline="0" dirty="0" smtClean="0">
                <a:ln>
                  <a:noFill/>
                </a:ln>
                <a:solidFill>
                  <a:srgbClr val="00B050"/>
                </a:solidFill>
                <a:effectLst/>
                <a:ea typeface="Calibri" pitchFamily="34" charset="0"/>
                <a:cs typeface="Times New Roman" pitchFamily="18" charset="0"/>
              </a:rPr>
              <a:t>).</a:t>
            </a:r>
            <a:endParaRPr kumimoji="0" lang="en-US" sz="2400" b="0" i="0" u="none" strike="noStrike" cap="none" normalizeH="0" baseline="0" dirty="0" smtClean="0">
              <a:ln>
                <a:noFill/>
              </a:ln>
              <a:solidFill>
                <a:srgbClr val="00B050"/>
              </a:solidFill>
              <a:effectLst/>
              <a:cs typeface="Arial" pitchFamily="34" charset="0"/>
            </a:endParaRPr>
          </a:p>
        </p:txBody>
      </p:sp>
      <p:sp>
        <p:nvSpPr>
          <p:cNvPr id="9" name="Rectangle 8"/>
          <p:cNvSpPr/>
          <p:nvPr/>
        </p:nvSpPr>
        <p:spPr>
          <a:xfrm>
            <a:off x="152400" y="4796135"/>
            <a:ext cx="6248400" cy="461665"/>
          </a:xfrm>
          <a:prstGeom prst="rect">
            <a:avLst/>
          </a:prstGeom>
        </p:spPr>
        <p:txBody>
          <a:bodyPr wrap="square">
            <a:spAutoFit/>
          </a:bodyPr>
          <a:lstStyle/>
          <a:p>
            <a:pPr lvl="0" eaLnBrk="0" fontAlgn="base" hangingPunct="0">
              <a:spcBef>
                <a:spcPct val="0"/>
              </a:spcBef>
              <a:spcAft>
                <a:spcPct val="0"/>
              </a:spcAft>
            </a:pPr>
            <a:r>
              <a:rPr lang="en-US" sz="2400" b="1" dirty="0">
                <a:solidFill>
                  <a:srgbClr val="7030A0"/>
                </a:solidFill>
                <a:ea typeface="Calibri" pitchFamily="34" charset="0"/>
                <a:cs typeface="Times New Roman" pitchFamily="18" charset="0"/>
              </a:rPr>
              <a:t>Example: Staggered conformation of </a:t>
            </a:r>
            <a:r>
              <a:rPr lang="en-US" sz="2400" b="1" dirty="0" err="1">
                <a:solidFill>
                  <a:srgbClr val="7030A0"/>
                </a:solidFill>
                <a:ea typeface="Calibri" pitchFamily="34" charset="0"/>
                <a:cs typeface="Times New Roman" pitchFamily="18" charset="0"/>
              </a:rPr>
              <a:t>ferrocene</a:t>
            </a:r>
            <a:r>
              <a:rPr lang="en-US" sz="2400" b="1" dirty="0">
                <a:solidFill>
                  <a:srgbClr val="7030A0"/>
                </a:solidFill>
                <a:ea typeface="Calibri" pitchFamily="34" charset="0"/>
                <a:cs typeface="Times New Roman" pitchFamily="18" charset="0"/>
              </a:rPr>
              <a:t>.</a:t>
            </a:r>
            <a:endParaRPr lang="en-US" sz="2400" b="1" dirty="0">
              <a:solidFill>
                <a:srgbClr val="7030A0"/>
              </a:solidFill>
              <a:cs typeface="Arial" pitchFamily="34" charset="0"/>
            </a:endParaRPr>
          </a:p>
        </p:txBody>
      </p:sp>
    </p:spTree>
    <p:extLst>
      <p:ext uri="{BB962C8B-B14F-4D97-AF65-F5344CB8AC3E}">
        <p14:creationId xmlns:p14="http://schemas.microsoft.com/office/powerpoint/2010/main" val="1350059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830997"/>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6d</a:t>
            </a:r>
            <a:r>
              <a:rPr lang="en-IN" sz="2400" b="1" dirty="0">
                <a:solidFill>
                  <a:srgbClr val="C00000"/>
                </a:solidFill>
              </a:rPr>
              <a:t> point group</a:t>
            </a:r>
            <a:r>
              <a:rPr lang="en-IN" sz="2400" b="1" dirty="0" smtClean="0">
                <a:solidFill>
                  <a:srgbClr val="C00000"/>
                </a:solidFill>
              </a:rPr>
              <a:t>: </a:t>
            </a:r>
            <a:r>
              <a:rPr lang="en-IN" sz="2400" b="1" dirty="0" smtClean="0">
                <a:solidFill>
                  <a:srgbClr val="0070C0"/>
                </a:solidFill>
              </a:rPr>
              <a:t>Presence </a:t>
            </a:r>
            <a:r>
              <a:rPr lang="en-IN" sz="2400" b="1" dirty="0">
                <a:solidFill>
                  <a:srgbClr val="0070C0"/>
                </a:solidFill>
              </a:rPr>
              <a:t>of c</a:t>
            </a:r>
            <a:r>
              <a:rPr lang="en-IN" sz="2400" b="1" baseline="-25000" dirty="0">
                <a:solidFill>
                  <a:srgbClr val="0070C0"/>
                </a:solidFill>
              </a:rPr>
              <a:t>6</a:t>
            </a:r>
            <a:r>
              <a:rPr lang="en-IN" sz="2400" b="1" dirty="0">
                <a:solidFill>
                  <a:srgbClr val="0070C0"/>
                </a:solidFill>
              </a:rPr>
              <a:t>, 6 c</a:t>
            </a:r>
            <a:r>
              <a:rPr lang="en-IN" sz="2400" b="1" baseline="-25000" dirty="0">
                <a:solidFill>
                  <a:srgbClr val="0070C0"/>
                </a:solidFill>
              </a:rPr>
              <a:t>2</a:t>
            </a:r>
            <a:r>
              <a:rPr lang="en-IN" sz="2400" b="1" dirty="0">
                <a:solidFill>
                  <a:srgbClr val="0070C0"/>
                </a:solidFill>
              </a:rPr>
              <a:t>-axes perpendicular to </a:t>
            </a:r>
            <a:endParaRPr lang="en-IN" sz="2400" b="1" dirty="0" smtClean="0">
              <a:solidFill>
                <a:srgbClr val="0070C0"/>
              </a:solidFill>
            </a:endParaRPr>
          </a:p>
          <a:p>
            <a:r>
              <a:rPr lang="en-IN" sz="2400" b="1" dirty="0">
                <a:solidFill>
                  <a:srgbClr val="0070C0"/>
                </a:solidFill>
              </a:rPr>
              <a:t>	</a:t>
            </a:r>
            <a:r>
              <a:rPr lang="en-IN" sz="2400" b="1" dirty="0" smtClean="0">
                <a:solidFill>
                  <a:srgbClr val="0070C0"/>
                </a:solidFill>
              </a:rPr>
              <a:t>	    c</a:t>
            </a:r>
            <a:r>
              <a:rPr lang="en-IN" sz="2400" b="1" baseline="-25000" dirty="0" smtClean="0">
                <a:solidFill>
                  <a:srgbClr val="0070C0"/>
                </a:solidFill>
              </a:rPr>
              <a:t>6</a:t>
            </a:r>
            <a:r>
              <a:rPr lang="en-IN" sz="2400" b="1" dirty="0" smtClean="0">
                <a:solidFill>
                  <a:srgbClr val="0070C0"/>
                </a:solidFill>
              </a:rPr>
              <a:t>-axis </a:t>
            </a:r>
            <a:r>
              <a:rPr lang="en-IN" sz="2400" b="1" dirty="0">
                <a:solidFill>
                  <a:srgbClr val="0070C0"/>
                </a:solidFill>
              </a:rPr>
              <a:t>and 6 </a:t>
            </a:r>
            <a:r>
              <a:rPr lang="en-IN" sz="2400" b="1" dirty="0" err="1">
                <a:solidFill>
                  <a:srgbClr val="0070C0"/>
                </a:solidFill>
              </a:rPr>
              <a:t>σ</a:t>
            </a:r>
            <a:r>
              <a:rPr lang="en-IN" sz="2400" b="1" baseline="-25000" dirty="0" err="1">
                <a:solidFill>
                  <a:srgbClr val="0070C0"/>
                </a:solidFill>
              </a:rPr>
              <a:t>d</a:t>
            </a:r>
            <a:r>
              <a:rPr lang="en-IN" sz="2400" b="1" baseline="-25000" dirty="0">
                <a:solidFill>
                  <a:srgbClr val="0070C0"/>
                </a:solidFill>
              </a:rPr>
              <a:t> </a:t>
            </a:r>
            <a:r>
              <a:rPr lang="en-IN" sz="2400" b="1" dirty="0">
                <a:solidFill>
                  <a:srgbClr val="0070C0"/>
                </a:solidFill>
              </a:rPr>
              <a:t>planes. </a:t>
            </a:r>
          </a:p>
        </p:txBody>
      </p:sp>
      <p:sp>
        <p:nvSpPr>
          <p:cNvPr id="3" name="Rectangle 2"/>
          <p:cNvSpPr/>
          <p:nvPr/>
        </p:nvSpPr>
        <p:spPr>
          <a:xfrm>
            <a:off x="381000" y="1288197"/>
            <a:ext cx="8077200" cy="461665"/>
          </a:xfrm>
          <a:prstGeom prst="rect">
            <a:avLst/>
          </a:prstGeom>
        </p:spPr>
        <p:txBody>
          <a:bodyPr wrap="square">
            <a:spAutoFit/>
          </a:bodyPr>
          <a:lstStyle/>
          <a:p>
            <a:r>
              <a:rPr lang="en-IN" sz="2400" b="1" dirty="0">
                <a:solidFill>
                  <a:srgbClr val="7030A0"/>
                </a:solidFill>
              </a:rPr>
              <a:t>Example: Staggered conformation of </a:t>
            </a:r>
            <a:r>
              <a:rPr lang="en-IN" sz="2400" b="1" dirty="0" err="1">
                <a:solidFill>
                  <a:srgbClr val="7030A0"/>
                </a:solidFill>
              </a:rPr>
              <a:t>dibenzenechromium</a:t>
            </a:r>
            <a:r>
              <a:rPr lang="en-IN" sz="2400" b="1" dirty="0">
                <a:solidFill>
                  <a:srgbClr val="7030A0"/>
                </a:solidFill>
              </a:rPr>
              <a: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2412139096"/>
              </p:ext>
            </p:extLst>
          </p:nvPr>
        </p:nvGraphicFramePr>
        <p:xfrm>
          <a:off x="3942628" y="1752601"/>
          <a:ext cx="793920" cy="990600"/>
        </p:xfrm>
        <a:graphic>
          <a:graphicData uri="http://schemas.openxmlformats.org/presentationml/2006/ole">
            <mc:AlternateContent xmlns:mc="http://schemas.openxmlformats.org/markup-compatibility/2006">
              <mc:Choice xmlns:v="urn:schemas-microsoft-com:vml" Requires="v">
                <p:oleObj spid="_x0000_s21621" name="CS ChemDraw Drawing" r:id="rId3" imgW="630798" imgH="781728" progId="ChemDraw.Document.6.0">
                  <p:embed/>
                </p:oleObj>
              </mc:Choice>
              <mc:Fallback>
                <p:oleObj name="CS ChemDraw Drawing" r:id="rId3" imgW="630798" imgH="781728"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628" y="1752601"/>
                        <a:ext cx="793920" cy="990600"/>
                      </a:xfrm>
                      <a:prstGeom prst="rect">
                        <a:avLst/>
                      </a:prstGeom>
                      <a:noFill/>
                    </p:spPr>
                  </p:pic>
                </p:oleObj>
              </mc:Fallback>
            </mc:AlternateContent>
          </a:graphicData>
        </a:graphic>
      </p:graphicFrame>
      <p:sp>
        <p:nvSpPr>
          <p:cNvPr id="6" name="Rectangle 5"/>
          <p:cNvSpPr/>
          <p:nvPr/>
        </p:nvSpPr>
        <p:spPr>
          <a:xfrm>
            <a:off x="533400" y="2514600"/>
            <a:ext cx="8153400" cy="830997"/>
          </a:xfrm>
          <a:prstGeom prst="rect">
            <a:avLst/>
          </a:prstGeom>
        </p:spPr>
        <p:txBody>
          <a:bodyPr wrap="square">
            <a:spAutoFit/>
          </a:bodyPr>
          <a:lstStyle/>
          <a:p>
            <a:r>
              <a:rPr lang="en-IN" sz="2400" b="1" dirty="0">
                <a:solidFill>
                  <a:srgbClr val="00B050"/>
                </a:solidFill>
              </a:rPr>
              <a:t>Symmetry number = 12; </a:t>
            </a:r>
            <a:endParaRPr lang="en-IN" sz="2400" b="1" dirty="0" smtClean="0">
              <a:solidFill>
                <a:srgbClr val="00B050"/>
              </a:solidFill>
            </a:endParaRPr>
          </a:p>
          <a:p>
            <a:r>
              <a:rPr lang="en-IN" sz="2400" b="1" dirty="0" smtClean="0">
                <a:solidFill>
                  <a:srgbClr val="00B050"/>
                </a:solidFill>
              </a:rPr>
              <a:t>Order </a:t>
            </a:r>
            <a:r>
              <a:rPr lang="en-IN" sz="2400" b="1" dirty="0">
                <a:solidFill>
                  <a:srgbClr val="00B050"/>
                </a:solidFill>
              </a:rPr>
              <a:t>of the group =24 (E, c</a:t>
            </a:r>
            <a:r>
              <a:rPr lang="en-IN" sz="2400" b="1" baseline="-25000" dirty="0">
                <a:solidFill>
                  <a:srgbClr val="00B050"/>
                </a:solidFill>
              </a:rPr>
              <a:t>6</a:t>
            </a:r>
            <a:r>
              <a:rPr lang="en-IN" sz="2400" b="1" baseline="30000" dirty="0">
                <a:solidFill>
                  <a:srgbClr val="00B050"/>
                </a:solidFill>
              </a:rPr>
              <a:t>1-5</a:t>
            </a:r>
            <a:r>
              <a:rPr lang="en-IN" sz="2400" b="1" dirty="0">
                <a:solidFill>
                  <a:srgbClr val="00B050"/>
                </a:solidFill>
              </a:rPr>
              <a:t>, 6 c</a:t>
            </a:r>
            <a:r>
              <a:rPr lang="en-IN" sz="2400" b="1" baseline="-25000" dirty="0">
                <a:solidFill>
                  <a:srgbClr val="00B050"/>
                </a:solidFill>
              </a:rPr>
              <a:t>2,</a:t>
            </a:r>
            <a:r>
              <a:rPr lang="en-IN" sz="2400" b="1" dirty="0">
                <a:solidFill>
                  <a:srgbClr val="00B050"/>
                </a:solidFill>
              </a:rPr>
              <a:t> 6 </a:t>
            </a:r>
            <a:r>
              <a:rPr lang="en-IN" sz="2400" dirty="0" err="1">
                <a:solidFill>
                  <a:srgbClr val="00B050"/>
                </a:solidFill>
              </a:rPr>
              <a:t>σ</a:t>
            </a:r>
            <a:r>
              <a:rPr lang="en-IN" sz="2400" baseline="-25000" dirty="0" err="1">
                <a:solidFill>
                  <a:srgbClr val="00B050"/>
                </a:solidFill>
              </a:rPr>
              <a:t>d</a:t>
            </a:r>
            <a:r>
              <a:rPr lang="en-IN" sz="2400" b="1" dirty="0">
                <a:solidFill>
                  <a:srgbClr val="00B050"/>
                </a:solidFill>
              </a:rPr>
              <a:t>, s</a:t>
            </a:r>
            <a:r>
              <a:rPr lang="en-IN" sz="2400" b="1" baseline="-25000" dirty="0">
                <a:solidFill>
                  <a:srgbClr val="00B050"/>
                </a:solidFill>
              </a:rPr>
              <a:t>12</a:t>
            </a:r>
            <a:r>
              <a:rPr lang="en-IN" sz="2400" b="1" baseline="30000" dirty="0">
                <a:solidFill>
                  <a:srgbClr val="00B050"/>
                </a:solidFill>
              </a:rPr>
              <a:t>1,3,5,7,9,11</a:t>
            </a:r>
            <a:r>
              <a:rPr lang="en-IN" sz="2400" b="1" dirty="0">
                <a:solidFill>
                  <a:srgbClr val="00B050"/>
                </a:solidFill>
              </a:rPr>
              <a:t>).</a:t>
            </a:r>
            <a:endParaRPr lang="en-IN" sz="2400" dirty="0">
              <a:solidFill>
                <a:srgbClr val="00B050"/>
              </a:solidFill>
            </a:endParaRPr>
          </a:p>
        </p:txBody>
      </p:sp>
      <p:sp>
        <p:nvSpPr>
          <p:cNvPr id="7" name="Rectangle 6"/>
          <p:cNvSpPr/>
          <p:nvPr/>
        </p:nvSpPr>
        <p:spPr>
          <a:xfrm>
            <a:off x="685800" y="3657600"/>
            <a:ext cx="7848600" cy="830997"/>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8d</a:t>
            </a:r>
            <a:r>
              <a:rPr lang="en-IN" sz="2400" b="1" dirty="0">
                <a:solidFill>
                  <a:srgbClr val="C00000"/>
                </a:solidFill>
              </a:rPr>
              <a:t> point group</a:t>
            </a:r>
            <a:r>
              <a:rPr lang="en-IN" sz="2400" b="1" dirty="0" smtClean="0">
                <a:solidFill>
                  <a:srgbClr val="C00000"/>
                </a:solidFill>
              </a:rPr>
              <a:t>:</a:t>
            </a:r>
            <a:r>
              <a:rPr lang="en-IN" sz="2400" b="1" dirty="0" smtClean="0">
                <a:solidFill>
                  <a:srgbClr val="0070C0"/>
                </a:solidFill>
              </a:rPr>
              <a:t> Presence </a:t>
            </a:r>
            <a:r>
              <a:rPr lang="en-IN" sz="2400" b="1" dirty="0">
                <a:solidFill>
                  <a:srgbClr val="0070C0"/>
                </a:solidFill>
              </a:rPr>
              <a:t>of c</a:t>
            </a:r>
            <a:r>
              <a:rPr lang="en-IN" sz="2400" b="1" baseline="-25000" dirty="0">
                <a:solidFill>
                  <a:srgbClr val="0070C0"/>
                </a:solidFill>
              </a:rPr>
              <a:t>8</a:t>
            </a:r>
            <a:r>
              <a:rPr lang="en-IN" sz="2400" b="1" dirty="0">
                <a:solidFill>
                  <a:srgbClr val="0070C0"/>
                </a:solidFill>
              </a:rPr>
              <a:t>, 8 c</a:t>
            </a:r>
            <a:r>
              <a:rPr lang="en-IN" sz="2400" b="1" baseline="-25000" dirty="0">
                <a:solidFill>
                  <a:srgbClr val="0070C0"/>
                </a:solidFill>
              </a:rPr>
              <a:t>2</a:t>
            </a:r>
            <a:r>
              <a:rPr lang="en-IN" sz="2400" b="1" dirty="0">
                <a:solidFill>
                  <a:srgbClr val="0070C0"/>
                </a:solidFill>
              </a:rPr>
              <a:t>-axes perpendicular to c</a:t>
            </a:r>
            <a:r>
              <a:rPr lang="en-IN" sz="2400" b="1" baseline="-25000" dirty="0">
                <a:solidFill>
                  <a:srgbClr val="0070C0"/>
                </a:solidFill>
              </a:rPr>
              <a:t>8</a:t>
            </a:r>
            <a:r>
              <a:rPr lang="en-IN" sz="2400" b="1" dirty="0">
                <a:solidFill>
                  <a:srgbClr val="0070C0"/>
                </a:solidFill>
              </a:rPr>
              <a:t>-axis and 8 </a:t>
            </a:r>
            <a:r>
              <a:rPr lang="en-IN" sz="2400" b="1" dirty="0" err="1">
                <a:solidFill>
                  <a:srgbClr val="0070C0"/>
                </a:solidFill>
              </a:rPr>
              <a:t>σ</a:t>
            </a:r>
            <a:r>
              <a:rPr lang="en-IN" sz="2400" b="1" baseline="-25000" dirty="0" err="1">
                <a:solidFill>
                  <a:srgbClr val="0070C0"/>
                </a:solidFill>
              </a:rPr>
              <a:t>d</a:t>
            </a:r>
            <a:r>
              <a:rPr lang="en-IN" sz="2400" b="1" baseline="-25000" dirty="0">
                <a:solidFill>
                  <a:srgbClr val="0070C0"/>
                </a:solidFill>
              </a:rPr>
              <a:t> </a:t>
            </a:r>
            <a:r>
              <a:rPr lang="en-IN" sz="2400" b="1" dirty="0">
                <a:solidFill>
                  <a:srgbClr val="0070C0"/>
                </a:solidFill>
              </a:rPr>
              <a:t>planes. </a:t>
            </a:r>
          </a:p>
        </p:txBody>
      </p:sp>
      <p:sp>
        <p:nvSpPr>
          <p:cNvPr id="8" name="Rectangle 7"/>
          <p:cNvSpPr/>
          <p:nvPr/>
        </p:nvSpPr>
        <p:spPr>
          <a:xfrm>
            <a:off x="685800" y="4495800"/>
            <a:ext cx="7620000" cy="461665"/>
          </a:xfrm>
          <a:prstGeom prst="rect">
            <a:avLst/>
          </a:prstGeom>
        </p:spPr>
        <p:txBody>
          <a:bodyPr wrap="square">
            <a:spAutoFit/>
          </a:bodyPr>
          <a:lstStyle/>
          <a:p>
            <a:r>
              <a:rPr lang="en-IN" sz="2400" b="1" dirty="0">
                <a:solidFill>
                  <a:srgbClr val="7030A0"/>
                </a:solidFill>
              </a:rPr>
              <a:t>Example: Staggered conformation of </a:t>
            </a:r>
            <a:r>
              <a:rPr lang="en-IN" sz="2400" b="1" dirty="0" err="1">
                <a:solidFill>
                  <a:srgbClr val="7030A0"/>
                </a:solidFill>
              </a:rPr>
              <a:t>uranocene</a:t>
            </a:r>
            <a:r>
              <a:rPr lang="en-IN" sz="2400" b="1" dirty="0">
                <a:solidFill>
                  <a:srgbClr val="7030A0"/>
                </a:solidFill>
              </a:rPr>
              <a:t>.</a:t>
            </a: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0" name="Object 9"/>
          <p:cNvGraphicFramePr>
            <a:graphicFrameLocks noChangeAspect="1"/>
          </p:cNvGraphicFramePr>
          <p:nvPr>
            <p:extLst>
              <p:ext uri="{D42A27DB-BD31-4B8C-83A1-F6EECF244321}">
                <p14:modId xmlns:p14="http://schemas.microsoft.com/office/powerpoint/2010/main" val="533136808"/>
              </p:ext>
            </p:extLst>
          </p:nvPr>
        </p:nvGraphicFramePr>
        <p:xfrm>
          <a:off x="7010400" y="4100807"/>
          <a:ext cx="685800" cy="1581715"/>
        </p:xfrm>
        <a:graphic>
          <a:graphicData uri="http://schemas.openxmlformats.org/presentationml/2006/ole">
            <mc:AlternateContent xmlns:mc="http://schemas.openxmlformats.org/markup-compatibility/2006">
              <mc:Choice xmlns:v="urn:schemas-microsoft-com:vml" Requires="v">
                <p:oleObj spid="_x0000_s21622" name="CS ChemDraw Drawing" r:id="rId5" imgW="370359" imgH="859684" progId="ChemDraw.Document.6.0">
                  <p:embed/>
                </p:oleObj>
              </mc:Choice>
              <mc:Fallback>
                <p:oleObj name="CS ChemDraw Drawing" r:id="rId5" imgW="370359" imgH="859684" progId="ChemDraw.Document.6.0">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100807"/>
                        <a:ext cx="685800" cy="1581715"/>
                      </a:xfrm>
                      <a:prstGeom prst="rect">
                        <a:avLst/>
                      </a:prstGeom>
                      <a:noFill/>
                    </p:spPr>
                  </p:pic>
                </p:oleObj>
              </mc:Fallback>
            </mc:AlternateContent>
          </a:graphicData>
        </a:graphic>
      </p:graphicFrame>
      <p:sp>
        <p:nvSpPr>
          <p:cNvPr id="11" name="Rectangle 10"/>
          <p:cNvSpPr/>
          <p:nvPr/>
        </p:nvSpPr>
        <p:spPr>
          <a:xfrm>
            <a:off x="665018" y="5334000"/>
            <a:ext cx="7793182" cy="830997"/>
          </a:xfrm>
          <a:prstGeom prst="rect">
            <a:avLst/>
          </a:prstGeom>
        </p:spPr>
        <p:txBody>
          <a:bodyPr wrap="square">
            <a:spAutoFit/>
          </a:bodyPr>
          <a:lstStyle/>
          <a:p>
            <a:r>
              <a:rPr lang="en-IN" sz="2400" b="1" dirty="0">
                <a:solidFill>
                  <a:srgbClr val="00B050"/>
                </a:solidFill>
              </a:rPr>
              <a:t>Symmetry number = 16; </a:t>
            </a:r>
            <a:endParaRPr lang="en-IN" sz="2400" b="1" dirty="0" smtClean="0">
              <a:solidFill>
                <a:srgbClr val="00B050"/>
              </a:solidFill>
            </a:endParaRPr>
          </a:p>
          <a:p>
            <a:r>
              <a:rPr lang="en-IN" sz="2400" b="1" dirty="0" smtClean="0">
                <a:solidFill>
                  <a:srgbClr val="00B050"/>
                </a:solidFill>
              </a:rPr>
              <a:t>Order </a:t>
            </a:r>
            <a:r>
              <a:rPr lang="en-IN" sz="2400" b="1" dirty="0">
                <a:solidFill>
                  <a:srgbClr val="00B050"/>
                </a:solidFill>
              </a:rPr>
              <a:t>of the group =32 (E, c</a:t>
            </a:r>
            <a:r>
              <a:rPr lang="en-IN" sz="2400" b="1" baseline="-25000" dirty="0">
                <a:solidFill>
                  <a:srgbClr val="00B050"/>
                </a:solidFill>
              </a:rPr>
              <a:t>8</a:t>
            </a:r>
            <a:r>
              <a:rPr lang="en-IN" sz="2400" b="1" baseline="30000" dirty="0">
                <a:solidFill>
                  <a:srgbClr val="00B050"/>
                </a:solidFill>
              </a:rPr>
              <a:t>1-7</a:t>
            </a:r>
            <a:r>
              <a:rPr lang="en-IN" sz="2400" b="1" dirty="0">
                <a:solidFill>
                  <a:srgbClr val="00B050"/>
                </a:solidFill>
              </a:rPr>
              <a:t>, 8 c</a:t>
            </a:r>
            <a:r>
              <a:rPr lang="en-IN" sz="2400" b="1" baseline="-25000" dirty="0">
                <a:solidFill>
                  <a:srgbClr val="00B050"/>
                </a:solidFill>
              </a:rPr>
              <a:t>2,</a:t>
            </a:r>
            <a:r>
              <a:rPr lang="en-IN" sz="2400" b="1" dirty="0">
                <a:solidFill>
                  <a:srgbClr val="00B050"/>
                </a:solidFill>
              </a:rPr>
              <a:t> 8 </a:t>
            </a:r>
            <a:r>
              <a:rPr lang="en-IN" sz="2400" dirty="0" err="1">
                <a:solidFill>
                  <a:srgbClr val="00B050"/>
                </a:solidFill>
              </a:rPr>
              <a:t>σ</a:t>
            </a:r>
            <a:r>
              <a:rPr lang="en-IN" sz="2400" baseline="-25000" dirty="0" err="1">
                <a:solidFill>
                  <a:srgbClr val="00B050"/>
                </a:solidFill>
              </a:rPr>
              <a:t>d</a:t>
            </a:r>
            <a:r>
              <a:rPr lang="en-IN" sz="2400" b="1" dirty="0">
                <a:solidFill>
                  <a:srgbClr val="00B050"/>
                </a:solidFill>
              </a:rPr>
              <a:t>, s</a:t>
            </a:r>
            <a:r>
              <a:rPr lang="en-IN" sz="2400" b="1" baseline="-25000" dirty="0">
                <a:solidFill>
                  <a:srgbClr val="00B050"/>
                </a:solidFill>
              </a:rPr>
              <a:t>16</a:t>
            </a:r>
            <a:r>
              <a:rPr lang="en-IN" sz="2400" b="1" baseline="30000" dirty="0">
                <a:solidFill>
                  <a:srgbClr val="00B050"/>
                </a:solidFill>
              </a:rPr>
              <a:t>1,3,5,7,9,11,13,15</a:t>
            </a:r>
            <a:r>
              <a:rPr lang="en-IN" sz="2400" b="1" dirty="0">
                <a:solidFill>
                  <a:srgbClr val="00B050"/>
                </a:solidFill>
              </a:rPr>
              <a:t>).</a:t>
            </a:r>
            <a:endParaRPr lang="en-IN" sz="2400" dirty="0">
              <a:solidFill>
                <a:srgbClr val="00B050"/>
              </a:solidFill>
            </a:endParaRPr>
          </a:p>
        </p:txBody>
      </p:sp>
    </p:spTree>
    <p:extLst>
      <p:ext uri="{BB962C8B-B14F-4D97-AF65-F5344CB8AC3E}">
        <p14:creationId xmlns:p14="http://schemas.microsoft.com/office/powerpoint/2010/main" val="431413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5588389" cy="523220"/>
          </a:xfrm>
          <a:prstGeom prst="rect">
            <a:avLst/>
          </a:prstGeom>
        </p:spPr>
        <p:txBody>
          <a:bodyPr wrap="none">
            <a:spAutoFit/>
          </a:bodyPr>
          <a:lstStyle/>
          <a:p>
            <a:r>
              <a:rPr lang="en-IN" sz="2800" b="1" i="1" dirty="0">
                <a:solidFill>
                  <a:srgbClr val="C00000"/>
                </a:solidFill>
              </a:rPr>
              <a:t>Concept of symmetry </a:t>
            </a:r>
            <a:r>
              <a:rPr lang="en-IN" sz="2800" b="1" i="1" dirty="0" smtClean="0">
                <a:solidFill>
                  <a:srgbClr val="C00000"/>
                </a:solidFill>
              </a:rPr>
              <a:t> of a molecule:</a:t>
            </a:r>
            <a:endParaRPr lang="en-IN" sz="2800" b="1" dirty="0">
              <a:solidFill>
                <a:srgbClr val="C00000"/>
              </a:solidFill>
            </a:endParaRPr>
          </a:p>
        </p:txBody>
      </p:sp>
      <p:sp>
        <p:nvSpPr>
          <p:cNvPr id="4" name="Rectangle 3"/>
          <p:cNvSpPr/>
          <p:nvPr/>
        </p:nvSpPr>
        <p:spPr>
          <a:xfrm>
            <a:off x="609600" y="1143000"/>
            <a:ext cx="4572000" cy="830997"/>
          </a:xfrm>
          <a:prstGeom prst="rect">
            <a:avLst/>
          </a:prstGeom>
        </p:spPr>
        <p:txBody>
          <a:bodyPr>
            <a:spAutoFit/>
          </a:bodyPr>
          <a:lstStyle/>
          <a:p>
            <a:pPr marL="400050" indent="-400050">
              <a:buAutoNum type="romanLcParenBoth"/>
            </a:pPr>
            <a:r>
              <a:rPr lang="en-IN" sz="2400" b="1" dirty="0" smtClean="0">
                <a:solidFill>
                  <a:srgbClr val="002060"/>
                </a:solidFill>
              </a:rPr>
              <a:t>symmetry </a:t>
            </a:r>
            <a:r>
              <a:rPr lang="en-IN" sz="2400" b="1" dirty="0">
                <a:solidFill>
                  <a:srgbClr val="002060"/>
                </a:solidFill>
              </a:rPr>
              <a:t>operation </a:t>
            </a:r>
            <a:endParaRPr lang="en-IN" sz="2400" b="1" dirty="0" smtClean="0">
              <a:solidFill>
                <a:srgbClr val="002060"/>
              </a:solidFill>
            </a:endParaRPr>
          </a:p>
          <a:p>
            <a:r>
              <a:rPr lang="en-IN" sz="2400" b="1" dirty="0" smtClean="0">
                <a:solidFill>
                  <a:srgbClr val="002060"/>
                </a:solidFill>
              </a:rPr>
              <a:t>(</a:t>
            </a:r>
            <a:r>
              <a:rPr lang="en-IN" sz="2400" b="1" dirty="0">
                <a:solidFill>
                  <a:srgbClr val="002060"/>
                </a:solidFill>
              </a:rPr>
              <a:t>ii) symmetry elements.</a:t>
            </a:r>
          </a:p>
        </p:txBody>
      </p:sp>
      <p:sp>
        <p:nvSpPr>
          <p:cNvPr id="5" name="Rectangle 4"/>
          <p:cNvSpPr/>
          <p:nvPr/>
        </p:nvSpPr>
        <p:spPr>
          <a:xfrm>
            <a:off x="457200" y="2252008"/>
            <a:ext cx="8382000" cy="2000548"/>
          </a:xfrm>
          <a:prstGeom prst="rect">
            <a:avLst/>
          </a:prstGeom>
        </p:spPr>
        <p:txBody>
          <a:bodyPr wrap="square">
            <a:spAutoFit/>
          </a:bodyPr>
          <a:lstStyle/>
          <a:p>
            <a:pPr lvl="0" algn="just"/>
            <a:r>
              <a:rPr lang="en-IN" sz="2400" b="1" dirty="0">
                <a:solidFill>
                  <a:srgbClr val="002060"/>
                </a:solidFill>
              </a:rPr>
              <a:t>Symmetry operation: </a:t>
            </a:r>
            <a:r>
              <a:rPr lang="en-IN" sz="2000" b="1" dirty="0">
                <a:solidFill>
                  <a:srgbClr val="0070C0"/>
                </a:solidFill>
              </a:rPr>
              <a:t>It is a movement of an object or a molecule in such a way that after the movement has been carried out, every point or atom of the object or molecule is in coincidence with an equivalent point or atom of the object or molecule in its original position. In other way symmetry operation may be discussed as an operation that carries an object or molecule into a position indistinguishable from its original arrangement.</a:t>
            </a:r>
          </a:p>
        </p:txBody>
      </p:sp>
      <p:graphicFrame>
        <p:nvGraphicFramePr>
          <p:cNvPr id="6" name="Object 5"/>
          <p:cNvGraphicFramePr>
            <a:graphicFrameLocks noChangeAspect="1"/>
          </p:cNvGraphicFramePr>
          <p:nvPr>
            <p:extLst>
              <p:ext uri="{D42A27DB-BD31-4B8C-83A1-F6EECF244321}">
                <p14:modId xmlns:p14="http://schemas.microsoft.com/office/powerpoint/2010/main" val="1049936324"/>
              </p:ext>
            </p:extLst>
          </p:nvPr>
        </p:nvGraphicFramePr>
        <p:xfrm>
          <a:off x="609600" y="4419600"/>
          <a:ext cx="7847126" cy="1447800"/>
        </p:xfrm>
        <a:graphic>
          <a:graphicData uri="http://schemas.openxmlformats.org/presentationml/2006/ole">
            <mc:AlternateContent xmlns:mc="http://schemas.openxmlformats.org/markup-compatibility/2006">
              <mc:Choice xmlns:v="urn:schemas-microsoft-com:vml" Requires="v">
                <p:oleObj spid="_x0000_s5231" name="CS ChemDraw Drawing" r:id="rId3" imgW="4465254" imgH="824485" progId="ChemDraw.Document.6.0">
                  <p:embed/>
                </p:oleObj>
              </mc:Choice>
              <mc:Fallback>
                <p:oleObj name="CS ChemDraw Drawing" r:id="rId3" imgW="4465254" imgH="824485" progId="ChemDraw.Document.6.0">
                  <p:embed/>
                  <p:pic>
                    <p:nvPicPr>
                      <p:cNvPr id="0" name=""/>
                      <p:cNvPicPr/>
                      <p:nvPr/>
                    </p:nvPicPr>
                    <p:blipFill>
                      <a:blip r:embed="rId4"/>
                      <a:stretch>
                        <a:fillRect/>
                      </a:stretch>
                    </p:blipFill>
                    <p:spPr>
                      <a:xfrm>
                        <a:off x="609600" y="4419600"/>
                        <a:ext cx="7847126" cy="1447800"/>
                      </a:xfrm>
                      <a:prstGeom prst="rect">
                        <a:avLst/>
                      </a:prstGeom>
                    </p:spPr>
                  </p:pic>
                </p:oleObj>
              </mc:Fallback>
            </mc:AlternateContent>
          </a:graphicData>
        </a:graphic>
      </p:graphicFrame>
    </p:spTree>
    <p:extLst>
      <p:ext uri="{BB962C8B-B14F-4D97-AF65-F5344CB8AC3E}">
        <p14:creationId xmlns:p14="http://schemas.microsoft.com/office/powerpoint/2010/main" val="207236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1200329"/>
          </a:xfrm>
          <a:prstGeom prst="rect">
            <a:avLst/>
          </a:prstGeom>
        </p:spPr>
        <p:txBody>
          <a:bodyPr wrap="square">
            <a:spAutoFit/>
          </a:bodyPr>
          <a:lstStyle/>
          <a:p>
            <a:r>
              <a:rPr lang="en-IN" sz="2400" b="1" dirty="0" err="1">
                <a:solidFill>
                  <a:srgbClr val="C00000"/>
                </a:solidFill>
              </a:rPr>
              <a:t>D</a:t>
            </a:r>
            <a:r>
              <a:rPr lang="en-IN" sz="2400" b="1" baseline="-25000" dirty="0" err="1">
                <a:solidFill>
                  <a:srgbClr val="C00000"/>
                </a:solidFill>
              </a:rPr>
              <a:t>nh</a:t>
            </a:r>
            <a:r>
              <a:rPr lang="en-IN" sz="2400" b="1" dirty="0">
                <a:solidFill>
                  <a:srgbClr val="C00000"/>
                </a:solidFill>
              </a:rPr>
              <a:t> point group:</a:t>
            </a:r>
            <a:r>
              <a:rPr lang="en-IN" sz="2400" b="1" dirty="0"/>
              <a:t> </a:t>
            </a:r>
            <a:r>
              <a:rPr lang="en-IN" sz="2400" b="1" dirty="0">
                <a:solidFill>
                  <a:srgbClr val="0070C0"/>
                </a:solidFill>
              </a:rPr>
              <a:t>Presence of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n c</a:t>
            </a:r>
            <a:r>
              <a:rPr lang="en-IN" sz="2400" b="1" baseline="-25000" dirty="0">
                <a:solidFill>
                  <a:srgbClr val="0070C0"/>
                </a:solidFill>
              </a:rPr>
              <a:t>2</a:t>
            </a:r>
            <a:r>
              <a:rPr lang="en-IN" sz="2400" b="1" dirty="0">
                <a:solidFill>
                  <a:srgbClr val="0070C0"/>
                </a:solidFill>
              </a:rPr>
              <a:t>-axes perpendicular to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-axis and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plane.</a:t>
            </a:r>
            <a:r>
              <a:rPr lang="en-IN" sz="2400" b="1" dirty="0"/>
              <a:t> </a:t>
            </a:r>
            <a:endParaRPr lang="en-IN" sz="2400" b="1" dirty="0" smtClean="0"/>
          </a:p>
          <a:p>
            <a:r>
              <a:rPr lang="en-IN" sz="2400" b="1" dirty="0" smtClean="0">
                <a:solidFill>
                  <a:srgbClr val="00B050"/>
                </a:solidFill>
              </a:rPr>
              <a:t>Symmetry </a:t>
            </a:r>
            <a:r>
              <a:rPr lang="en-IN" sz="2400" b="1" dirty="0">
                <a:solidFill>
                  <a:srgbClr val="00B050"/>
                </a:solidFill>
              </a:rPr>
              <a:t>number = 2n; Order of the group = 4n </a:t>
            </a:r>
          </a:p>
        </p:txBody>
      </p:sp>
      <p:sp>
        <p:nvSpPr>
          <p:cNvPr id="3" name="Rectangle 2"/>
          <p:cNvSpPr/>
          <p:nvPr/>
        </p:nvSpPr>
        <p:spPr>
          <a:xfrm>
            <a:off x="311726" y="1828800"/>
            <a:ext cx="8298873" cy="830997"/>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2h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2</a:t>
            </a:r>
            <a:r>
              <a:rPr lang="en-IN" sz="2400" b="1" dirty="0">
                <a:solidFill>
                  <a:srgbClr val="0070C0"/>
                </a:solidFill>
              </a:rPr>
              <a:t>, 2 c</a:t>
            </a:r>
            <a:r>
              <a:rPr lang="en-IN" sz="2400" b="1" baseline="-25000" dirty="0">
                <a:solidFill>
                  <a:srgbClr val="0070C0"/>
                </a:solidFill>
              </a:rPr>
              <a:t>2</a:t>
            </a:r>
            <a:r>
              <a:rPr lang="en-IN" sz="2400" b="1" dirty="0">
                <a:solidFill>
                  <a:srgbClr val="0070C0"/>
                </a:solidFill>
              </a:rPr>
              <a:t>-axes perpendicular to the principal (c</a:t>
            </a:r>
            <a:r>
              <a:rPr lang="en-IN" sz="2400" b="1" baseline="-25000" dirty="0">
                <a:solidFill>
                  <a:srgbClr val="0070C0"/>
                </a:solidFill>
              </a:rPr>
              <a:t>2</a:t>
            </a:r>
            <a:r>
              <a:rPr lang="en-IN" sz="2400" b="1" dirty="0">
                <a:solidFill>
                  <a:srgbClr val="0070C0"/>
                </a:solidFill>
              </a:rPr>
              <a:t>)-axis and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plane. </a:t>
            </a:r>
          </a:p>
        </p:txBody>
      </p:sp>
      <p:sp>
        <p:nvSpPr>
          <p:cNvPr id="4" name="Rectangle 3"/>
          <p:cNvSpPr/>
          <p:nvPr/>
        </p:nvSpPr>
        <p:spPr>
          <a:xfrm>
            <a:off x="321542" y="2891135"/>
            <a:ext cx="1354858" cy="461665"/>
          </a:xfrm>
          <a:prstGeom prst="rect">
            <a:avLst/>
          </a:prstGeom>
        </p:spPr>
        <p:txBody>
          <a:bodyPr wrap="none">
            <a:spAutoFit/>
          </a:bodyPr>
          <a:lstStyle/>
          <a:p>
            <a:r>
              <a:rPr lang="en-IN" sz="2400" b="1" dirty="0">
                <a:solidFill>
                  <a:srgbClr val="7030A0"/>
                </a:solidFill>
              </a:rPr>
              <a:t>Example:</a:t>
            </a:r>
            <a:endParaRPr lang="en-IN" sz="2400" dirty="0">
              <a:solidFill>
                <a:srgbClr val="7030A0"/>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551988866"/>
              </p:ext>
            </p:extLst>
          </p:nvPr>
        </p:nvGraphicFramePr>
        <p:xfrm>
          <a:off x="1905000" y="3618268"/>
          <a:ext cx="5648608" cy="1182332"/>
        </p:xfrm>
        <a:graphic>
          <a:graphicData uri="http://schemas.openxmlformats.org/presentationml/2006/ole">
            <mc:AlternateContent xmlns:mc="http://schemas.openxmlformats.org/markup-compatibility/2006">
              <mc:Choice xmlns:v="urn:schemas-microsoft-com:vml" Requires="v">
                <p:oleObj spid="_x0000_s22584" name="CS ChemDraw Drawing" r:id="rId3" imgW="3237131" imgH="678289" progId="ChemDraw.Document.6.0">
                  <p:embed/>
                </p:oleObj>
              </mc:Choice>
              <mc:Fallback>
                <p:oleObj name="CS ChemDraw Drawing" r:id="rId3" imgW="3237131" imgH="678289"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18268"/>
                        <a:ext cx="5648608" cy="1182332"/>
                      </a:xfrm>
                      <a:prstGeom prst="rect">
                        <a:avLst/>
                      </a:prstGeom>
                      <a:noFill/>
                    </p:spPr>
                  </p:pic>
                </p:oleObj>
              </mc:Fallback>
            </mc:AlternateContent>
          </a:graphicData>
        </a:graphic>
      </p:graphicFrame>
      <p:sp>
        <p:nvSpPr>
          <p:cNvPr id="7" name="Rectangle 6"/>
          <p:cNvSpPr/>
          <p:nvPr/>
        </p:nvSpPr>
        <p:spPr>
          <a:xfrm>
            <a:off x="457199" y="5188803"/>
            <a:ext cx="8153399" cy="830997"/>
          </a:xfrm>
          <a:prstGeom prst="rect">
            <a:avLst/>
          </a:prstGeom>
        </p:spPr>
        <p:txBody>
          <a:bodyPr wrap="square">
            <a:spAutoFit/>
          </a:bodyPr>
          <a:lstStyle/>
          <a:p>
            <a:r>
              <a:rPr lang="en-IN" sz="2400" b="1" dirty="0">
                <a:solidFill>
                  <a:srgbClr val="00B050"/>
                </a:solidFill>
              </a:rPr>
              <a:t>Symmetry number = 4; </a:t>
            </a:r>
            <a:endParaRPr lang="en-IN" sz="2400" b="1" dirty="0" smtClean="0">
              <a:solidFill>
                <a:srgbClr val="00B050"/>
              </a:solidFill>
            </a:endParaRPr>
          </a:p>
          <a:p>
            <a:r>
              <a:rPr lang="en-IN" sz="2400" b="1" dirty="0" smtClean="0">
                <a:solidFill>
                  <a:srgbClr val="00B050"/>
                </a:solidFill>
              </a:rPr>
              <a:t>Order </a:t>
            </a:r>
            <a:r>
              <a:rPr lang="en-IN" sz="2400" b="1" dirty="0">
                <a:solidFill>
                  <a:srgbClr val="00B050"/>
                </a:solidFill>
              </a:rPr>
              <a:t>of the group = 8 (E, c</a:t>
            </a:r>
            <a:r>
              <a:rPr lang="en-IN" sz="2400" b="1" baseline="-25000" dirty="0">
                <a:solidFill>
                  <a:srgbClr val="00B050"/>
                </a:solidFill>
              </a:rPr>
              <a:t>2</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2'</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2''</a:t>
            </a:r>
            <a:r>
              <a:rPr lang="en-IN" sz="2400" b="1" baseline="30000" dirty="0">
                <a:solidFill>
                  <a:srgbClr val="00B050"/>
                </a:solidFill>
              </a:rPr>
              <a:t>1</a:t>
            </a:r>
            <a:r>
              <a:rPr lang="en-IN" sz="2400" b="1" dirty="0">
                <a:solidFill>
                  <a:srgbClr val="00B050"/>
                </a:solidFill>
              </a:rPr>
              <a:t>, </a:t>
            </a:r>
            <a:r>
              <a:rPr lang="en-IN" sz="2400" dirty="0" err="1">
                <a:solidFill>
                  <a:srgbClr val="00B050"/>
                </a:solidFill>
              </a:rPr>
              <a:t>σ</a:t>
            </a:r>
            <a:r>
              <a:rPr lang="en-IN" sz="2400" baseline="-25000" dirty="0" err="1">
                <a:solidFill>
                  <a:srgbClr val="00B050"/>
                </a:solidFill>
              </a:rPr>
              <a:t>h</a:t>
            </a:r>
            <a:r>
              <a:rPr lang="en-IN" sz="2400" dirty="0">
                <a:solidFill>
                  <a:srgbClr val="00B050"/>
                </a:solidFill>
              </a:rPr>
              <a:t>,</a:t>
            </a:r>
            <a:r>
              <a:rPr lang="en-IN" sz="2400" b="1" dirty="0">
                <a:solidFill>
                  <a:srgbClr val="00B050"/>
                </a:solidFill>
              </a:rPr>
              <a:t> 2 </a:t>
            </a:r>
            <a:r>
              <a:rPr lang="en-IN" sz="2400" dirty="0" err="1">
                <a:solidFill>
                  <a:srgbClr val="00B050"/>
                </a:solidFill>
              </a:rPr>
              <a:t>σ</a:t>
            </a:r>
            <a:r>
              <a:rPr lang="en-IN" sz="2400" baseline="-25000" dirty="0" err="1">
                <a:solidFill>
                  <a:srgbClr val="00B050"/>
                </a:solidFill>
              </a:rPr>
              <a:t>v</a:t>
            </a:r>
            <a:r>
              <a:rPr lang="en-IN" sz="2400" b="1" dirty="0">
                <a:solidFill>
                  <a:srgbClr val="00B050"/>
                </a:solidFill>
              </a:rPr>
              <a:t>, </a:t>
            </a:r>
            <a:r>
              <a:rPr lang="en-IN" sz="2400" b="1" dirty="0" smtClean="0">
                <a:solidFill>
                  <a:srgbClr val="00B050"/>
                </a:solidFill>
              </a:rPr>
              <a:t>i) </a:t>
            </a:r>
            <a:r>
              <a:rPr lang="en-IN" sz="2400" dirty="0">
                <a:solidFill>
                  <a:srgbClr val="00B050"/>
                </a:solidFill>
              </a:rPr>
              <a:t> </a:t>
            </a:r>
          </a:p>
        </p:txBody>
      </p:sp>
    </p:spTree>
    <p:extLst>
      <p:ext uri="{BB962C8B-B14F-4D97-AF65-F5344CB8AC3E}">
        <p14:creationId xmlns:p14="http://schemas.microsoft.com/office/powerpoint/2010/main" val="594023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830997"/>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3h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3</a:t>
            </a:r>
            <a:r>
              <a:rPr lang="en-IN" sz="2400" b="1" dirty="0">
                <a:solidFill>
                  <a:srgbClr val="0070C0"/>
                </a:solidFill>
              </a:rPr>
              <a:t>, 3 c</a:t>
            </a:r>
            <a:r>
              <a:rPr lang="en-IN" sz="2400" b="1" baseline="-25000" dirty="0">
                <a:solidFill>
                  <a:srgbClr val="0070C0"/>
                </a:solidFill>
              </a:rPr>
              <a:t>2</a:t>
            </a:r>
            <a:r>
              <a:rPr lang="en-IN" sz="2400" b="1" dirty="0">
                <a:solidFill>
                  <a:srgbClr val="0070C0"/>
                </a:solidFill>
              </a:rPr>
              <a:t>-axes perpendicular to the c</a:t>
            </a:r>
            <a:r>
              <a:rPr lang="en-IN" sz="2400" b="1" baseline="-25000" dirty="0">
                <a:solidFill>
                  <a:srgbClr val="0070C0"/>
                </a:solidFill>
              </a:rPr>
              <a:t>3</a:t>
            </a:r>
            <a:r>
              <a:rPr lang="en-IN" sz="2400" b="1" dirty="0">
                <a:solidFill>
                  <a:srgbClr val="0070C0"/>
                </a:solidFill>
              </a:rPr>
              <a:t>-axis and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plane.</a:t>
            </a:r>
            <a:r>
              <a:rPr lang="en-IN" sz="2400" b="1" dirty="0"/>
              <a:t> </a:t>
            </a:r>
          </a:p>
        </p:txBody>
      </p:sp>
      <p:sp>
        <p:nvSpPr>
          <p:cNvPr id="3" name="Rectangle 2"/>
          <p:cNvSpPr/>
          <p:nvPr/>
        </p:nvSpPr>
        <p:spPr>
          <a:xfrm>
            <a:off x="533400" y="1447800"/>
            <a:ext cx="1354858" cy="461665"/>
          </a:xfrm>
          <a:prstGeom prst="rect">
            <a:avLst/>
          </a:prstGeom>
        </p:spPr>
        <p:txBody>
          <a:bodyPr wrap="none">
            <a:spAutoFit/>
          </a:bodyPr>
          <a:lstStyle/>
          <a:p>
            <a:r>
              <a:rPr lang="en-IN" sz="2400" b="1" dirty="0">
                <a:solidFill>
                  <a:srgbClr val="7030A0"/>
                </a:solidFill>
              </a:rPr>
              <a:t>Example:</a:t>
            </a:r>
            <a:endParaRPr lang="en-IN" sz="2400" dirty="0">
              <a:solidFill>
                <a:srgbClr val="7030A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3520529424"/>
              </p:ext>
            </p:extLst>
          </p:nvPr>
        </p:nvGraphicFramePr>
        <p:xfrm>
          <a:off x="2362200" y="1383216"/>
          <a:ext cx="5334000" cy="1283784"/>
        </p:xfrm>
        <a:graphic>
          <a:graphicData uri="http://schemas.openxmlformats.org/presentationml/2006/ole">
            <mc:AlternateContent xmlns:mc="http://schemas.openxmlformats.org/markup-compatibility/2006">
              <mc:Choice xmlns:v="urn:schemas-microsoft-com:vml" Requires="v">
                <p:oleObj spid="_x0000_s23658" name="CS ChemDraw Drawing" r:id="rId3" imgW="3832944" imgH="920581" progId="ChemDraw.Document.6.0">
                  <p:embed/>
                </p:oleObj>
              </mc:Choice>
              <mc:Fallback>
                <p:oleObj name="CS ChemDraw Drawing" r:id="rId3" imgW="3832944" imgH="920581"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383216"/>
                        <a:ext cx="5334000" cy="1283784"/>
                      </a:xfrm>
                      <a:prstGeom prst="rect">
                        <a:avLst/>
                      </a:prstGeom>
                      <a:noFill/>
                    </p:spPr>
                  </p:pic>
                </p:oleObj>
              </mc:Fallback>
            </mc:AlternateContent>
          </a:graphicData>
        </a:graphic>
      </p:graphicFrame>
      <p:sp>
        <p:nvSpPr>
          <p:cNvPr id="6" name="Rectangle 5"/>
          <p:cNvSpPr/>
          <p:nvPr/>
        </p:nvSpPr>
        <p:spPr>
          <a:xfrm>
            <a:off x="533400" y="2362200"/>
            <a:ext cx="8305800" cy="830997"/>
          </a:xfrm>
          <a:prstGeom prst="rect">
            <a:avLst/>
          </a:prstGeom>
        </p:spPr>
        <p:txBody>
          <a:bodyPr wrap="square">
            <a:spAutoFit/>
          </a:bodyPr>
          <a:lstStyle/>
          <a:p>
            <a:r>
              <a:rPr lang="en-IN" sz="2400" b="1" dirty="0">
                <a:solidFill>
                  <a:srgbClr val="00B050"/>
                </a:solidFill>
              </a:rPr>
              <a:t>Symmetry number = 6; </a:t>
            </a:r>
            <a:endParaRPr lang="en-IN" sz="2400" b="1" dirty="0" smtClean="0">
              <a:solidFill>
                <a:srgbClr val="00B050"/>
              </a:solidFill>
            </a:endParaRPr>
          </a:p>
          <a:p>
            <a:r>
              <a:rPr lang="en-IN" sz="2400" b="1" dirty="0" smtClean="0">
                <a:solidFill>
                  <a:srgbClr val="00B050"/>
                </a:solidFill>
              </a:rPr>
              <a:t>Order </a:t>
            </a:r>
            <a:r>
              <a:rPr lang="en-IN" sz="2400" b="1" dirty="0">
                <a:solidFill>
                  <a:srgbClr val="00B050"/>
                </a:solidFill>
              </a:rPr>
              <a:t>of the group = 12 (E, c</a:t>
            </a:r>
            <a:r>
              <a:rPr lang="en-IN" sz="2400" b="1" baseline="-25000" dirty="0">
                <a:solidFill>
                  <a:srgbClr val="00B050"/>
                </a:solidFill>
              </a:rPr>
              <a:t>3</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3</a:t>
            </a:r>
            <a:r>
              <a:rPr lang="en-IN" sz="2400" b="1" baseline="30000" dirty="0">
                <a:solidFill>
                  <a:srgbClr val="00B050"/>
                </a:solidFill>
              </a:rPr>
              <a:t>2</a:t>
            </a:r>
            <a:r>
              <a:rPr lang="en-IN" sz="2400" b="1" dirty="0">
                <a:solidFill>
                  <a:srgbClr val="00B050"/>
                </a:solidFill>
              </a:rPr>
              <a:t>, c</a:t>
            </a:r>
            <a:r>
              <a:rPr lang="en-IN" sz="2400" b="1" baseline="-25000" dirty="0">
                <a:solidFill>
                  <a:srgbClr val="00B050"/>
                </a:solidFill>
              </a:rPr>
              <a:t>2</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2'</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2''</a:t>
            </a:r>
            <a:r>
              <a:rPr lang="en-IN" sz="2400" b="1" baseline="30000" dirty="0">
                <a:solidFill>
                  <a:srgbClr val="00B050"/>
                </a:solidFill>
              </a:rPr>
              <a:t>1</a:t>
            </a:r>
            <a:r>
              <a:rPr lang="en-IN" sz="2400" b="1" dirty="0">
                <a:solidFill>
                  <a:srgbClr val="00B050"/>
                </a:solidFill>
              </a:rPr>
              <a:t>, </a:t>
            </a:r>
            <a:r>
              <a:rPr lang="en-IN" sz="2400" dirty="0" err="1">
                <a:solidFill>
                  <a:srgbClr val="00B050"/>
                </a:solidFill>
              </a:rPr>
              <a:t>σ</a:t>
            </a:r>
            <a:r>
              <a:rPr lang="en-IN" sz="2400" baseline="-25000" dirty="0" err="1">
                <a:solidFill>
                  <a:srgbClr val="00B050"/>
                </a:solidFill>
              </a:rPr>
              <a:t>h</a:t>
            </a:r>
            <a:r>
              <a:rPr lang="en-IN" sz="2400" dirty="0">
                <a:solidFill>
                  <a:srgbClr val="00B050"/>
                </a:solidFill>
              </a:rPr>
              <a:t>,</a:t>
            </a:r>
            <a:r>
              <a:rPr lang="en-IN" sz="2400" b="1" dirty="0">
                <a:solidFill>
                  <a:srgbClr val="00B050"/>
                </a:solidFill>
              </a:rPr>
              <a:t> 3 </a:t>
            </a:r>
            <a:r>
              <a:rPr lang="en-IN" sz="2400" dirty="0" err="1">
                <a:solidFill>
                  <a:srgbClr val="00B050"/>
                </a:solidFill>
              </a:rPr>
              <a:t>σ</a:t>
            </a:r>
            <a:r>
              <a:rPr lang="en-IN" sz="2400" baseline="-25000" dirty="0" err="1">
                <a:solidFill>
                  <a:srgbClr val="00B050"/>
                </a:solidFill>
              </a:rPr>
              <a:t>v</a:t>
            </a:r>
            <a:r>
              <a:rPr lang="en-IN" sz="2400" b="1" dirty="0">
                <a:solidFill>
                  <a:srgbClr val="00B050"/>
                </a:solidFill>
              </a:rPr>
              <a:t>, </a:t>
            </a:r>
            <a:r>
              <a:rPr lang="en-IN" sz="2400" b="1" dirty="0">
                <a:solidFill>
                  <a:srgbClr val="FF0000"/>
                </a:solidFill>
              </a:rPr>
              <a:t>s</a:t>
            </a:r>
            <a:r>
              <a:rPr lang="en-IN" sz="2400" b="1" baseline="-25000" dirty="0">
                <a:solidFill>
                  <a:srgbClr val="FF0000"/>
                </a:solidFill>
              </a:rPr>
              <a:t>3</a:t>
            </a:r>
            <a:r>
              <a:rPr lang="en-IN" sz="2400" b="1" baseline="30000" dirty="0">
                <a:solidFill>
                  <a:srgbClr val="FF0000"/>
                </a:solidFill>
              </a:rPr>
              <a:t>1</a:t>
            </a:r>
            <a:r>
              <a:rPr lang="en-IN" sz="2400" b="1" dirty="0">
                <a:solidFill>
                  <a:srgbClr val="FF0000"/>
                </a:solidFill>
              </a:rPr>
              <a:t>, </a:t>
            </a:r>
            <a:r>
              <a:rPr lang="en-IN" sz="2400" b="1" dirty="0" smtClean="0">
                <a:solidFill>
                  <a:srgbClr val="FF0000"/>
                </a:solidFill>
              </a:rPr>
              <a:t>s</a:t>
            </a:r>
            <a:r>
              <a:rPr lang="en-IN" sz="2400" b="1" baseline="-25000" dirty="0" smtClean="0">
                <a:solidFill>
                  <a:srgbClr val="FF0000"/>
                </a:solidFill>
              </a:rPr>
              <a:t>3</a:t>
            </a:r>
            <a:r>
              <a:rPr lang="en-IN" sz="2400" b="1" baseline="30000" dirty="0" smtClean="0">
                <a:solidFill>
                  <a:srgbClr val="FF0000"/>
                </a:solidFill>
              </a:rPr>
              <a:t>5</a:t>
            </a:r>
            <a:r>
              <a:rPr lang="en-IN" sz="2400" b="1" dirty="0" smtClean="0">
                <a:solidFill>
                  <a:srgbClr val="00B050"/>
                </a:solidFill>
              </a:rPr>
              <a:t>).</a:t>
            </a:r>
            <a:endParaRPr lang="en-IN" sz="2400" dirty="0">
              <a:solidFill>
                <a:srgbClr val="00B050"/>
              </a:solidFill>
            </a:endParaRPr>
          </a:p>
        </p:txBody>
      </p:sp>
      <p:sp>
        <p:nvSpPr>
          <p:cNvPr id="7" name="Rectangle 6"/>
          <p:cNvSpPr/>
          <p:nvPr/>
        </p:nvSpPr>
        <p:spPr>
          <a:xfrm>
            <a:off x="512618" y="3512403"/>
            <a:ext cx="8174182" cy="830997"/>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4h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4</a:t>
            </a:r>
            <a:r>
              <a:rPr lang="en-IN" sz="2400" b="1" dirty="0">
                <a:solidFill>
                  <a:srgbClr val="0070C0"/>
                </a:solidFill>
              </a:rPr>
              <a:t>, 4 c</a:t>
            </a:r>
            <a:r>
              <a:rPr lang="en-IN" sz="2400" b="1" baseline="-25000" dirty="0">
                <a:solidFill>
                  <a:srgbClr val="0070C0"/>
                </a:solidFill>
              </a:rPr>
              <a:t>2</a:t>
            </a:r>
            <a:r>
              <a:rPr lang="en-IN" sz="2400" b="1" dirty="0">
                <a:solidFill>
                  <a:srgbClr val="0070C0"/>
                </a:solidFill>
              </a:rPr>
              <a:t>-axes perpendicular to the c</a:t>
            </a:r>
            <a:r>
              <a:rPr lang="en-IN" sz="2400" b="1" baseline="-25000" dirty="0">
                <a:solidFill>
                  <a:srgbClr val="0070C0"/>
                </a:solidFill>
              </a:rPr>
              <a:t>4</a:t>
            </a:r>
            <a:r>
              <a:rPr lang="en-IN" sz="2400" b="1" dirty="0">
                <a:solidFill>
                  <a:srgbClr val="0070C0"/>
                </a:solidFill>
              </a:rPr>
              <a:t>-axis and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plane.</a:t>
            </a:r>
            <a:r>
              <a:rPr lang="en-IN" sz="2400" b="1" dirty="0"/>
              <a:t> </a:t>
            </a:r>
          </a:p>
        </p:txBody>
      </p:sp>
      <p:sp>
        <p:nvSpPr>
          <p:cNvPr id="8" name="Rectangle 7"/>
          <p:cNvSpPr/>
          <p:nvPr/>
        </p:nvSpPr>
        <p:spPr>
          <a:xfrm>
            <a:off x="457200" y="4567535"/>
            <a:ext cx="3856633" cy="461665"/>
          </a:xfrm>
          <a:prstGeom prst="rect">
            <a:avLst/>
          </a:prstGeom>
        </p:spPr>
        <p:txBody>
          <a:bodyPr wrap="none">
            <a:spAutoFit/>
          </a:bodyPr>
          <a:lstStyle/>
          <a:p>
            <a:r>
              <a:rPr lang="en-IN" sz="2400" b="1" dirty="0">
                <a:solidFill>
                  <a:srgbClr val="7030A0"/>
                </a:solidFill>
              </a:rPr>
              <a:t>Example: Planar </a:t>
            </a:r>
            <a:r>
              <a:rPr lang="en-IN" sz="2400" b="1" dirty="0" err="1">
                <a:solidFill>
                  <a:srgbClr val="7030A0"/>
                </a:solidFill>
              </a:rPr>
              <a:t>cyclobutane</a:t>
            </a:r>
            <a:endParaRPr lang="en-IN" sz="2400" b="1" dirty="0">
              <a:solidFill>
                <a:srgbClr val="7030A0"/>
              </a:solidFill>
            </a:endParaRPr>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0" name="Object 9"/>
          <p:cNvGraphicFramePr>
            <a:graphicFrameLocks noChangeAspect="1"/>
          </p:cNvGraphicFramePr>
          <p:nvPr>
            <p:extLst>
              <p:ext uri="{D42A27DB-BD31-4B8C-83A1-F6EECF244321}">
                <p14:modId xmlns:p14="http://schemas.microsoft.com/office/powerpoint/2010/main" val="1448761206"/>
              </p:ext>
            </p:extLst>
          </p:nvPr>
        </p:nvGraphicFramePr>
        <p:xfrm>
          <a:off x="4572000" y="4495800"/>
          <a:ext cx="762000" cy="762000"/>
        </p:xfrm>
        <a:graphic>
          <a:graphicData uri="http://schemas.openxmlformats.org/presentationml/2006/ole">
            <mc:AlternateContent xmlns:mc="http://schemas.openxmlformats.org/markup-compatibility/2006">
              <mc:Choice xmlns:v="urn:schemas-microsoft-com:vml" Requires="v">
                <p:oleObj spid="_x0000_s23659" name="CS ChemDraw Drawing" r:id="rId5" imgW="332351" imgH="330831" progId="ChemDraw.Document.6.0">
                  <p:embed/>
                </p:oleObj>
              </mc:Choice>
              <mc:Fallback>
                <p:oleObj name="CS ChemDraw Drawing" r:id="rId5" imgW="332351" imgH="330831"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495800"/>
                        <a:ext cx="762000" cy="762000"/>
                      </a:xfrm>
                      <a:prstGeom prst="rect">
                        <a:avLst/>
                      </a:prstGeom>
                      <a:noFill/>
                    </p:spPr>
                  </p:pic>
                </p:oleObj>
              </mc:Fallback>
            </mc:AlternateContent>
          </a:graphicData>
        </a:graphic>
      </p:graphicFrame>
      <p:sp>
        <p:nvSpPr>
          <p:cNvPr id="11" name="Rectangle 10"/>
          <p:cNvSpPr/>
          <p:nvPr/>
        </p:nvSpPr>
        <p:spPr>
          <a:xfrm>
            <a:off x="533400" y="5410200"/>
            <a:ext cx="8001000" cy="830997"/>
          </a:xfrm>
          <a:prstGeom prst="rect">
            <a:avLst/>
          </a:prstGeom>
        </p:spPr>
        <p:txBody>
          <a:bodyPr wrap="square">
            <a:spAutoFit/>
          </a:bodyPr>
          <a:lstStyle/>
          <a:p>
            <a:r>
              <a:rPr lang="en-IN" sz="2400" b="1" dirty="0">
                <a:solidFill>
                  <a:srgbClr val="00B050"/>
                </a:solidFill>
              </a:rPr>
              <a:t>Symmetry number = 8; </a:t>
            </a:r>
            <a:r>
              <a:rPr lang="en-IN" sz="2400" b="1" dirty="0" smtClean="0">
                <a:solidFill>
                  <a:srgbClr val="00B050"/>
                </a:solidFill>
              </a:rPr>
              <a:t>Order </a:t>
            </a:r>
            <a:r>
              <a:rPr lang="en-IN" sz="2400" b="1" dirty="0">
                <a:solidFill>
                  <a:srgbClr val="00B050"/>
                </a:solidFill>
              </a:rPr>
              <a:t>of the group = 16 (E, c</a:t>
            </a:r>
            <a:r>
              <a:rPr lang="en-IN" sz="2400" b="1" baseline="-25000" dirty="0">
                <a:solidFill>
                  <a:srgbClr val="00B050"/>
                </a:solidFill>
              </a:rPr>
              <a:t>4</a:t>
            </a:r>
            <a:r>
              <a:rPr lang="en-IN" sz="2400" b="1" baseline="30000" dirty="0">
                <a:solidFill>
                  <a:srgbClr val="00B050"/>
                </a:solidFill>
              </a:rPr>
              <a:t>1-3</a:t>
            </a:r>
            <a:r>
              <a:rPr lang="en-IN" sz="2400" b="1" dirty="0">
                <a:solidFill>
                  <a:srgbClr val="00B050"/>
                </a:solidFill>
              </a:rPr>
              <a:t>, 4-c</a:t>
            </a:r>
            <a:r>
              <a:rPr lang="en-IN" sz="2400" b="1" baseline="-25000" dirty="0">
                <a:solidFill>
                  <a:srgbClr val="00B050"/>
                </a:solidFill>
              </a:rPr>
              <a:t>2</a:t>
            </a:r>
            <a:r>
              <a:rPr lang="en-IN" sz="2400" b="1" baseline="30000" dirty="0">
                <a:solidFill>
                  <a:srgbClr val="00B050"/>
                </a:solidFill>
              </a:rPr>
              <a:t> </a:t>
            </a:r>
            <a:r>
              <a:rPr lang="en-IN" sz="2400" b="1" dirty="0">
                <a:solidFill>
                  <a:srgbClr val="00B050"/>
                </a:solidFill>
              </a:rPr>
              <a:t> axes perpendicular to c</a:t>
            </a:r>
            <a:r>
              <a:rPr lang="en-IN" sz="2400" b="1" baseline="-25000" dirty="0">
                <a:solidFill>
                  <a:srgbClr val="00B050"/>
                </a:solidFill>
              </a:rPr>
              <a:t>4</a:t>
            </a:r>
            <a:r>
              <a:rPr lang="en-IN" sz="2400" b="1" dirty="0">
                <a:solidFill>
                  <a:srgbClr val="00B050"/>
                </a:solidFill>
              </a:rPr>
              <a:t>, </a:t>
            </a:r>
            <a:r>
              <a:rPr lang="en-IN" sz="2400" b="1" dirty="0" err="1">
                <a:solidFill>
                  <a:srgbClr val="00B050"/>
                </a:solidFill>
              </a:rPr>
              <a:t>σ</a:t>
            </a:r>
            <a:r>
              <a:rPr lang="en-IN" sz="2400" b="1" baseline="-25000" dirty="0" err="1">
                <a:solidFill>
                  <a:srgbClr val="00B050"/>
                </a:solidFill>
              </a:rPr>
              <a:t>h</a:t>
            </a:r>
            <a:r>
              <a:rPr lang="en-IN" sz="2400" b="1" dirty="0">
                <a:solidFill>
                  <a:srgbClr val="00B050"/>
                </a:solidFill>
              </a:rPr>
              <a:t>, 4 </a:t>
            </a:r>
            <a:r>
              <a:rPr lang="en-IN" sz="2400" b="1" dirty="0" err="1">
                <a:solidFill>
                  <a:srgbClr val="00B050"/>
                </a:solidFill>
              </a:rPr>
              <a:t>σ</a:t>
            </a:r>
            <a:r>
              <a:rPr lang="en-IN" sz="2400" b="1" baseline="-25000" dirty="0" err="1">
                <a:solidFill>
                  <a:srgbClr val="00B050"/>
                </a:solidFill>
              </a:rPr>
              <a:t>v</a:t>
            </a:r>
            <a:r>
              <a:rPr lang="en-IN" sz="2400" b="1" dirty="0">
                <a:solidFill>
                  <a:srgbClr val="00B050"/>
                </a:solidFill>
              </a:rPr>
              <a:t>, s</a:t>
            </a:r>
            <a:r>
              <a:rPr lang="en-IN" sz="2400" b="1" baseline="-25000" dirty="0">
                <a:solidFill>
                  <a:srgbClr val="00B050"/>
                </a:solidFill>
              </a:rPr>
              <a:t>4</a:t>
            </a:r>
            <a:r>
              <a:rPr lang="en-IN" sz="2400" b="1" baseline="30000" dirty="0">
                <a:solidFill>
                  <a:srgbClr val="00B050"/>
                </a:solidFill>
              </a:rPr>
              <a:t>1</a:t>
            </a:r>
            <a:r>
              <a:rPr lang="en-IN" sz="2400" b="1" dirty="0">
                <a:solidFill>
                  <a:srgbClr val="00B050"/>
                </a:solidFill>
              </a:rPr>
              <a:t>, I, s</a:t>
            </a:r>
            <a:r>
              <a:rPr lang="en-IN" sz="2400" b="1" baseline="-25000" dirty="0">
                <a:solidFill>
                  <a:srgbClr val="00B050"/>
                </a:solidFill>
              </a:rPr>
              <a:t>4</a:t>
            </a:r>
            <a:r>
              <a:rPr lang="en-IN" sz="2400" b="1" baseline="30000" dirty="0">
                <a:solidFill>
                  <a:srgbClr val="00B050"/>
                </a:solidFill>
              </a:rPr>
              <a:t>3</a:t>
            </a:r>
            <a:r>
              <a:rPr lang="en-IN" sz="2400" b="1" dirty="0">
                <a:solidFill>
                  <a:srgbClr val="00B050"/>
                </a:solidFill>
              </a:rPr>
              <a:t>). </a:t>
            </a:r>
          </a:p>
        </p:txBody>
      </p:sp>
    </p:spTree>
    <p:extLst>
      <p:ext uri="{BB962C8B-B14F-4D97-AF65-F5344CB8AC3E}">
        <p14:creationId xmlns:p14="http://schemas.microsoft.com/office/powerpoint/2010/main" val="1421019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82000" cy="830997"/>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5h</a:t>
            </a:r>
            <a:r>
              <a:rPr lang="en-IN" sz="2400" b="1" dirty="0">
                <a:solidFill>
                  <a:srgbClr val="C00000"/>
                </a:solidFill>
              </a:rPr>
              <a:t> point group:</a:t>
            </a:r>
            <a:r>
              <a:rPr lang="en-IN" sz="2400" b="1" dirty="0"/>
              <a:t> </a:t>
            </a:r>
            <a:r>
              <a:rPr lang="en-IN" sz="2400" b="1" dirty="0">
                <a:solidFill>
                  <a:srgbClr val="0070C0"/>
                </a:solidFill>
              </a:rPr>
              <a:t>Presence of c</a:t>
            </a:r>
            <a:r>
              <a:rPr lang="en-IN" sz="2400" b="1" baseline="-25000" dirty="0">
                <a:solidFill>
                  <a:srgbClr val="0070C0"/>
                </a:solidFill>
              </a:rPr>
              <a:t>5</a:t>
            </a:r>
            <a:r>
              <a:rPr lang="en-IN" sz="2400" b="1" dirty="0">
                <a:solidFill>
                  <a:srgbClr val="0070C0"/>
                </a:solidFill>
              </a:rPr>
              <a:t>, 5 c</a:t>
            </a:r>
            <a:r>
              <a:rPr lang="en-IN" sz="2400" b="1" baseline="-25000" dirty="0">
                <a:solidFill>
                  <a:srgbClr val="0070C0"/>
                </a:solidFill>
              </a:rPr>
              <a:t>2</a:t>
            </a:r>
            <a:r>
              <a:rPr lang="en-IN" sz="2400" b="1" dirty="0">
                <a:solidFill>
                  <a:srgbClr val="0070C0"/>
                </a:solidFill>
              </a:rPr>
              <a:t>-axes perpendicular to the c</a:t>
            </a:r>
            <a:r>
              <a:rPr lang="en-IN" sz="2400" b="1" baseline="-25000" dirty="0">
                <a:solidFill>
                  <a:srgbClr val="0070C0"/>
                </a:solidFill>
              </a:rPr>
              <a:t>5</a:t>
            </a:r>
            <a:r>
              <a:rPr lang="en-IN" sz="2400" b="1" dirty="0">
                <a:solidFill>
                  <a:srgbClr val="0070C0"/>
                </a:solidFill>
              </a:rPr>
              <a:t>-axis and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plane. </a:t>
            </a:r>
          </a:p>
        </p:txBody>
      </p:sp>
      <p:sp>
        <p:nvSpPr>
          <p:cNvPr id="3" name="Rectangle 2"/>
          <p:cNvSpPr/>
          <p:nvPr/>
        </p:nvSpPr>
        <p:spPr>
          <a:xfrm>
            <a:off x="457200" y="1295400"/>
            <a:ext cx="6934200" cy="461665"/>
          </a:xfrm>
          <a:prstGeom prst="rect">
            <a:avLst/>
          </a:prstGeom>
        </p:spPr>
        <p:txBody>
          <a:bodyPr wrap="square">
            <a:spAutoFit/>
          </a:bodyPr>
          <a:lstStyle/>
          <a:p>
            <a:r>
              <a:rPr lang="en-IN" sz="2400" b="1" dirty="0">
                <a:solidFill>
                  <a:srgbClr val="7030A0"/>
                </a:solidFill>
              </a:rPr>
              <a:t>Example: Eclipsed </a:t>
            </a:r>
            <a:r>
              <a:rPr lang="en-IN" sz="2400" b="1" dirty="0" err="1" smtClean="0">
                <a:solidFill>
                  <a:srgbClr val="7030A0"/>
                </a:solidFill>
              </a:rPr>
              <a:t>ferrocene</a:t>
            </a:r>
            <a:r>
              <a:rPr lang="en-IN" sz="2400" b="1" dirty="0">
                <a:solidFill>
                  <a:srgbClr val="7030A0"/>
                </a:solidFill>
              </a:rPr>
              <a:t>, </a:t>
            </a:r>
            <a:r>
              <a:rPr lang="en-IN" sz="2400" b="1" dirty="0" err="1">
                <a:solidFill>
                  <a:srgbClr val="7030A0"/>
                </a:solidFill>
              </a:rPr>
              <a:t>Cyclopentadienyl</a:t>
            </a:r>
            <a:r>
              <a:rPr lang="en-IN" sz="2400" b="1" dirty="0">
                <a:solidFill>
                  <a:srgbClr val="7030A0"/>
                </a:solidFill>
              </a:rPr>
              <a:t> anion.</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2034098614"/>
              </p:ext>
            </p:extLst>
          </p:nvPr>
        </p:nvGraphicFramePr>
        <p:xfrm>
          <a:off x="3429000" y="1981199"/>
          <a:ext cx="2667000" cy="1072385"/>
        </p:xfrm>
        <a:graphic>
          <a:graphicData uri="http://schemas.openxmlformats.org/presentationml/2006/ole">
            <mc:AlternateContent xmlns:mc="http://schemas.openxmlformats.org/markup-compatibility/2006">
              <mc:Choice xmlns:v="urn:schemas-microsoft-com:vml" Requires="v">
                <p:oleObj spid="_x0000_s24673" name="CS ChemDraw Drawing" r:id="rId3" imgW="1516420" imgH="609618" progId="ChemDraw.Document.6.0">
                  <p:embed/>
                </p:oleObj>
              </mc:Choice>
              <mc:Fallback>
                <p:oleObj name="CS ChemDraw Drawing" r:id="rId3" imgW="1516420" imgH="609618"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981199"/>
                        <a:ext cx="2667000" cy="1072385"/>
                      </a:xfrm>
                      <a:prstGeom prst="rect">
                        <a:avLst/>
                      </a:prstGeom>
                      <a:noFill/>
                    </p:spPr>
                  </p:pic>
                </p:oleObj>
              </mc:Fallback>
            </mc:AlternateContent>
          </a:graphicData>
        </a:graphic>
      </p:graphicFrame>
      <p:sp>
        <p:nvSpPr>
          <p:cNvPr id="6" name="Rectangle 5"/>
          <p:cNvSpPr/>
          <p:nvPr/>
        </p:nvSpPr>
        <p:spPr>
          <a:xfrm>
            <a:off x="533400" y="3124200"/>
            <a:ext cx="8305800" cy="830997"/>
          </a:xfrm>
          <a:prstGeom prst="rect">
            <a:avLst/>
          </a:prstGeom>
        </p:spPr>
        <p:txBody>
          <a:bodyPr wrap="square">
            <a:spAutoFit/>
          </a:bodyPr>
          <a:lstStyle/>
          <a:p>
            <a:r>
              <a:rPr lang="en-IN" sz="2400" b="1" dirty="0">
                <a:solidFill>
                  <a:srgbClr val="00B050"/>
                </a:solidFill>
              </a:rPr>
              <a:t>Symmetry number = 10; Order of the group = 20 (E, c</a:t>
            </a:r>
            <a:r>
              <a:rPr lang="en-IN" sz="2400" b="1" baseline="-25000" dirty="0">
                <a:solidFill>
                  <a:srgbClr val="00B050"/>
                </a:solidFill>
              </a:rPr>
              <a:t>5</a:t>
            </a:r>
            <a:r>
              <a:rPr lang="en-IN" sz="2400" b="1" baseline="30000" dirty="0">
                <a:solidFill>
                  <a:srgbClr val="00B050"/>
                </a:solidFill>
              </a:rPr>
              <a:t>1-4</a:t>
            </a:r>
            <a:r>
              <a:rPr lang="en-IN" sz="2400" b="1" dirty="0">
                <a:solidFill>
                  <a:srgbClr val="00B050"/>
                </a:solidFill>
              </a:rPr>
              <a:t>, 5-c</a:t>
            </a:r>
            <a:r>
              <a:rPr lang="en-IN" sz="2400" b="1" baseline="-25000" dirty="0">
                <a:solidFill>
                  <a:srgbClr val="00B050"/>
                </a:solidFill>
              </a:rPr>
              <a:t>2</a:t>
            </a:r>
            <a:r>
              <a:rPr lang="en-IN" sz="2400" b="1" baseline="30000" dirty="0">
                <a:solidFill>
                  <a:srgbClr val="00B050"/>
                </a:solidFill>
              </a:rPr>
              <a:t> </a:t>
            </a:r>
            <a:r>
              <a:rPr lang="en-IN" sz="2400" b="1" dirty="0">
                <a:solidFill>
                  <a:srgbClr val="00B050"/>
                </a:solidFill>
              </a:rPr>
              <a:t> axes perpendicular to c</a:t>
            </a:r>
            <a:r>
              <a:rPr lang="en-IN" sz="2400" b="1" baseline="-25000" dirty="0">
                <a:solidFill>
                  <a:srgbClr val="00B050"/>
                </a:solidFill>
              </a:rPr>
              <a:t>5</a:t>
            </a:r>
            <a:r>
              <a:rPr lang="en-IN" sz="2400" b="1" dirty="0">
                <a:solidFill>
                  <a:srgbClr val="00B050"/>
                </a:solidFill>
              </a:rPr>
              <a:t>, </a:t>
            </a:r>
            <a:r>
              <a:rPr lang="en-IN" sz="2400" dirty="0" err="1">
                <a:solidFill>
                  <a:srgbClr val="00B050"/>
                </a:solidFill>
              </a:rPr>
              <a:t>σ</a:t>
            </a:r>
            <a:r>
              <a:rPr lang="en-IN" sz="2400" baseline="-25000" dirty="0" err="1">
                <a:solidFill>
                  <a:srgbClr val="00B050"/>
                </a:solidFill>
              </a:rPr>
              <a:t>h</a:t>
            </a:r>
            <a:r>
              <a:rPr lang="en-IN" sz="2400" dirty="0">
                <a:solidFill>
                  <a:srgbClr val="00B050"/>
                </a:solidFill>
              </a:rPr>
              <a:t>,</a:t>
            </a:r>
            <a:r>
              <a:rPr lang="en-IN" sz="2400" b="1" dirty="0">
                <a:solidFill>
                  <a:srgbClr val="00B050"/>
                </a:solidFill>
              </a:rPr>
              <a:t> 5 </a:t>
            </a:r>
            <a:r>
              <a:rPr lang="en-IN" sz="2400" dirty="0" err="1">
                <a:solidFill>
                  <a:srgbClr val="00B050"/>
                </a:solidFill>
              </a:rPr>
              <a:t>σ</a:t>
            </a:r>
            <a:r>
              <a:rPr lang="en-IN" sz="2400" baseline="-25000" dirty="0" err="1">
                <a:solidFill>
                  <a:srgbClr val="00B050"/>
                </a:solidFill>
              </a:rPr>
              <a:t>v</a:t>
            </a:r>
            <a:r>
              <a:rPr lang="en-IN" sz="2400" b="1" dirty="0">
                <a:solidFill>
                  <a:srgbClr val="00B050"/>
                </a:solidFill>
              </a:rPr>
              <a:t>, </a:t>
            </a:r>
            <a:r>
              <a:rPr lang="en-IN" sz="2400" b="1" dirty="0" smtClean="0">
                <a:solidFill>
                  <a:srgbClr val="00B050"/>
                </a:solidFill>
              </a:rPr>
              <a:t>s</a:t>
            </a:r>
            <a:r>
              <a:rPr lang="en-IN" sz="2400" b="1" baseline="-25000" dirty="0" smtClean="0">
                <a:solidFill>
                  <a:srgbClr val="00B050"/>
                </a:solidFill>
              </a:rPr>
              <a:t>5</a:t>
            </a:r>
            <a:r>
              <a:rPr lang="en-IN" sz="2400" b="1" baseline="30000" dirty="0" smtClean="0">
                <a:solidFill>
                  <a:srgbClr val="00B050"/>
                </a:solidFill>
              </a:rPr>
              <a:t>1</a:t>
            </a:r>
            <a:r>
              <a:rPr lang="en-IN" sz="2400" b="1" dirty="0" smtClean="0">
                <a:solidFill>
                  <a:srgbClr val="00B050"/>
                </a:solidFill>
              </a:rPr>
              <a:t>, </a:t>
            </a:r>
            <a:r>
              <a:rPr lang="en-IN" sz="2400" b="1" dirty="0">
                <a:solidFill>
                  <a:srgbClr val="00B050"/>
                </a:solidFill>
              </a:rPr>
              <a:t>s</a:t>
            </a:r>
            <a:r>
              <a:rPr lang="en-IN" sz="2400" b="1" baseline="-25000" dirty="0">
                <a:solidFill>
                  <a:srgbClr val="00B050"/>
                </a:solidFill>
              </a:rPr>
              <a:t>5</a:t>
            </a:r>
            <a:r>
              <a:rPr lang="en-IN" sz="2400" b="1" baseline="30000" dirty="0">
                <a:solidFill>
                  <a:srgbClr val="00B050"/>
                </a:solidFill>
              </a:rPr>
              <a:t>3</a:t>
            </a:r>
            <a:r>
              <a:rPr lang="en-IN" sz="2400" b="1" dirty="0">
                <a:solidFill>
                  <a:srgbClr val="00B050"/>
                </a:solidFill>
              </a:rPr>
              <a:t>, </a:t>
            </a:r>
            <a:r>
              <a:rPr lang="en-IN" sz="2400" b="1" dirty="0" smtClean="0">
                <a:solidFill>
                  <a:srgbClr val="00B050"/>
                </a:solidFill>
              </a:rPr>
              <a:t>s</a:t>
            </a:r>
            <a:r>
              <a:rPr lang="en-IN" sz="2400" b="1" baseline="-25000" dirty="0" smtClean="0">
                <a:solidFill>
                  <a:srgbClr val="00B050"/>
                </a:solidFill>
              </a:rPr>
              <a:t>5</a:t>
            </a:r>
            <a:r>
              <a:rPr lang="en-IN" sz="2400" b="1" baseline="30000" dirty="0" smtClean="0">
                <a:solidFill>
                  <a:srgbClr val="00B050"/>
                </a:solidFill>
              </a:rPr>
              <a:t>7</a:t>
            </a:r>
            <a:r>
              <a:rPr lang="en-IN" sz="2400" b="1" dirty="0" smtClean="0">
                <a:solidFill>
                  <a:srgbClr val="00B050"/>
                </a:solidFill>
              </a:rPr>
              <a:t>, s</a:t>
            </a:r>
            <a:r>
              <a:rPr lang="en-IN" sz="2400" b="1" baseline="-25000" dirty="0" smtClean="0">
                <a:solidFill>
                  <a:srgbClr val="00B050"/>
                </a:solidFill>
              </a:rPr>
              <a:t>5</a:t>
            </a:r>
            <a:r>
              <a:rPr lang="en-IN" sz="2400" b="1" baseline="30000" dirty="0" smtClean="0">
                <a:solidFill>
                  <a:srgbClr val="00B050"/>
                </a:solidFill>
              </a:rPr>
              <a:t>9</a:t>
            </a:r>
            <a:r>
              <a:rPr lang="en-IN" sz="2400" b="1" dirty="0" smtClean="0">
                <a:solidFill>
                  <a:srgbClr val="00B050"/>
                </a:solidFill>
              </a:rPr>
              <a:t>). </a:t>
            </a:r>
            <a:endParaRPr lang="en-IN" sz="2400" dirty="0">
              <a:solidFill>
                <a:srgbClr val="00B050"/>
              </a:solidFill>
            </a:endParaRPr>
          </a:p>
        </p:txBody>
      </p:sp>
      <p:sp>
        <p:nvSpPr>
          <p:cNvPr id="7" name="Rectangle 6"/>
          <p:cNvSpPr/>
          <p:nvPr/>
        </p:nvSpPr>
        <p:spPr>
          <a:xfrm>
            <a:off x="561108" y="4114800"/>
            <a:ext cx="8201891" cy="830997"/>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6h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6</a:t>
            </a:r>
            <a:r>
              <a:rPr lang="en-IN" sz="2400" b="1" dirty="0">
                <a:solidFill>
                  <a:srgbClr val="0070C0"/>
                </a:solidFill>
              </a:rPr>
              <a:t>, 6 c</a:t>
            </a:r>
            <a:r>
              <a:rPr lang="en-IN" sz="2400" b="1" baseline="-25000" dirty="0">
                <a:solidFill>
                  <a:srgbClr val="0070C0"/>
                </a:solidFill>
              </a:rPr>
              <a:t>2</a:t>
            </a:r>
            <a:r>
              <a:rPr lang="en-IN" sz="2400" b="1" dirty="0">
                <a:solidFill>
                  <a:srgbClr val="0070C0"/>
                </a:solidFill>
              </a:rPr>
              <a:t>-axes perpendicular to the c</a:t>
            </a:r>
            <a:r>
              <a:rPr lang="en-IN" sz="2400" b="1" baseline="-25000" dirty="0">
                <a:solidFill>
                  <a:srgbClr val="0070C0"/>
                </a:solidFill>
              </a:rPr>
              <a:t>6</a:t>
            </a:r>
            <a:r>
              <a:rPr lang="en-IN" sz="2400" b="1" dirty="0">
                <a:solidFill>
                  <a:srgbClr val="0070C0"/>
                </a:solidFill>
              </a:rPr>
              <a:t>-axis and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plane. </a:t>
            </a:r>
          </a:p>
        </p:txBody>
      </p:sp>
      <p:sp>
        <p:nvSpPr>
          <p:cNvPr id="8" name="Rectangle 7"/>
          <p:cNvSpPr/>
          <p:nvPr/>
        </p:nvSpPr>
        <p:spPr>
          <a:xfrm>
            <a:off x="609600" y="4948535"/>
            <a:ext cx="3943965" cy="461665"/>
          </a:xfrm>
          <a:prstGeom prst="rect">
            <a:avLst/>
          </a:prstGeom>
        </p:spPr>
        <p:txBody>
          <a:bodyPr wrap="none">
            <a:spAutoFit/>
          </a:bodyPr>
          <a:lstStyle/>
          <a:p>
            <a:r>
              <a:rPr lang="en-IN" sz="2400" b="1" dirty="0">
                <a:solidFill>
                  <a:srgbClr val="7030A0"/>
                </a:solidFill>
              </a:rPr>
              <a:t>Example: Benzene, </a:t>
            </a:r>
            <a:r>
              <a:rPr lang="en-IN" sz="2400" b="1" dirty="0" err="1">
                <a:solidFill>
                  <a:srgbClr val="7030A0"/>
                </a:solidFill>
              </a:rPr>
              <a:t>coronene</a:t>
            </a:r>
            <a:r>
              <a:rPr lang="en-IN" sz="2400" b="1" dirty="0">
                <a:solidFill>
                  <a:srgbClr val="7030A0"/>
                </a:solidFill>
              </a:rPr>
              <a:t>.</a:t>
            </a: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0" name="Object 9"/>
          <p:cNvGraphicFramePr>
            <a:graphicFrameLocks noChangeAspect="1"/>
          </p:cNvGraphicFramePr>
          <p:nvPr>
            <p:extLst>
              <p:ext uri="{D42A27DB-BD31-4B8C-83A1-F6EECF244321}">
                <p14:modId xmlns:p14="http://schemas.microsoft.com/office/powerpoint/2010/main" val="1349743368"/>
              </p:ext>
            </p:extLst>
          </p:nvPr>
        </p:nvGraphicFramePr>
        <p:xfrm>
          <a:off x="5486400" y="4648200"/>
          <a:ext cx="2116734" cy="1220777"/>
        </p:xfrm>
        <a:graphic>
          <a:graphicData uri="http://schemas.openxmlformats.org/presentationml/2006/ole">
            <mc:AlternateContent xmlns:mc="http://schemas.openxmlformats.org/markup-compatibility/2006">
              <mc:Choice xmlns:v="urn:schemas-microsoft-com:vml" Requires="v">
                <p:oleObj spid="_x0000_s24674" name="CS ChemDraw Drawing" r:id="rId5" imgW="1241944" imgH="717807" progId="ChemDraw.Document.6.0">
                  <p:embed/>
                </p:oleObj>
              </mc:Choice>
              <mc:Fallback>
                <p:oleObj name="CS ChemDraw Drawing" r:id="rId5" imgW="1241944" imgH="717807"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648200"/>
                        <a:ext cx="2116734" cy="1220777"/>
                      </a:xfrm>
                      <a:prstGeom prst="rect">
                        <a:avLst/>
                      </a:prstGeom>
                      <a:noFill/>
                    </p:spPr>
                  </p:pic>
                </p:oleObj>
              </mc:Fallback>
            </mc:AlternateContent>
          </a:graphicData>
        </a:graphic>
      </p:graphicFrame>
      <p:sp>
        <p:nvSpPr>
          <p:cNvPr id="11" name="Rectangle 10"/>
          <p:cNvSpPr/>
          <p:nvPr/>
        </p:nvSpPr>
        <p:spPr>
          <a:xfrm>
            <a:off x="609600" y="5939135"/>
            <a:ext cx="6553200" cy="461665"/>
          </a:xfrm>
          <a:prstGeom prst="rect">
            <a:avLst/>
          </a:prstGeom>
        </p:spPr>
        <p:txBody>
          <a:bodyPr wrap="square">
            <a:spAutoFit/>
          </a:bodyPr>
          <a:lstStyle/>
          <a:p>
            <a:r>
              <a:rPr lang="en-IN" sz="2400" b="1" dirty="0">
                <a:solidFill>
                  <a:srgbClr val="00B050"/>
                </a:solidFill>
              </a:rPr>
              <a:t>Symmetry number = 12; Order of the group = 24 </a:t>
            </a:r>
            <a:endParaRPr lang="en-IN" sz="2400" dirty="0">
              <a:solidFill>
                <a:srgbClr val="00B050"/>
              </a:solidFill>
            </a:endParaRPr>
          </a:p>
        </p:txBody>
      </p:sp>
    </p:spTree>
    <p:extLst>
      <p:ext uri="{BB962C8B-B14F-4D97-AF65-F5344CB8AC3E}">
        <p14:creationId xmlns:p14="http://schemas.microsoft.com/office/powerpoint/2010/main" val="3901951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153400" cy="1569660"/>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7h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7</a:t>
            </a:r>
            <a:r>
              <a:rPr lang="en-IN" sz="2400" b="1" dirty="0">
                <a:solidFill>
                  <a:srgbClr val="0070C0"/>
                </a:solidFill>
              </a:rPr>
              <a:t>, 7 c</a:t>
            </a:r>
            <a:r>
              <a:rPr lang="en-IN" sz="2400" b="1" baseline="-25000" dirty="0">
                <a:solidFill>
                  <a:srgbClr val="0070C0"/>
                </a:solidFill>
              </a:rPr>
              <a:t>2</a:t>
            </a:r>
            <a:r>
              <a:rPr lang="en-IN" sz="2400" b="1" dirty="0">
                <a:solidFill>
                  <a:srgbClr val="0070C0"/>
                </a:solidFill>
              </a:rPr>
              <a:t>-axes perpendicular to the c</a:t>
            </a:r>
            <a:r>
              <a:rPr lang="en-IN" sz="2400" b="1" baseline="-25000" dirty="0">
                <a:solidFill>
                  <a:srgbClr val="0070C0"/>
                </a:solidFill>
              </a:rPr>
              <a:t>7</a:t>
            </a:r>
            <a:r>
              <a:rPr lang="en-IN" sz="2400" b="1" dirty="0">
                <a:solidFill>
                  <a:srgbClr val="0070C0"/>
                </a:solidFill>
              </a:rPr>
              <a:t>-axis and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plane. </a:t>
            </a:r>
            <a:endParaRPr lang="en-IN" sz="2400" b="1" dirty="0" smtClean="0">
              <a:solidFill>
                <a:srgbClr val="0070C0"/>
              </a:solidFill>
            </a:endParaRPr>
          </a:p>
          <a:p>
            <a:endParaRPr lang="en-IN" sz="2400" b="1" dirty="0">
              <a:solidFill>
                <a:srgbClr val="0070C0"/>
              </a:solidFill>
            </a:endParaRPr>
          </a:p>
          <a:p>
            <a:r>
              <a:rPr lang="en-IN" sz="2400" b="1" dirty="0">
                <a:solidFill>
                  <a:srgbClr val="7030A0"/>
                </a:solidFill>
              </a:rPr>
              <a:t>Example: </a:t>
            </a:r>
            <a:r>
              <a:rPr lang="en-IN" sz="2400" b="1" dirty="0" err="1">
                <a:solidFill>
                  <a:srgbClr val="7030A0"/>
                </a:solidFill>
              </a:rPr>
              <a:t>Cycloheptatrienyl</a:t>
            </a:r>
            <a:r>
              <a:rPr lang="en-IN" sz="2400" b="1" dirty="0">
                <a:solidFill>
                  <a:srgbClr val="7030A0"/>
                </a:solidFill>
              </a:rPr>
              <a:t> </a:t>
            </a:r>
            <a:r>
              <a:rPr lang="en-IN" sz="2400" b="1" dirty="0" err="1">
                <a:solidFill>
                  <a:srgbClr val="7030A0"/>
                </a:solidFill>
              </a:rPr>
              <a:t>cation</a:t>
            </a:r>
            <a:endParaRPr lang="en-IN" sz="2400" b="1" dirty="0">
              <a:solidFill>
                <a:srgbClr val="7030A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981945122"/>
              </p:ext>
            </p:extLst>
          </p:nvPr>
        </p:nvGraphicFramePr>
        <p:xfrm>
          <a:off x="5334000" y="1371600"/>
          <a:ext cx="960438" cy="942585"/>
        </p:xfrm>
        <a:graphic>
          <a:graphicData uri="http://schemas.openxmlformats.org/presentationml/2006/ole">
            <mc:AlternateContent xmlns:mc="http://schemas.openxmlformats.org/markup-compatibility/2006">
              <mc:Choice xmlns:v="urn:schemas-microsoft-com:vml" Requires="v">
                <p:oleObj spid="_x0000_s25723" name="CS ChemDraw Drawing" r:id="rId3" imgW="428234" imgH="420449" progId="ChemDraw.Document.6.0">
                  <p:embed/>
                </p:oleObj>
              </mc:Choice>
              <mc:Fallback>
                <p:oleObj name="CS ChemDraw Drawing" r:id="rId3" imgW="428234" imgH="420449"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371600"/>
                        <a:ext cx="960438" cy="942585"/>
                      </a:xfrm>
                      <a:prstGeom prst="rect">
                        <a:avLst/>
                      </a:prstGeom>
                      <a:noFill/>
                    </p:spPr>
                  </p:pic>
                </p:oleObj>
              </mc:Fallback>
            </mc:AlternateContent>
          </a:graphicData>
        </a:graphic>
      </p:graphicFrame>
      <p:sp>
        <p:nvSpPr>
          <p:cNvPr id="5" name="Rectangle 4"/>
          <p:cNvSpPr/>
          <p:nvPr/>
        </p:nvSpPr>
        <p:spPr>
          <a:xfrm>
            <a:off x="533400" y="2286000"/>
            <a:ext cx="6324600" cy="461665"/>
          </a:xfrm>
          <a:prstGeom prst="rect">
            <a:avLst/>
          </a:prstGeom>
        </p:spPr>
        <p:txBody>
          <a:bodyPr wrap="square">
            <a:spAutoFit/>
          </a:bodyPr>
          <a:lstStyle/>
          <a:p>
            <a:r>
              <a:rPr lang="en-IN" sz="2400" b="1" dirty="0">
                <a:solidFill>
                  <a:srgbClr val="00B050"/>
                </a:solidFill>
              </a:rPr>
              <a:t>Symmetry number = 14; Order of the group = 28 </a:t>
            </a:r>
            <a:endParaRPr lang="en-IN" sz="2400" dirty="0">
              <a:solidFill>
                <a:srgbClr val="00B050"/>
              </a:solidFill>
            </a:endParaRPr>
          </a:p>
        </p:txBody>
      </p:sp>
      <p:sp>
        <p:nvSpPr>
          <p:cNvPr id="6" name="Rectangle 5"/>
          <p:cNvSpPr/>
          <p:nvPr/>
        </p:nvSpPr>
        <p:spPr>
          <a:xfrm>
            <a:off x="533400" y="2895600"/>
            <a:ext cx="8001000" cy="1200329"/>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8h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8</a:t>
            </a:r>
            <a:r>
              <a:rPr lang="en-IN" sz="2400" b="1" dirty="0">
                <a:solidFill>
                  <a:srgbClr val="0070C0"/>
                </a:solidFill>
              </a:rPr>
              <a:t>, 8 c</a:t>
            </a:r>
            <a:r>
              <a:rPr lang="en-IN" sz="2400" b="1" baseline="-25000" dirty="0">
                <a:solidFill>
                  <a:srgbClr val="0070C0"/>
                </a:solidFill>
              </a:rPr>
              <a:t>2</a:t>
            </a:r>
            <a:r>
              <a:rPr lang="en-IN" sz="2400" b="1" dirty="0">
                <a:solidFill>
                  <a:srgbClr val="0070C0"/>
                </a:solidFill>
              </a:rPr>
              <a:t>-axes perpendicular to the c</a:t>
            </a:r>
            <a:r>
              <a:rPr lang="en-IN" sz="2400" b="1" baseline="-25000" dirty="0">
                <a:solidFill>
                  <a:srgbClr val="0070C0"/>
                </a:solidFill>
              </a:rPr>
              <a:t>8</a:t>
            </a:r>
            <a:r>
              <a:rPr lang="en-IN" sz="2400" b="1" dirty="0">
                <a:solidFill>
                  <a:srgbClr val="0070C0"/>
                </a:solidFill>
              </a:rPr>
              <a:t>-axis and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plane. </a:t>
            </a:r>
          </a:p>
          <a:p>
            <a:r>
              <a:rPr lang="en-IN" sz="2400" b="1" dirty="0">
                <a:solidFill>
                  <a:srgbClr val="7030A0"/>
                </a:solidFill>
              </a:rPr>
              <a:t>Example: </a:t>
            </a:r>
            <a:r>
              <a:rPr lang="en-IN" sz="2400" b="1" dirty="0" err="1">
                <a:solidFill>
                  <a:srgbClr val="7030A0"/>
                </a:solidFill>
              </a:rPr>
              <a:t>Cyclooctatetraenyl</a:t>
            </a:r>
            <a:r>
              <a:rPr lang="en-IN" sz="2400" b="1" dirty="0">
                <a:solidFill>
                  <a:srgbClr val="7030A0"/>
                </a:solidFill>
              </a:rPr>
              <a:t> </a:t>
            </a:r>
            <a:r>
              <a:rPr lang="en-IN" sz="2400" b="1" dirty="0" err="1">
                <a:solidFill>
                  <a:srgbClr val="7030A0"/>
                </a:solidFill>
              </a:rPr>
              <a:t>dianion</a:t>
            </a:r>
            <a:r>
              <a:rPr lang="en-IN" sz="2400" b="1" dirty="0">
                <a:solidFill>
                  <a:srgbClr val="7030A0"/>
                </a:solidFill>
              </a:rPr>
              <a:t>, </a:t>
            </a:r>
            <a:r>
              <a:rPr lang="en-IN" sz="2400" b="1" dirty="0" err="1">
                <a:solidFill>
                  <a:srgbClr val="7030A0"/>
                </a:solidFill>
              </a:rPr>
              <a:t>uranocene</a:t>
            </a:r>
            <a:endParaRPr lang="en-IN" sz="2400" b="1" dirty="0">
              <a:solidFill>
                <a:srgbClr val="7030A0"/>
              </a:solidFill>
            </a:endParaRP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8" name="Object 7"/>
          <p:cNvGraphicFramePr>
            <a:graphicFrameLocks noChangeAspect="1"/>
          </p:cNvGraphicFramePr>
          <p:nvPr>
            <p:extLst>
              <p:ext uri="{D42A27DB-BD31-4B8C-83A1-F6EECF244321}">
                <p14:modId xmlns:p14="http://schemas.microsoft.com/office/powerpoint/2010/main" val="1487331989"/>
              </p:ext>
            </p:extLst>
          </p:nvPr>
        </p:nvGraphicFramePr>
        <p:xfrm>
          <a:off x="6934200" y="3397834"/>
          <a:ext cx="1447800" cy="1396189"/>
        </p:xfrm>
        <a:graphic>
          <a:graphicData uri="http://schemas.openxmlformats.org/presentationml/2006/ole">
            <mc:AlternateContent xmlns:mc="http://schemas.openxmlformats.org/markup-compatibility/2006">
              <mc:Choice xmlns:v="urn:schemas-microsoft-com:vml" Requires="v">
                <p:oleObj spid="_x0000_s25724" name="CS ChemDraw Drawing" r:id="rId5" imgW="847398" imgH="816711" progId="ChemDraw.Document.6.0">
                  <p:embed/>
                </p:oleObj>
              </mc:Choice>
              <mc:Fallback>
                <p:oleObj name="CS ChemDraw Drawing" r:id="rId5" imgW="847398" imgH="816711"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397834"/>
                        <a:ext cx="1447800" cy="1396189"/>
                      </a:xfrm>
                      <a:prstGeom prst="rect">
                        <a:avLst/>
                      </a:prstGeom>
                      <a:noFill/>
                    </p:spPr>
                  </p:pic>
                </p:oleObj>
              </mc:Fallback>
            </mc:AlternateContent>
          </a:graphicData>
        </a:graphic>
      </p:graphicFrame>
      <p:sp>
        <p:nvSpPr>
          <p:cNvPr id="9" name="Rectangle 8"/>
          <p:cNvSpPr/>
          <p:nvPr/>
        </p:nvSpPr>
        <p:spPr>
          <a:xfrm>
            <a:off x="609600" y="4267200"/>
            <a:ext cx="6934200" cy="461665"/>
          </a:xfrm>
          <a:prstGeom prst="rect">
            <a:avLst/>
          </a:prstGeom>
        </p:spPr>
        <p:txBody>
          <a:bodyPr wrap="square">
            <a:spAutoFit/>
          </a:bodyPr>
          <a:lstStyle/>
          <a:p>
            <a:r>
              <a:rPr lang="en-IN" sz="2400" b="1" dirty="0">
                <a:solidFill>
                  <a:srgbClr val="00B050"/>
                </a:solidFill>
              </a:rPr>
              <a:t>Symmetry number = 16; Order of the group = 32 </a:t>
            </a:r>
            <a:endParaRPr lang="en-IN" sz="2400" dirty="0">
              <a:solidFill>
                <a:srgbClr val="00B050"/>
              </a:solidFill>
            </a:endParaRPr>
          </a:p>
        </p:txBody>
      </p:sp>
      <p:sp>
        <p:nvSpPr>
          <p:cNvPr id="10" name="Rectangle 9"/>
          <p:cNvSpPr/>
          <p:nvPr/>
        </p:nvSpPr>
        <p:spPr>
          <a:xfrm>
            <a:off x="644236" y="5029200"/>
            <a:ext cx="7890164" cy="1200329"/>
          </a:xfrm>
          <a:prstGeom prst="rect">
            <a:avLst/>
          </a:prstGeom>
        </p:spPr>
        <p:txBody>
          <a:bodyPr wrap="square">
            <a:spAutoFit/>
          </a:bodyPr>
          <a:lstStyle/>
          <a:p>
            <a:r>
              <a:rPr lang="en-IN" sz="2400" b="1" dirty="0">
                <a:solidFill>
                  <a:srgbClr val="C00000"/>
                </a:solidFill>
              </a:rPr>
              <a:t>D</a:t>
            </a:r>
            <a:r>
              <a:rPr lang="en-IN" sz="2400" b="1" baseline="-25000" dirty="0">
                <a:solidFill>
                  <a:srgbClr val="C00000"/>
                </a:solidFill>
              </a:rPr>
              <a:t>9h</a:t>
            </a:r>
            <a:r>
              <a:rPr lang="en-IN" sz="2400" b="1" dirty="0">
                <a:solidFill>
                  <a:srgbClr val="C00000"/>
                </a:solidFill>
              </a:rPr>
              <a:t> point group: </a:t>
            </a:r>
            <a:r>
              <a:rPr lang="en-IN" sz="2400" b="1" dirty="0">
                <a:solidFill>
                  <a:srgbClr val="0070C0"/>
                </a:solidFill>
              </a:rPr>
              <a:t>Presence of c</a:t>
            </a:r>
            <a:r>
              <a:rPr lang="en-IN" sz="2400" b="1" baseline="-25000" dirty="0">
                <a:solidFill>
                  <a:srgbClr val="0070C0"/>
                </a:solidFill>
              </a:rPr>
              <a:t>9</a:t>
            </a:r>
            <a:r>
              <a:rPr lang="en-IN" sz="2400" b="1" dirty="0">
                <a:solidFill>
                  <a:srgbClr val="0070C0"/>
                </a:solidFill>
              </a:rPr>
              <a:t>, 9 c</a:t>
            </a:r>
            <a:r>
              <a:rPr lang="en-IN" sz="2400" b="1" baseline="-25000" dirty="0">
                <a:solidFill>
                  <a:srgbClr val="0070C0"/>
                </a:solidFill>
              </a:rPr>
              <a:t>2</a:t>
            </a:r>
            <a:r>
              <a:rPr lang="en-IN" sz="2400" b="1" dirty="0">
                <a:solidFill>
                  <a:srgbClr val="0070C0"/>
                </a:solidFill>
              </a:rPr>
              <a:t>-axes perpendicular to the c</a:t>
            </a:r>
            <a:r>
              <a:rPr lang="en-IN" sz="2400" b="1" baseline="-25000" dirty="0">
                <a:solidFill>
                  <a:srgbClr val="0070C0"/>
                </a:solidFill>
              </a:rPr>
              <a:t>9</a:t>
            </a:r>
            <a:r>
              <a:rPr lang="en-IN" sz="2400" b="1" dirty="0">
                <a:solidFill>
                  <a:srgbClr val="0070C0"/>
                </a:solidFill>
              </a:rPr>
              <a:t>-axis and one </a:t>
            </a:r>
            <a:r>
              <a:rPr lang="en-IN" sz="2400" b="1" dirty="0" err="1">
                <a:solidFill>
                  <a:srgbClr val="0070C0"/>
                </a:solidFill>
              </a:rPr>
              <a:t>σ</a:t>
            </a:r>
            <a:r>
              <a:rPr lang="en-IN" sz="2400" b="1" baseline="-25000" dirty="0" err="1">
                <a:solidFill>
                  <a:srgbClr val="0070C0"/>
                </a:solidFill>
              </a:rPr>
              <a:t>h</a:t>
            </a:r>
            <a:r>
              <a:rPr lang="en-IN" sz="2400" b="1" dirty="0">
                <a:solidFill>
                  <a:srgbClr val="0070C0"/>
                </a:solidFill>
              </a:rPr>
              <a:t> plane. </a:t>
            </a:r>
          </a:p>
          <a:p>
            <a:r>
              <a:rPr lang="en-IN" sz="2400" b="1" dirty="0">
                <a:solidFill>
                  <a:srgbClr val="7030A0"/>
                </a:solidFill>
              </a:rPr>
              <a:t>Example: </a:t>
            </a:r>
            <a:r>
              <a:rPr lang="en-IN" sz="2400" b="1" dirty="0" err="1">
                <a:solidFill>
                  <a:srgbClr val="7030A0"/>
                </a:solidFill>
              </a:rPr>
              <a:t>Cyclononatetraenyl</a:t>
            </a:r>
            <a:r>
              <a:rPr lang="en-IN" sz="2400" b="1" dirty="0">
                <a:solidFill>
                  <a:srgbClr val="7030A0"/>
                </a:solidFill>
              </a:rPr>
              <a:t> </a:t>
            </a:r>
            <a:r>
              <a:rPr lang="en-IN" sz="2400" b="1" dirty="0" smtClean="0">
                <a:solidFill>
                  <a:srgbClr val="7030A0"/>
                </a:solidFill>
              </a:rPr>
              <a:t>anion </a:t>
            </a:r>
            <a:endParaRPr lang="en-IN" sz="2400" b="1" dirty="0">
              <a:solidFill>
                <a:srgbClr val="7030A0"/>
              </a:solidFill>
            </a:endParaRPr>
          </a:p>
        </p:txBody>
      </p:sp>
      <p:sp>
        <p:nvSpPr>
          <p:cNvPr id="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12" name="Object 11"/>
          <p:cNvGraphicFramePr>
            <a:graphicFrameLocks noChangeAspect="1"/>
          </p:cNvGraphicFramePr>
          <p:nvPr>
            <p:extLst>
              <p:ext uri="{D42A27DB-BD31-4B8C-83A1-F6EECF244321}">
                <p14:modId xmlns:p14="http://schemas.microsoft.com/office/powerpoint/2010/main" val="4196672903"/>
              </p:ext>
            </p:extLst>
          </p:nvPr>
        </p:nvGraphicFramePr>
        <p:xfrm>
          <a:off x="7749352" y="5358516"/>
          <a:ext cx="785048" cy="889884"/>
        </p:xfrm>
        <a:graphic>
          <a:graphicData uri="http://schemas.openxmlformats.org/presentationml/2006/ole">
            <mc:AlternateContent xmlns:mc="http://schemas.openxmlformats.org/markup-compatibility/2006">
              <mc:Choice xmlns:v="urn:schemas-microsoft-com:vml" Requires="v">
                <p:oleObj spid="_x0000_s25725" name="CS ChemDraw Drawing" r:id="rId7" imgW="510728" imgH="578954" progId="ChemDraw.Document.6.0">
                  <p:embed/>
                </p:oleObj>
              </mc:Choice>
              <mc:Fallback>
                <p:oleObj name="CS ChemDraw Drawing" r:id="rId7" imgW="510728" imgH="578954" progId="ChemDraw.Document.6.0">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9352" y="5358516"/>
                        <a:ext cx="785048" cy="889884"/>
                      </a:xfrm>
                      <a:prstGeom prst="rect">
                        <a:avLst/>
                      </a:prstGeom>
                      <a:noFill/>
                    </p:spPr>
                  </p:pic>
                </p:oleObj>
              </mc:Fallback>
            </mc:AlternateContent>
          </a:graphicData>
        </a:graphic>
      </p:graphicFrame>
      <p:sp>
        <p:nvSpPr>
          <p:cNvPr id="13" name="Rectangle 12"/>
          <p:cNvSpPr/>
          <p:nvPr/>
        </p:nvSpPr>
        <p:spPr>
          <a:xfrm>
            <a:off x="609600" y="6172200"/>
            <a:ext cx="7010400" cy="461665"/>
          </a:xfrm>
          <a:prstGeom prst="rect">
            <a:avLst/>
          </a:prstGeom>
        </p:spPr>
        <p:txBody>
          <a:bodyPr wrap="square">
            <a:spAutoFit/>
          </a:bodyPr>
          <a:lstStyle/>
          <a:p>
            <a:r>
              <a:rPr lang="en-IN" sz="2400" b="1" dirty="0">
                <a:solidFill>
                  <a:srgbClr val="00B050"/>
                </a:solidFill>
              </a:rPr>
              <a:t>Symmetry number = 18; Order of the group = 36 </a:t>
            </a:r>
            <a:endParaRPr lang="en-IN" sz="2400" dirty="0">
              <a:solidFill>
                <a:srgbClr val="00B050"/>
              </a:solidFill>
            </a:endParaRPr>
          </a:p>
        </p:txBody>
      </p:sp>
    </p:spTree>
    <p:extLst>
      <p:ext uri="{BB962C8B-B14F-4D97-AF65-F5344CB8AC3E}">
        <p14:creationId xmlns:p14="http://schemas.microsoft.com/office/powerpoint/2010/main" val="3709692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533906"/>
            <a:ext cx="85166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ea typeface="Calibri" pitchFamily="34" charset="0"/>
                <a:cs typeface="Times New Roman" pitchFamily="18" charset="0"/>
              </a:rPr>
              <a:t>D</a:t>
            </a:r>
            <a:r>
              <a:rPr kumimoji="0" lang="en-US" sz="2400" b="1" i="0" u="none" strike="noStrike" cap="none" normalizeH="0" baseline="-30000" dirty="0" smtClean="0">
                <a:ln>
                  <a:noFill/>
                </a:ln>
                <a:solidFill>
                  <a:srgbClr val="C00000"/>
                </a:solidFill>
                <a:effectLst/>
                <a:ea typeface="Calibri" pitchFamily="34" charset="0"/>
                <a:cs typeface="Times New Roman" pitchFamily="18" charset="0"/>
              </a:rPr>
              <a:t>αh</a:t>
            </a:r>
            <a:r>
              <a:rPr kumimoji="0" lang="en-US" sz="2400" b="1" i="0" u="none" strike="noStrike" cap="none" normalizeH="0" baseline="0" dirty="0" smtClean="0">
                <a:ln>
                  <a:noFill/>
                </a:ln>
                <a:solidFill>
                  <a:srgbClr val="C00000"/>
                </a:solidFill>
                <a:effectLst/>
                <a:ea typeface="Calibri" pitchFamily="34" charset="0"/>
                <a:cs typeface="Times New Roman" pitchFamily="18" charset="0"/>
              </a:rPr>
              <a:t> point group</a:t>
            </a:r>
            <a:r>
              <a:rPr kumimoji="0" lang="en-US" sz="2400" b="1" i="0" u="none" strike="noStrike" cap="none" normalizeH="0" baseline="0" dirty="0" smtClean="0">
                <a:ln>
                  <a:noFill/>
                </a:ln>
                <a:solidFill>
                  <a:srgbClr val="FF0000"/>
                </a:solidFill>
                <a:effectLst/>
                <a:ea typeface="Calibri" pitchFamily="34" charset="0"/>
                <a:cs typeface="Times New Roman" pitchFamily="18" charset="0"/>
              </a:rPr>
              <a:t>: </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Presence of c</a:t>
            </a:r>
            <a:r>
              <a:rPr lang="en-US" sz="2400" b="1" baseline="-30000" dirty="0">
                <a:solidFill>
                  <a:srgbClr val="0070C0"/>
                </a:solidFill>
                <a:ea typeface="Calibri" pitchFamily="34" charset="0"/>
                <a:cs typeface="Times New Roman" pitchFamily="18" charset="0"/>
              </a:rPr>
              <a:t>α</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 α c</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2</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-axes perpendicular to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ea typeface="Calibri" pitchFamily="34" charset="0"/>
                <a:cs typeface="Times New Roman" pitchFamily="18" charset="0"/>
              </a:rPr>
              <a:t>c</a:t>
            </a:r>
            <a:r>
              <a:rPr kumimoji="0" lang="en-US" sz="2400" b="1" i="0" u="none" strike="noStrike" cap="none" normalizeH="0" baseline="-30000" dirty="0" smtClean="0">
                <a:ln>
                  <a:noFill/>
                </a:ln>
                <a:solidFill>
                  <a:srgbClr val="0070C0"/>
                </a:solidFill>
                <a:effectLst/>
                <a:ea typeface="Calibri" pitchFamily="34" charset="0"/>
                <a:cs typeface="Times New Roman" pitchFamily="18" charset="0"/>
              </a:rPr>
              <a:t>α</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-axis and one </a:t>
            </a:r>
            <a:r>
              <a:rPr kumimoji="0" lang="en-US" sz="2400" b="1" i="0" u="none" strike="noStrike" cap="none" normalizeH="0" baseline="0" dirty="0" err="1" smtClean="0">
                <a:ln>
                  <a:noFill/>
                </a:ln>
                <a:solidFill>
                  <a:srgbClr val="0070C0"/>
                </a:solidFill>
                <a:effectLst/>
                <a:ea typeface="Calibri" pitchFamily="34" charset="0"/>
                <a:cs typeface="Times New Roman" pitchFamily="18" charset="0"/>
              </a:rPr>
              <a:t>σ</a:t>
            </a:r>
            <a:r>
              <a:rPr kumimoji="0" lang="en-US" sz="2400" b="1" i="0" u="none" strike="noStrike" cap="none" normalizeH="0" baseline="-30000" dirty="0" err="1" smtClean="0">
                <a:ln>
                  <a:noFill/>
                </a:ln>
                <a:solidFill>
                  <a:srgbClr val="0070C0"/>
                </a:solidFill>
                <a:effectLst/>
                <a:ea typeface="Calibri" pitchFamily="34" charset="0"/>
                <a:cs typeface="Times New Roman" pitchFamily="18" charset="0"/>
              </a:rPr>
              <a:t>h</a:t>
            </a:r>
            <a:r>
              <a:rPr kumimoji="0" lang="en-US" sz="2400" b="1" i="0" u="none" strike="noStrike" cap="none" normalizeH="0" baseline="0" dirty="0" smtClean="0">
                <a:ln>
                  <a:noFill/>
                </a:ln>
                <a:solidFill>
                  <a:srgbClr val="0070C0"/>
                </a:solidFill>
                <a:effectLst/>
                <a:ea typeface="Calibri" pitchFamily="34" charset="0"/>
                <a:cs typeface="Times New Roman" pitchFamily="18" charset="0"/>
              </a:rPr>
              <a:t> plane. It resembles the symmetry of a cylinder.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ea typeface="Calibri" pitchFamily="34" charset="0"/>
                <a:cs typeface="Times New Roman" pitchFamily="18" charset="0"/>
              </a:rPr>
              <a:t>It is called cylindrical symmetry.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53204526"/>
              </p:ext>
            </p:extLst>
          </p:nvPr>
        </p:nvGraphicFramePr>
        <p:xfrm>
          <a:off x="1676400" y="2590800"/>
          <a:ext cx="4326273" cy="331827"/>
        </p:xfrm>
        <a:graphic>
          <a:graphicData uri="http://schemas.openxmlformats.org/presentationml/2006/ole">
            <mc:AlternateContent xmlns:mc="http://schemas.openxmlformats.org/markup-compatibility/2006">
              <mc:Choice xmlns:v="urn:schemas-microsoft-com:vml" Requires="v">
                <p:oleObj spid="_x0000_s26660" name="CS ChemDraw Drawing" r:id="rId3" imgW="2217402" imgH="166063" progId="ChemDraw.Document.6.0">
                  <p:embed/>
                </p:oleObj>
              </mc:Choice>
              <mc:Fallback>
                <p:oleObj name="CS ChemDraw Drawing" r:id="rId3" imgW="2217402" imgH="166063" progId="ChemDraw.Document.6.0">
                  <p:embed/>
                  <p:pic>
                    <p:nvPicPr>
                      <p:cNvPr id="0" name="Object 1"/>
                      <p:cNvPicPr>
                        <a:picLocks noChangeAspect="1" noChangeArrowheads="1"/>
                      </p:cNvPicPr>
                      <p:nvPr/>
                    </p:nvPicPr>
                    <p:blipFill>
                      <a:blip r:embed="rId4"/>
                      <a:srcRect/>
                      <a:stretch>
                        <a:fillRect/>
                      </a:stretch>
                    </p:blipFill>
                    <p:spPr bwMode="auto">
                      <a:xfrm>
                        <a:off x="1676400" y="2590800"/>
                        <a:ext cx="4326273" cy="331827"/>
                      </a:xfrm>
                      <a:prstGeom prst="rect">
                        <a:avLst/>
                      </a:prstGeom>
                      <a:noFill/>
                    </p:spPr>
                  </p:pic>
                </p:oleObj>
              </mc:Fallback>
            </mc:AlternateContent>
          </a:graphicData>
        </a:graphic>
      </p:graphicFrame>
      <p:sp>
        <p:nvSpPr>
          <p:cNvPr id="4" name="Rectangle 3"/>
          <p:cNvSpPr>
            <a:spLocks noChangeArrowheads="1"/>
          </p:cNvSpPr>
          <p:nvPr/>
        </p:nvSpPr>
        <p:spPr bwMode="auto">
          <a:xfrm>
            <a:off x="457200" y="3045768"/>
            <a:ext cx="60293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ea typeface="Calibri" pitchFamily="34" charset="0"/>
                <a:cs typeface="Times New Roman" pitchFamily="18" charset="0"/>
              </a:rPr>
              <a:t>Symmetry number = 2; Order of the group = α</a:t>
            </a:r>
            <a:endParaRPr kumimoji="0" lang="en-US" sz="2400" b="0" i="0" u="none" strike="noStrike" cap="none" normalizeH="0" baseline="0" dirty="0" smtClean="0">
              <a:ln>
                <a:noFill/>
              </a:ln>
              <a:solidFill>
                <a:srgbClr val="00B050"/>
              </a:solidFill>
              <a:effectLst/>
              <a:cs typeface="Arial" pitchFamily="34" charset="0"/>
            </a:endParaRPr>
          </a:p>
        </p:txBody>
      </p:sp>
      <p:sp>
        <p:nvSpPr>
          <p:cNvPr id="5" name="Rectangle 4"/>
          <p:cNvSpPr/>
          <p:nvPr/>
        </p:nvSpPr>
        <p:spPr>
          <a:xfrm>
            <a:off x="381000" y="1981200"/>
            <a:ext cx="4838825" cy="461665"/>
          </a:xfrm>
          <a:prstGeom prst="rect">
            <a:avLst/>
          </a:prstGeom>
        </p:spPr>
        <p:txBody>
          <a:bodyPr wrap="none">
            <a:spAutoFit/>
          </a:bodyPr>
          <a:lstStyle/>
          <a:p>
            <a:pPr lvl="0" eaLnBrk="0" fontAlgn="base" hangingPunct="0">
              <a:spcBef>
                <a:spcPct val="0"/>
              </a:spcBef>
              <a:spcAft>
                <a:spcPct val="0"/>
              </a:spcAft>
            </a:pPr>
            <a:r>
              <a:rPr lang="en-US" sz="2400" b="1" dirty="0">
                <a:solidFill>
                  <a:srgbClr val="7030A0"/>
                </a:solidFill>
                <a:ea typeface="Calibri" pitchFamily="34" charset="0"/>
                <a:cs typeface="Times New Roman" pitchFamily="18" charset="0"/>
              </a:rPr>
              <a:t>Example: </a:t>
            </a:r>
            <a:r>
              <a:rPr lang="en-US" sz="2400" b="1" dirty="0" err="1">
                <a:solidFill>
                  <a:srgbClr val="7030A0"/>
                </a:solidFill>
                <a:ea typeface="Calibri" pitchFamily="34" charset="0"/>
                <a:cs typeface="Times New Roman" pitchFamily="18" charset="0"/>
              </a:rPr>
              <a:t>Cyclononatetraenyl</a:t>
            </a:r>
            <a:r>
              <a:rPr lang="en-US" sz="2400" b="1" dirty="0">
                <a:solidFill>
                  <a:srgbClr val="7030A0"/>
                </a:solidFill>
                <a:ea typeface="Calibri" pitchFamily="34" charset="0"/>
                <a:cs typeface="Times New Roman" pitchFamily="18" charset="0"/>
              </a:rPr>
              <a:t> </a:t>
            </a:r>
            <a:r>
              <a:rPr lang="en-US" sz="2400" b="1" dirty="0" smtClean="0">
                <a:solidFill>
                  <a:srgbClr val="7030A0"/>
                </a:solidFill>
                <a:ea typeface="Calibri" pitchFamily="34" charset="0"/>
                <a:cs typeface="Times New Roman" pitchFamily="18" charset="0"/>
              </a:rPr>
              <a:t>anion, </a:t>
            </a:r>
            <a:endParaRPr lang="en-US" sz="2400" b="1" dirty="0">
              <a:solidFill>
                <a:srgbClr val="7030A0"/>
              </a:solidFill>
              <a:cs typeface="Arial" pitchFamily="34" charset="0"/>
            </a:endParaRPr>
          </a:p>
        </p:txBody>
      </p:sp>
    </p:spTree>
    <p:extLst>
      <p:ext uri="{BB962C8B-B14F-4D97-AF65-F5344CB8AC3E}">
        <p14:creationId xmlns:p14="http://schemas.microsoft.com/office/powerpoint/2010/main" val="1251527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2773955238"/>
              </p:ext>
            </p:extLst>
          </p:nvPr>
        </p:nvGraphicFramePr>
        <p:xfrm>
          <a:off x="71453" y="381000"/>
          <a:ext cx="8965131" cy="6019800"/>
        </p:xfrm>
        <a:graphic>
          <a:graphicData uri="http://schemas.openxmlformats.org/presentationml/2006/ole">
            <mc:AlternateContent xmlns:mc="http://schemas.openxmlformats.org/markup-compatibility/2006">
              <mc:Choice xmlns:v="urn:schemas-microsoft-com:vml" Requires="v">
                <p:oleObj spid="_x0000_s32777" name="CS ChemDraw Drawing" r:id="rId3" imgW="9328509" imgH="6268074" progId="ChemDraw.Document.6.0">
                  <p:embed/>
                </p:oleObj>
              </mc:Choice>
              <mc:Fallback>
                <p:oleObj name="CS ChemDraw Drawing" r:id="rId3" imgW="9328509" imgH="626807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 y="381000"/>
                        <a:ext cx="8965131" cy="6019800"/>
                      </a:xfrm>
                      <a:prstGeom prst="rect">
                        <a:avLst/>
                      </a:prstGeom>
                      <a:noFill/>
                    </p:spPr>
                  </p:pic>
                </p:oleObj>
              </mc:Fallback>
            </mc:AlternateContent>
          </a:graphicData>
        </a:graphic>
      </p:graphicFrame>
    </p:spTree>
    <p:extLst>
      <p:ext uri="{BB962C8B-B14F-4D97-AF65-F5344CB8AC3E}">
        <p14:creationId xmlns:p14="http://schemas.microsoft.com/office/powerpoint/2010/main" val="1292876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982" y="685800"/>
            <a:ext cx="8229600" cy="1200329"/>
          </a:xfrm>
          <a:prstGeom prst="rect">
            <a:avLst/>
          </a:prstGeom>
        </p:spPr>
        <p:txBody>
          <a:bodyPr wrap="square">
            <a:spAutoFit/>
          </a:bodyPr>
          <a:lstStyle/>
          <a:p>
            <a:r>
              <a:rPr lang="en-IN" sz="2400" b="1" dirty="0">
                <a:solidFill>
                  <a:srgbClr val="FF0000"/>
                </a:solidFill>
              </a:rPr>
              <a:t>High symmetry molecules (Platonic symmetry</a:t>
            </a:r>
            <a:r>
              <a:rPr lang="en-IN" sz="2400" b="1" dirty="0" smtClean="0">
                <a:solidFill>
                  <a:srgbClr val="FF0000"/>
                </a:solidFill>
              </a:rPr>
              <a:t>): </a:t>
            </a:r>
          </a:p>
          <a:p>
            <a:r>
              <a:rPr lang="en-IN" sz="2400" b="1" dirty="0" smtClean="0">
                <a:solidFill>
                  <a:srgbClr val="0070C0"/>
                </a:solidFill>
              </a:rPr>
              <a:t>Molecules </a:t>
            </a:r>
            <a:r>
              <a:rPr lang="en-IN" sz="2400" b="1" dirty="0">
                <a:solidFill>
                  <a:srgbClr val="0070C0"/>
                </a:solidFill>
              </a:rPr>
              <a:t>bearing more than one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 (where n&gt;2) are high symmetry molecules</a:t>
            </a:r>
            <a:r>
              <a:rPr lang="en-IN" sz="2400" b="1" dirty="0" smtClean="0">
                <a:solidFill>
                  <a:srgbClr val="0070C0"/>
                </a:solidFill>
              </a:rPr>
              <a:t>.</a:t>
            </a:r>
            <a:endParaRPr lang="en-IN" sz="2400" dirty="0">
              <a:solidFill>
                <a:srgbClr val="FF0000"/>
              </a:solidFill>
            </a:endParaRPr>
          </a:p>
        </p:txBody>
      </p:sp>
      <p:sp>
        <p:nvSpPr>
          <p:cNvPr id="3" name="Rectangle 2"/>
          <p:cNvSpPr/>
          <p:nvPr/>
        </p:nvSpPr>
        <p:spPr>
          <a:xfrm>
            <a:off x="464127" y="2133600"/>
            <a:ext cx="8229600" cy="830997"/>
          </a:xfrm>
          <a:prstGeom prst="rect">
            <a:avLst/>
          </a:prstGeom>
        </p:spPr>
        <p:txBody>
          <a:bodyPr wrap="square">
            <a:spAutoFit/>
          </a:bodyPr>
          <a:lstStyle/>
          <a:p>
            <a:r>
              <a:rPr lang="en-IN" sz="2400" b="1" dirty="0">
                <a:solidFill>
                  <a:srgbClr val="C00000"/>
                </a:solidFill>
              </a:rPr>
              <a:t>T</a:t>
            </a:r>
            <a:r>
              <a:rPr lang="en-IN" sz="2400" b="1" baseline="-25000" dirty="0">
                <a:solidFill>
                  <a:srgbClr val="C00000"/>
                </a:solidFill>
              </a:rPr>
              <a:t>d</a:t>
            </a:r>
            <a:r>
              <a:rPr lang="en-IN" sz="2400" b="1" dirty="0">
                <a:solidFill>
                  <a:srgbClr val="C00000"/>
                </a:solidFill>
              </a:rPr>
              <a:t> point group: </a:t>
            </a:r>
            <a:r>
              <a:rPr lang="en-IN" sz="2400" b="1" dirty="0">
                <a:solidFill>
                  <a:srgbClr val="0070C0"/>
                </a:solidFill>
              </a:rPr>
              <a:t>Molecules belong to this symmetry point group contain 4c</a:t>
            </a:r>
            <a:r>
              <a:rPr lang="en-IN" sz="2400" b="1" baseline="-25000" dirty="0">
                <a:solidFill>
                  <a:srgbClr val="0070C0"/>
                </a:solidFill>
              </a:rPr>
              <a:t>3</a:t>
            </a:r>
            <a:r>
              <a:rPr lang="en-IN" sz="2400" b="1" dirty="0">
                <a:solidFill>
                  <a:srgbClr val="0070C0"/>
                </a:solidFill>
              </a:rPr>
              <a:t>-axes, 3 c</a:t>
            </a:r>
            <a:r>
              <a:rPr lang="en-IN" sz="2400" b="1" baseline="-25000" dirty="0">
                <a:solidFill>
                  <a:srgbClr val="0070C0"/>
                </a:solidFill>
              </a:rPr>
              <a:t>2</a:t>
            </a:r>
            <a:r>
              <a:rPr lang="en-IN" sz="2400" b="1" dirty="0">
                <a:solidFill>
                  <a:srgbClr val="0070C0"/>
                </a:solidFill>
              </a:rPr>
              <a:t>-axes and 6 σ planes.</a:t>
            </a:r>
          </a:p>
        </p:txBody>
      </p:sp>
      <p:sp>
        <p:nvSpPr>
          <p:cNvPr id="4" name="Rectangle 3"/>
          <p:cNvSpPr/>
          <p:nvPr/>
        </p:nvSpPr>
        <p:spPr>
          <a:xfrm>
            <a:off x="457200" y="3491437"/>
            <a:ext cx="4333238" cy="461665"/>
          </a:xfrm>
          <a:prstGeom prst="rect">
            <a:avLst/>
          </a:prstGeom>
        </p:spPr>
        <p:txBody>
          <a:bodyPr wrap="none">
            <a:spAutoFit/>
          </a:bodyPr>
          <a:lstStyle/>
          <a:p>
            <a:r>
              <a:rPr lang="en-IN" sz="2400" b="1" dirty="0">
                <a:solidFill>
                  <a:srgbClr val="7030A0"/>
                </a:solidFill>
              </a:rPr>
              <a:t>Example: methane, </a:t>
            </a:r>
            <a:r>
              <a:rPr lang="en-IN" sz="2400" b="1" dirty="0" err="1" smtClean="0">
                <a:solidFill>
                  <a:srgbClr val="7030A0"/>
                </a:solidFill>
              </a:rPr>
              <a:t>adamantane</a:t>
            </a:r>
            <a:endParaRPr lang="en-IN" sz="2400" b="1" dirty="0">
              <a:solidFill>
                <a:srgbClr val="7030A0"/>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p:cNvGraphicFramePr>
            <a:graphicFrameLocks noChangeAspect="1"/>
          </p:cNvGraphicFramePr>
          <p:nvPr>
            <p:extLst>
              <p:ext uri="{D42A27DB-BD31-4B8C-83A1-F6EECF244321}">
                <p14:modId xmlns:p14="http://schemas.microsoft.com/office/powerpoint/2010/main" val="752379206"/>
              </p:ext>
            </p:extLst>
          </p:nvPr>
        </p:nvGraphicFramePr>
        <p:xfrm>
          <a:off x="3962400" y="4114800"/>
          <a:ext cx="2992047" cy="826532"/>
        </p:xfrm>
        <a:graphic>
          <a:graphicData uri="http://schemas.openxmlformats.org/presentationml/2006/ole">
            <mc:AlternateContent xmlns:mc="http://schemas.openxmlformats.org/markup-compatibility/2006">
              <mc:Choice xmlns:v="urn:schemas-microsoft-com:vml" Requires="v">
                <p:oleObj spid="_x0000_s27682" name="CS ChemDraw Drawing" r:id="rId3" imgW="2014623" imgH="554767" progId="ChemDraw.Document.6.0">
                  <p:embed/>
                </p:oleObj>
              </mc:Choice>
              <mc:Fallback>
                <p:oleObj name="CS ChemDraw Drawing" r:id="rId3" imgW="2014623" imgH="554767"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114800"/>
                        <a:ext cx="2992047" cy="826532"/>
                      </a:xfrm>
                      <a:prstGeom prst="rect">
                        <a:avLst/>
                      </a:prstGeom>
                      <a:noFill/>
                    </p:spPr>
                  </p:pic>
                </p:oleObj>
              </mc:Fallback>
            </mc:AlternateContent>
          </a:graphicData>
        </a:graphic>
      </p:graphicFrame>
      <p:sp>
        <p:nvSpPr>
          <p:cNvPr id="7" name="Rectangle 6"/>
          <p:cNvSpPr/>
          <p:nvPr/>
        </p:nvSpPr>
        <p:spPr>
          <a:xfrm>
            <a:off x="457200" y="5257800"/>
            <a:ext cx="8077200" cy="1200329"/>
          </a:xfrm>
          <a:prstGeom prst="rect">
            <a:avLst/>
          </a:prstGeom>
        </p:spPr>
        <p:txBody>
          <a:bodyPr wrap="square">
            <a:spAutoFit/>
          </a:bodyPr>
          <a:lstStyle/>
          <a:p>
            <a:r>
              <a:rPr lang="en-IN" sz="2400" b="1" dirty="0">
                <a:solidFill>
                  <a:srgbClr val="00B050"/>
                </a:solidFill>
              </a:rPr>
              <a:t>Symmetry number = 12; </a:t>
            </a:r>
            <a:endParaRPr lang="en-IN" sz="2400" dirty="0">
              <a:solidFill>
                <a:srgbClr val="00B050"/>
              </a:solidFill>
            </a:endParaRPr>
          </a:p>
          <a:p>
            <a:r>
              <a:rPr lang="en-IN" sz="2400" b="1" dirty="0">
                <a:solidFill>
                  <a:srgbClr val="00B050"/>
                </a:solidFill>
              </a:rPr>
              <a:t>Order of the group = 24 [E, 4 </a:t>
            </a:r>
            <a:r>
              <a:rPr lang="en-IN" sz="2400" dirty="0">
                <a:solidFill>
                  <a:srgbClr val="00B050"/>
                </a:solidFill>
              </a:rPr>
              <a:t>×</a:t>
            </a:r>
            <a:r>
              <a:rPr lang="en-IN" sz="2400" b="1" dirty="0">
                <a:solidFill>
                  <a:srgbClr val="00B050"/>
                </a:solidFill>
              </a:rPr>
              <a:t> (c</a:t>
            </a:r>
            <a:r>
              <a:rPr lang="en-IN" sz="2400" b="1" baseline="-25000" dirty="0">
                <a:solidFill>
                  <a:srgbClr val="00B050"/>
                </a:solidFill>
              </a:rPr>
              <a:t>3</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3</a:t>
            </a:r>
            <a:r>
              <a:rPr lang="en-IN" sz="2400" b="1" baseline="30000" dirty="0">
                <a:solidFill>
                  <a:srgbClr val="00B050"/>
                </a:solidFill>
              </a:rPr>
              <a:t>2</a:t>
            </a:r>
            <a:r>
              <a:rPr lang="en-IN" sz="2400" b="1" dirty="0">
                <a:solidFill>
                  <a:srgbClr val="00B050"/>
                </a:solidFill>
              </a:rPr>
              <a:t>), 3 × c</a:t>
            </a:r>
            <a:r>
              <a:rPr lang="en-IN" sz="2400" b="1" baseline="-25000" dirty="0">
                <a:solidFill>
                  <a:srgbClr val="00B050"/>
                </a:solidFill>
              </a:rPr>
              <a:t>2</a:t>
            </a:r>
            <a:r>
              <a:rPr lang="en-IN" sz="2400" b="1" dirty="0">
                <a:solidFill>
                  <a:srgbClr val="00B050"/>
                </a:solidFill>
              </a:rPr>
              <a:t>, 6 σ, 3 × (s</a:t>
            </a:r>
            <a:r>
              <a:rPr lang="en-IN" sz="2400" b="1" baseline="-25000" dirty="0">
                <a:solidFill>
                  <a:srgbClr val="00B050"/>
                </a:solidFill>
              </a:rPr>
              <a:t>4</a:t>
            </a:r>
            <a:r>
              <a:rPr lang="en-IN" sz="2400" b="1" baseline="30000" dirty="0">
                <a:solidFill>
                  <a:srgbClr val="00B050"/>
                </a:solidFill>
              </a:rPr>
              <a:t>1</a:t>
            </a:r>
            <a:r>
              <a:rPr lang="en-IN" sz="2400" b="1" dirty="0">
                <a:solidFill>
                  <a:srgbClr val="00B050"/>
                </a:solidFill>
              </a:rPr>
              <a:t>, </a:t>
            </a:r>
            <a:r>
              <a:rPr lang="en-IN" sz="2400" b="1" dirty="0" smtClean="0">
                <a:solidFill>
                  <a:srgbClr val="00B050"/>
                </a:solidFill>
              </a:rPr>
              <a:t>s</a:t>
            </a:r>
            <a:r>
              <a:rPr lang="en-IN" sz="2400" b="1" baseline="-25000" dirty="0" smtClean="0">
                <a:solidFill>
                  <a:srgbClr val="00B050"/>
                </a:solidFill>
              </a:rPr>
              <a:t>4</a:t>
            </a:r>
            <a:r>
              <a:rPr lang="en-IN" sz="2400" b="1" baseline="30000" dirty="0">
                <a:solidFill>
                  <a:srgbClr val="00B050"/>
                </a:solidFill>
              </a:rPr>
              <a:t>3</a:t>
            </a:r>
            <a:r>
              <a:rPr lang="en-IN" sz="2400" b="1" dirty="0" smtClean="0">
                <a:solidFill>
                  <a:srgbClr val="00B050"/>
                </a:solidFill>
              </a:rPr>
              <a:t>)].</a:t>
            </a:r>
            <a:endParaRPr lang="en-IN" sz="2400" dirty="0">
              <a:solidFill>
                <a:srgbClr val="00B050"/>
              </a:solidFill>
            </a:endParaRPr>
          </a:p>
        </p:txBody>
      </p:sp>
    </p:spTree>
    <p:extLst>
      <p:ext uri="{BB962C8B-B14F-4D97-AF65-F5344CB8AC3E}">
        <p14:creationId xmlns:p14="http://schemas.microsoft.com/office/powerpoint/2010/main" val="2953346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153400" cy="1938992"/>
          </a:xfrm>
          <a:prstGeom prst="rect">
            <a:avLst/>
          </a:prstGeom>
        </p:spPr>
        <p:txBody>
          <a:bodyPr wrap="square">
            <a:spAutoFit/>
          </a:bodyPr>
          <a:lstStyle/>
          <a:p>
            <a:pPr algn="just"/>
            <a:r>
              <a:rPr lang="en-IN" sz="2400" b="1" dirty="0">
                <a:solidFill>
                  <a:srgbClr val="C00000"/>
                </a:solidFill>
              </a:rPr>
              <a:t>T point group: </a:t>
            </a:r>
            <a:r>
              <a:rPr lang="en-IN" sz="2400" b="1" dirty="0" err="1">
                <a:solidFill>
                  <a:srgbClr val="0070C0"/>
                </a:solidFill>
              </a:rPr>
              <a:t>Desymmetrisation</a:t>
            </a:r>
            <a:r>
              <a:rPr lang="en-IN" sz="2400" b="1" dirty="0">
                <a:solidFill>
                  <a:srgbClr val="0070C0"/>
                </a:solidFill>
              </a:rPr>
              <a:t> of T</a:t>
            </a:r>
            <a:r>
              <a:rPr lang="en-IN" sz="2400" b="1" baseline="-25000" dirty="0">
                <a:solidFill>
                  <a:srgbClr val="0070C0"/>
                </a:solidFill>
              </a:rPr>
              <a:t>d</a:t>
            </a:r>
            <a:r>
              <a:rPr lang="en-IN" sz="2400" b="1" dirty="0">
                <a:solidFill>
                  <a:srgbClr val="0070C0"/>
                </a:solidFill>
              </a:rPr>
              <a:t> in such a way that 6 </a:t>
            </a:r>
            <a:r>
              <a:rPr lang="en-IN" sz="2400" b="1" dirty="0" smtClean="0">
                <a:solidFill>
                  <a:srgbClr val="0070C0"/>
                </a:solidFill>
              </a:rPr>
              <a:t>σ-planes </a:t>
            </a:r>
            <a:r>
              <a:rPr lang="en-IN" sz="2400" b="1" dirty="0">
                <a:solidFill>
                  <a:srgbClr val="0070C0"/>
                </a:solidFill>
              </a:rPr>
              <a:t>mentioned </a:t>
            </a:r>
            <a:r>
              <a:rPr lang="en-IN" sz="2400" b="1" dirty="0" smtClean="0">
                <a:solidFill>
                  <a:srgbClr val="0070C0"/>
                </a:solidFill>
              </a:rPr>
              <a:t>before </a:t>
            </a:r>
            <a:r>
              <a:rPr lang="en-IN" sz="2400" b="1" dirty="0">
                <a:solidFill>
                  <a:srgbClr val="0070C0"/>
                </a:solidFill>
              </a:rPr>
              <a:t>are vanished by distortion of the tetrahedral geometry without disturbing the different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-axes. Such symmetry is termed as ‘T’. It becomes a </a:t>
            </a:r>
            <a:r>
              <a:rPr lang="en-IN" sz="2400" b="1" dirty="0">
                <a:solidFill>
                  <a:srgbClr val="C00000"/>
                </a:solidFill>
              </a:rPr>
              <a:t>chiral point group</a:t>
            </a:r>
            <a:r>
              <a:rPr lang="en-IN" sz="2400" b="1" dirty="0">
                <a:solidFill>
                  <a:srgbClr val="0070C0"/>
                </a:solidFill>
              </a:rPr>
              <a: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3684263"/>
              </p:ext>
            </p:extLst>
          </p:nvPr>
        </p:nvGraphicFramePr>
        <p:xfrm>
          <a:off x="2819401" y="1981200"/>
          <a:ext cx="1790699" cy="1213183"/>
        </p:xfrm>
        <a:graphic>
          <a:graphicData uri="http://schemas.openxmlformats.org/presentationml/2006/ole">
            <mc:AlternateContent xmlns:mc="http://schemas.openxmlformats.org/markup-compatibility/2006">
              <mc:Choice xmlns:v="urn:schemas-microsoft-com:vml" Requires="v">
                <p:oleObj spid="_x0000_s28702" name="CS ChemDraw Drawing" r:id="rId3" imgW="1415786" imgH="958588" progId="ChemDraw.Document.6.0">
                  <p:embed/>
                </p:oleObj>
              </mc:Choice>
              <mc:Fallback>
                <p:oleObj name="CS ChemDraw Drawing" r:id="rId3" imgW="1415786" imgH="958588"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1981200"/>
                        <a:ext cx="1790699" cy="1213183"/>
                      </a:xfrm>
                      <a:prstGeom prst="rect">
                        <a:avLst/>
                      </a:prstGeom>
                      <a:noFill/>
                    </p:spPr>
                  </p:pic>
                </p:oleObj>
              </mc:Fallback>
            </mc:AlternateContent>
          </a:graphicData>
        </a:graphic>
      </p:graphicFrame>
      <p:sp>
        <p:nvSpPr>
          <p:cNvPr id="5" name="Rectangle 4"/>
          <p:cNvSpPr/>
          <p:nvPr/>
        </p:nvSpPr>
        <p:spPr>
          <a:xfrm>
            <a:off x="533400" y="3124200"/>
            <a:ext cx="8001000" cy="1569660"/>
          </a:xfrm>
          <a:prstGeom prst="rect">
            <a:avLst/>
          </a:prstGeom>
        </p:spPr>
        <p:txBody>
          <a:bodyPr wrap="square">
            <a:spAutoFit/>
          </a:bodyPr>
          <a:lstStyle/>
          <a:p>
            <a:r>
              <a:rPr lang="en-IN" sz="2400" b="1" dirty="0">
                <a:solidFill>
                  <a:srgbClr val="0070C0"/>
                </a:solidFill>
              </a:rPr>
              <a:t>The average symmetry is T</a:t>
            </a:r>
            <a:r>
              <a:rPr lang="en-IN" sz="2400" b="1" baseline="-25000" dirty="0">
                <a:solidFill>
                  <a:srgbClr val="0070C0"/>
                </a:solidFill>
              </a:rPr>
              <a:t>d</a:t>
            </a:r>
            <a:r>
              <a:rPr lang="en-IN" sz="2400" b="1" dirty="0">
                <a:solidFill>
                  <a:srgbClr val="0070C0"/>
                </a:solidFill>
              </a:rPr>
              <a:t>, but proper </a:t>
            </a:r>
            <a:r>
              <a:rPr lang="en-IN" sz="2400" b="1" dirty="0" err="1">
                <a:solidFill>
                  <a:srgbClr val="0070C0"/>
                </a:solidFill>
              </a:rPr>
              <a:t>desymmetrisation</a:t>
            </a:r>
            <a:r>
              <a:rPr lang="en-IN" sz="2400" b="1" dirty="0">
                <a:solidFill>
                  <a:srgbClr val="0070C0"/>
                </a:solidFill>
              </a:rPr>
              <a:t> takes it to T.</a:t>
            </a:r>
          </a:p>
          <a:p>
            <a:r>
              <a:rPr lang="en-IN" sz="2400" b="1" dirty="0">
                <a:solidFill>
                  <a:srgbClr val="0070C0"/>
                </a:solidFill>
              </a:rPr>
              <a:t>Symmetry number = Order of the group = 12 [E, 4 × (c</a:t>
            </a:r>
            <a:r>
              <a:rPr lang="en-IN" sz="2400" b="1" baseline="-25000" dirty="0">
                <a:solidFill>
                  <a:srgbClr val="0070C0"/>
                </a:solidFill>
              </a:rPr>
              <a:t>3</a:t>
            </a:r>
            <a:r>
              <a:rPr lang="en-IN" sz="2400" b="1" baseline="30000" dirty="0">
                <a:solidFill>
                  <a:srgbClr val="0070C0"/>
                </a:solidFill>
              </a:rPr>
              <a:t>1</a:t>
            </a:r>
            <a:r>
              <a:rPr lang="en-IN" sz="2400" b="1" dirty="0">
                <a:solidFill>
                  <a:srgbClr val="0070C0"/>
                </a:solidFill>
              </a:rPr>
              <a:t>, c</a:t>
            </a:r>
            <a:r>
              <a:rPr lang="en-IN" sz="2400" b="1" baseline="-25000" dirty="0">
                <a:solidFill>
                  <a:srgbClr val="0070C0"/>
                </a:solidFill>
              </a:rPr>
              <a:t>3</a:t>
            </a:r>
            <a:r>
              <a:rPr lang="en-IN" sz="2400" b="1" baseline="30000" dirty="0">
                <a:solidFill>
                  <a:srgbClr val="0070C0"/>
                </a:solidFill>
              </a:rPr>
              <a:t>2</a:t>
            </a:r>
            <a:r>
              <a:rPr lang="en-IN" sz="2400" b="1" dirty="0">
                <a:solidFill>
                  <a:srgbClr val="0070C0"/>
                </a:solidFill>
              </a:rPr>
              <a:t>), 3 × c</a:t>
            </a:r>
            <a:r>
              <a:rPr lang="en-IN" sz="2400" b="1" baseline="-25000" dirty="0">
                <a:solidFill>
                  <a:srgbClr val="0070C0"/>
                </a:solidFill>
              </a:rPr>
              <a:t>2</a:t>
            </a:r>
            <a:r>
              <a:rPr lang="en-IN" sz="2400" b="1" dirty="0">
                <a:solidFill>
                  <a:srgbClr val="0070C0"/>
                </a:solidFill>
              </a:rPr>
              <a:t>]</a:t>
            </a:r>
          </a:p>
        </p:txBody>
      </p:sp>
      <p:sp>
        <p:nvSpPr>
          <p:cNvPr id="6" name="Rectangle 5"/>
          <p:cNvSpPr/>
          <p:nvPr/>
        </p:nvSpPr>
        <p:spPr>
          <a:xfrm>
            <a:off x="457200" y="4724400"/>
            <a:ext cx="8153400" cy="1938992"/>
          </a:xfrm>
          <a:prstGeom prst="rect">
            <a:avLst/>
          </a:prstGeom>
        </p:spPr>
        <p:txBody>
          <a:bodyPr wrap="square">
            <a:spAutoFit/>
          </a:bodyPr>
          <a:lstStyle/>
          <a:p>
            <a:r>
              <a:rPr lang="en-IN" sz="2400" b="1" dirty="0" err="1">
                <a:solidFill>
                  <a:srgbClr val="C00000"/>
                </a:solidFill>
              </a:rPr>
              <a:t>T</a:t>
            </a:r>
            <a:r>
              <a:rPr lang="en-IN" sz="2400" b="1" baseline="-25000" dirty="0" err="1">
                <a:solidFill>
                  <a:srgbClr val="C00000"/>
                </a:solidFill>
              </a:rPr>
              <a:t>h</a:t>
            </a:r>
            <a:r>
              <a:rPr lang="en-IN" sz="2400" b="1" dirty="0">
                <a:solidFill>
                  <a:srgbClr val="C00000"/>
                </a:solidFill>
              </a:rPr>
              <a:t> point group: </a:t>
            </a:r>
            <a:r>
              <a:rPr lang="en-IN" sz="2400" b="1" dirty="0">
                <a:solidFill>
                  <a:srgbClr val="0070C0"/>
                </a:solidFill>
              </a:rPr>
              <a:t>It is another modification of T</a:t>
            </a:r>
            <a:r>
              <a:rPr lang="en-IN" sz="2400" b="1" baseline="-25000" dirty="0">
                <a:solidFill>
                  <a:srgbClr val="0070C0"/>
                </a:solidFill>
              </a:rPr>
              <a:t>d</a:t>
            </a:r>
            <a:r>
              <a:rPr lang="en-IN" sz="2400" b="1" dirty="0">
                <a:solidFill>
                  <a:srgbClr val="0070C0"/>
                </a:solidFill>
              </a:rPr>
              <a:t> </a:t>
            </a:r>
            <a:r>
              <a:rPr lang="en-IN" sz="2400" b="1" dirty="0" smtClean="0">
                <a:solidFill>
                  <a:srgbClr val="0070C0"/>
                </a:solidFill>
              </a:rPr>
              <a:t>point </a:t>
            </a:r>
            <a:r>
              <a:rPr lang="en-IN" sz="2400" b="1" dirty="0">
                <a:solidFill>
                  <a:srgbClr val="0070C0"/>
                </a:solidFill>
              </a:rPr>
              <a:t>group. </a:t>
            </a:r>
            <a:r>
              <a:rPr lang="en-IN" sz="2400" b="1" dirty="0" err="1">
                <a:solidFill>
                  <a:srgbClr val="0070C0"/>
                </a:solidFill>
              </a:rPr>
              <a:t>σ</a:t>
            </a:r>
            <a:r>
              <a:rPr lang="en-IN" sz="2400" b="1" baseline="-25000" dirty="0" err="1">
                <a:solidFill>
                  <a:srgbClr val="0070C0"/>
                </a:solidFill>
              </a:rPr>
              <a:t>d</a:t>
            </a:r>
            <a:r>
              <a:rPr lang="en-IN" sz="2400" b="1" dirty="0">
                <a:solidFill>
                  <a:srgbClr val="0070C0"/>
                </a:solidFill>
              </a:rPr>
              <a:t> </a:t>
            </a:r>
            <a:r>
              <a:rPr lang="en-IN" sz="2400" b="1" dirty="0" smtClean="0">
                <a:solidFill>
                  <a:srgbClr val="0070C0"/>
                </a:solidFill>
              </a:rPr>
              <a:t>planes </a:t>
            </a:r>
            <a:r>
              <a:rPr lang="en-IN" sz="2400" b="1" dirty="0">
                <a:solidFill>
                  <a:srgbClr val="0070C0"/>
                </a:solidFill>
              </a:rPr>
              <a:t>are changed to </a:t>
            </a:r>
            <a:r>
              <a:rPr lang="en-IN" sz="2400" b="1" dirty="0" err="1">
                <a:solidFill>
                  <a:srgbClr val="0070C0"/>
                </a:solidFill>
              </a:rPr>
              <a:t>σv</a:t>
            </a:r>
            <a:r>
              <a:rPr lang="en-IN" sz="2400" b="1" dirty="0">
                <a:solidFill>
                  <a:srgbClr val="0070C0"/>
                </a:solidFill>
              </a:rPr>
              <a:t> planes. In such cases a centre of symmetry (i) will appear.</a:t>
            </a:r>
          </a:p>
          <a:p>
            <a:r>
              <a:rPr lang="en-IN" sz="2400" b="1" dirty="0">
                <a:solidFill>
                  <a:srgbClr val="7030A0"/>
                </a:solidFill>
              </a:rPr>
              <a:t>No organic molecule is known but </a:t>
            </a:r>
            <a:r>
              <a:rPr lang="en-IN" sz="2400" b="1">
                <a:solidFill>
                  <a:srgbClr val="7030A0"/>
                </a:solidFill>
              </a:rPr>
              <a:t>[</a:t>
            </a:r>
            <a:r>
              <a:rPr lang="en-IN" sz="2400" b="1" smtClean="0">
                <a:solidFill>
                  <a:srgbClr val="7030A0"/>
                </a:solidFill>
              </a:rPr>
              <a:t>Co(NO</a:t>
            </a:r>
            <a:r>
              <a:rPr lang="en-IN" sz="2400" b="1" baseline="-25000" smtClean="0">
                <a:solidFill>
                  <a:srgbClr val="7030A0"/>
                </a:solidFill>
              </a:rPr>
              <a:t>2</a:t>
            </a:r>
            <a:r>
              <a:rPr lang="en-IN" sz="2400" b="1" smtClean="0">
                <a:solidFill>
                  <a:srgbClr val="7030A0"/>
                </a:solidFill>
              </a:rPr>
              <a:t>)</a:t>
            </a:r>
            <a:r>
              <a:rPr lang="en-IN" sz="2400" b="1" baseline="-25000" smtClean="0">
                <a:solidFill>
                  <a:srgbClr val="7030A0"/>
                </a:solidFill>
              </a:rPr>
              <a:t>6</a:t>
            </a:r>
            <a:r>
              <a:rPr lang="en-IN" sz="2400" b="1" smtClean="0">
                <a:solidFill>
                  <a:srgbClr val="7030A0"/>
                </a:solidFill>
              </a:rPr>
              <a:t>]</a:t>
            </a:r>
            <a:r>
              <a:rPr lang="en-IN" sz="2400" b="1" baseline="30000" smtClean="0">
                <a:solidFill>
                  <a:srgbClr val="7030A0"/>
                </a:solidFill>
              </a:rPr>
              <a:t>3-</a:t>
            </a:r>
            <a:r>
              <a:rPr lang="en-IN" sz="2400" b="1" smtClean="0">
                <a:solidFill>
                  <a:srgbClr val="7030A0"/>
                </a:solidFill>
              </a:rPr>
              <a:t>belong </a:t>
            </a:r>
            <a:r>
              <a:rPr lang="en-IN" sz="2400" b="1" dirty="0">
                <a:solidFill>
                  <a:srgbClr val="7030A0"/>
                </a:solidFill>
              </a:rPr>
              <a:t>to this category.</a:t>
            </a:r>
          </a:p>
        </p:txBody>
      </p:sp>
    </p:spTree>
    <p:extLst>
      <p:ext uri="{BB962C8B-B14F-4D97-AF65-F5344CB8AC3E}">
        <p14:creationId xmlns:p14="http://schemas.microsoft.com/office/powerpoint/2010/main" val="1523086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153400" cy="3416320"/>
          </a:xfrm>
          <a:prstGeom prst="rect">
            <a:avLst/>
          </a:prstGeom>
        </p:spPr>
        <p:txBody>
          <a:bodyPr wrap="square">
            <a:spAutoFit/>
          </a:bodyPr>
          <a:lstStyle/>
          <a:p>
            <a:pPr algn="just"/>
            <a:r>
              <a:rPr lang="en-IN" sz="2400" b="1" dirty="0">
                <a:solidFill>
                  <a:srgbClr val="C00000"/>
                </a:solidFill>
              </a:rPr>
              <a:t>O</a:t>
            </a:r>
            <a:r>
              <a:rPr lang="en-IN" sz="2400" b="1" baseline="-25000" dirty="0">
                <a:solidFill>
                  <a:srgbClr val="C00000"/>
                </a:solidFill>
              </a:rPr>
              <a:t>h</a:t>
            </a:r>
            <a:r>
              <a:rPr lang="en-IN" sz="2400" b="1" dirty="0">
                <a:solidFill>
                  <a:srgbClr val="C00000"/>
                </a:solidFill>
              </a:rPr>
              <a:t> point group: </a:t>
            </a:r>
            <a:r>
              <a:rPr lang="en-IN" sz="2400" b="1" dirty="0">
                <a:solidFill>
                  <a:srgbClr val="0070C0"/>
                </a:solidFill>
              </a:rPr>
              <a:t>It is a cubic point group. Molecules belong to this symmetry point group contain 3c</a:t>
            </a:r>
            <a:r>
              <a:rPr lang="en-IN" sz="2400" b="1" baseline="-25000" dirty="0">
                <a:solidFill>
                  <a:srgbClr val="0070C0"/>
                </a:solidFill>
              </a:rPr>
              <a:t>4</a:t>
            </a:r>
            <a:r>
              <a:rPr lang="en-IN" sz="2400" b="1" dirty="0">
                <a:solidFill>
                  <a:srgbClr val="0070C0"/>
                </a:solidFill>
              </a:rPr>
              <a:t>-axes, 4c</a:t>
            </a:r>
            <a:r>
              <a:rPr lang="en-IN" sz="2400" b="1" baseline="-25000" dirty="0">
                <a:solidFill>
                  <a:srgbClr val="0070C0"/>
                </a:solidFill>
              </a:rPr>
              <a:t>3</a:t>
            </a:r>
            <a:r>
              <a:rPr lang="en-IN" sz="2400" b="1" dirty="0">
                <a:solidFill>
                  <a:srgbClr val="0070C0"/>
                </a:solidFill>
              </a:rPr>
              <a:t>-axes, 6 c</a:t>
            </a:r>
            <a:r>
              <a:rPr lang="en-IN" sz="2400" b="1" baseline="-25000" dirty="0">
                <a:solidFill>
                  <a:srgbClr val="0070C0"/>
                </a:solidFill>
              </a:rPr>
              <a:t>2</a:t>
            </a:r>
            <a:r>
              <a:rPr lang="en-IN" sz="2400" b="1" dirty="0">
                <a:solidFill>
                  <a:srgbClr val="0070C0"/>
                </a:solidFill>
              </a:rPr>
              <a:t>-axes and 9 σ planes. c</a:t>
            </a:r>
            <a:r>
              <a:rPr lang="en-IN" sz="2400" b="1" baseline="-25000" dirty="0">
                <a:solidFill>
                  <a:srgbClr val="0070C0"/>
                </a:solidFill>
              </a:rPr>
              <a:t>4</a:t>
            </a:r>
            <a:r>
              <a:rPr lang="en-IN" sz="2400" b="1" dirty="0">
                <a:solidFill>
                  <a:srgbClr val="0070C0"/>
                </a:solidFill>
              </a:rPr>
              <a:t>-Axes pass through opposite sides, hence six sides give 3 c</a:t>
            </a:r>
            <a:r>
              <a:rPr lang="en-IN" sz="2400" b="1" baseline="-25000" dirty="0">
                <a:solidFill>
                  <a:srgbClr val="0070C0"/>
                </a:solidFill>
              </a:rPr>
              <a:t>4</a:t>
            </a:r>
            <a:r>
              <a:rPr lang="en-IN" sz="2400" b="1" dirty="0">
                <a:solidFill>
                  <a:srgbClr val="0070C0"/>
                </a:solidFill>
              </a:rPr>
              <a:t>-axes. c</a:t>
            </a:r>
            <a:r>
              <a:rPr lang="en-IN" sz="2400" b="1" baseline="-25000" dirty="0">
                <a:solidFill>
                  <a:srgbClr val="0070C0"/>
                </a:solidFill>
              </a:rPr>
              <a:t>3</a:t>
            </a:r>
            <a:r>
              <a:rPr lang="en-IN" sz="2400" b="1" dirty="0">
                <a:solidFill>
                  <a:srgbClr val="0070C0"/>
                </a:solidFill>
              </a:rPr>
              <a:t>-Axes pass through opposite corners, hence eight corners give 4 c</a:t>
            </a:r>
            <a:r>
              <a:rPr lang="en-IN" sz="2400" b="1" baseline="-25000" dirty="0">
                <a:solidFill>
                  <a:srgbClr val="0070C0"/>
                </a:solidFill>
              </a:rPr>
              <a:t>3</a:t>
            </a:r>
            <a:r>
              <a:rPr lang="en-IN" sz="2400" b="1" dirty="0">
                <a:solidFill>
                  <a:srgbClr val="0070C0"/>
                </a:solidFill>
              </a:rPr>
              <a:t>-axes. c</a:t>
            </a:r>
            <a:r>
              <a:rPr lang="en-IN" sz="2400" b="1" baseline="-25000" dirty="0">
                <a:solidFill>
                  <a:srgbClr val="0070C0"/>
                </a:solidFill>
              </a:rPr>
              <a:t>2</a:t>
            </a:r>
            <a:r>
              <a:rPr lang="en-IN" sz="2400" b="1" dirty="0">
                <a:solidFill>
                  <a:srgbClr val="0070C0"/>
                </a:solidFill>
              </a:rPr>
              <a:t>-Axes pass through opposite edges, hence 12 edges give 6c</a:t>
            </a:r>
            <a:r>
              <a:rPr lang="en-IN" sz="2400" b="1" baseline="-25000" dirty="0">
                <a:solidFill>
                  <a:srgbClr val="0070C0"/>
                </a:solidFill>
              </a:rPr>
              <a:t>2</a:t>
            </a:r>
            <a:r>
              <a:rPr lang="en-IN" sz="2400" b="1" dirty="0">
                <a:solidFill>
                  <a:srgbClr val="0070C0"/>
                </a:solidFill>
              </a:rPr>
              <a:t>-axes. The σ-planes are of two categories; 3 σ planes bisect the opposite faces and edges, whereas 6 σ planes pass diagonally. Cube and octahedron belong to octahedral point group.</a:t>
            </a:r>
          </a:p>
        </p:txBody>
      </p:sp>
      <p:sp>
        <p:nvSpPr>
          <p:cNvPr id="3" name="Rectangle 2"/>
          <p:cNvSpPr/>
          <p:nvPr/>
        </p:nvSpPr>
        <p:spPr>
          <a:xfrm>
            <a:off x="762000" y="4114800"/>
            <a:ext cx="3012363" cy="461665"/>
          </a:xfrm>
          <a:prstGeom prst="rect">
            <a:avLst/>
          </a:prstGeom>
        </p:spPr>
        <p:txBody>
          <a:bodyPr wrap="none">
            <a:spAutoFit/>
          </a:bodyPr>
          <a:lstStyle/>
          <a:p>
            <a:r>
              <a:rPr lang="en-IN" sz="2400" b="1" dirty="0">
                <a:solidFill>
                  <a:srgbClr val="7030A0"/>
                </a:solidFill>
              </a:rPr>
              <a:t>Example: </a:t>
            </a:r>
            <a:r>
              <a:rPr lang="en-IN" sz="2400" b="1" dirty="0" err="1">
                <a:solidFill>
                  <a:srgbClr val="7030A0"/>
                </a:solidFill>
              </a:rPr>
              <a:t>Cubane</a:t>
            </a:r>
            <a:r>
              <a:rPr lang="en-IN" sz="2400" b="1" dirty="0">
                <a:solidFill>
                  <a:srgbClr val="7030A0"/>
                </a:solidFill>
              </a:rPr>
              <a:t>, SF</a:t>
            </a:r>
            <a:r>
              <a:rPr lang="en-IN" sz="2400" b="1" baseline="-25000" dirty="0">
                <a:solidFill>
                  <a:srgbClr val="7030A0"/>
                </a:solidFill>
              </a:rPr>
              <a:t>6</a:t>
            </a:r>
            <a:r>
              <a:rPr lang="en-IN" sz="2400" b="1" dirty="0">
                <a:solidFill>
                  <a:srgbClr val="7030A0"/>
                </a:solidFill>
              </a:rPr>
              <a: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868430849"/>
              </p:ext>
            </p:extLst>
          </p:nvPr>
        </p:nvGraphicFramePr>
        <p:xfrm>
          <a:off x="5257800" y="4027006"/>
          <a:ext cx="2057400" cy="1154594"/>
        </p:xfrm>
        <a:graphic>
          <a:graphicData uri="http://schemas.openxmlformats.org/presentationml/2006/ole">
            <mc:AlternateContent xmlns:mc="http://schemas.openxmlformats.org/markup-compatibility/2006">
              <mc:Choice xmlns:v="urn:schemas-microsoft-com:vml" Requires="v">
                <p:oleObj spid="_x0000_s29723" name="CS ChemDraw Drawing" r:id="rId3" imgW="1441700" imgH="806130" progId="ChemDraw.Document.6.0">
                  <p:embed/>
                </p:oleObj>
              </mc:Choice>
              <mc:Fallback>
                <p:oleObj name="CS ChemDraw Drawing" r:id="rId3" imgW="1441700" imgH="80613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27006"/>
                        <a:ext cx="2057400" cy="1154594"/>
                      </a:xfrm>
                      <a:prstGeom prst="rect">
                        <a:avLst/>
                      </a:prstGeom>
                      <a:noFill/>
                    </p:spPr>
                  </p:pic>
                </p:oleObj>
              </mc:Fallback>
            </mc:AlternateContent>
          </a:graphicData>
        </a:graphic>
      </p:graphicFrame>
      <p:sp>
        <p:nvSpPr>
          <p:cNvPr id="6" name="Rectangle 5"/>
          <p:cNvSpPr/>
          <p:nvPr/>
        </p:nvSpPr>
        <p:spPr>
          <a:xfrm>
            <a:off x="796636" y="5181600"/>
            <a:ext cx="7966364" cy="1200329"/>
          </a:xfrm>
          <a:prstGeom prst="rect">
            <a:avLst/>
          </a:prstGeom>
        </p:spPr>
        <p:txBody>
          <a:bodyPr wrap="square">
            <a:spAutoFit/>
          </a:bodyPr>
          <a:lstStyle/>
          <a:p>
            <a:r>
              <a:rPr lang="en-IN" sz="2400" b="1" dirty="0">
                <a:solidFill>
                  <a:srgbClr val="00B050"/>
                </a:solidFill>
              </a:rPr>
              <a:t>Symmetry number = 24; </a:t>
            </a:r>
            <a:endParaRPr lang="en-IN" sz="2400" dirty="0">
              <a:solidFill>
                <a:srgbClr val="00B050"/>
              </a:solidFill>
            </a:endParaRPr>
          </a:p>
          <a:p>
            <a:r>
              <a:rPr lang="en-IN" sz="2400" b="1" dirty="0">
                <a:solidFill>
                  <a:srgbClr val="00B050"/>
                </a:solidFill>
              </a:rPr>
              <a:t>Order of the group = 48 [E, 3 ×(c</a:t>
            </a:r>
            <a:r>
              <a:rPr lang="en-IN" sz="2400" b="1" baseline="-25000" dirty="0">
                <a:solidFill>
                  <a:srgbClr val="00B050"/>
                </a:solidFill>
              </a:rPr>
              <a:t>4</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4</a:t>
            </a:r>
            <a:r>
              <a:rPr lang="en-IN" sz="2400" b="1" baseline="30000" dirty="0">
                <a:solidFill>
                  <a:srgbClr val="00B050"/>
                </a:solidFill>
              </a:rPr>
              <a:t>2</a:t>
            </a:r>
            <a:r>
              <a:rPr lang="en-IN" sz="2400" b="1" dirty="0">
                <a:solidFill>
                  <a:srgbClr val="00B050"/>
                </a:solidFill>
              </a:rPr>
              <a:t>, c</a:t>
            </a:r>
            <a:r>
              <a:rPr lang="en-IN" sz="2400" b="1" baseline="-25000" dirty="0">
                <a:solidFill>
                  <a:srgbClr val="00B050"/>
                </a:solidFill>
              </a:rPr>
              <a:t>4</a:t>
            </a:r>
            <a:r>
              <a:rPr lang="en-IN" sz="2400" b="1" baseline="30000" dirty="0">
                <a:solidFill>
                  <a:srgbClr val="00B050"/>
                </a:solidFill>
              </a:rPr>
              <a:t>3</a:t>
            </a:r>
            <a:r>
              <a:rPr lang="en-IN" sz="2400" b="1" dirty="0">
                <a:solidFill>
                  <a:srgbClr val="00B050"/>
                </a:solidFill>
              </a:rPr>
              <a:t>,) 4 </a:t>
            </a:r>
            <a:r>
              <a:rPr lang="en-IN" sz="2400" dirty="0">
                <a:solidFill>
                  <a:srgbClr val="00B050"/>
                </a:solidFill>
              </a:rPr>
              <a:t>×</a:t>
            </a:r>
            <a:r>
              <a:rPr lang="en-IN" sz="2400" b="1" dirty="0">
                <a:solidFill>
                  <a:srgbClr val="00B050"/>
                </a:solidFill>
              </a:rPr>
              <a:t> (c</a:t>
            </a:r>
            <a:r>
              <a:rPr lang="en-IN" sz="2400" b="1" baseline="-25000" dirty="0">
                <a:solidFill>
                  <a:srgbClr val="00B050"/>
                </a:solidFill>
              </a:rPr>
              <a:t>3</a:t>
            </a:r>
            <a:r>
              <a:rPr lang="en-IN" sz="2400" b="1" baseline="30000" dirty="0">
                <a:solidFill>
                  <a:srgbClr val="00B050"/>
                </a:solidFill>
              </a:rPr>
              <a:t>1</a:t>
            </a:r>
            <a:r>
              <a:rPr lang="en-IN" sz="2400" b="1" dirty="0">
                <a:solidFill>
                  <a:srgbClr val="00B050"/>
                </a:solidFill>
              </a:rPr>
              <a:t>, c</a:t>
            </a:r>
            <a:r>
              <a:rPr lang="en-IN" sz="2400" b="1" baseline="-25000" dirty="0">
                <a:solidFill>
                  <a:srgbClr val="00B050"/>
                </a:solidFill>
              </a:rPr>
              <a:t>3</a:t>
            </a:r>
            <a:r>
              <a:rPr lang="en-IN" sz="2400" b="1" baseline="30000" dirty="0">
                <a:solidFill>
                  <a:srgbClr val="00B050"/>
                </a:solidFill>
              </a:rPr>
              <a:t>2</a:t>
            </a:r>
            <a:r>
              <a:rPr lang="en-IN" sz="2400" b="1" dirty="0">
                <a:solidFill>
                  <a:srgbClr val="00B050"/>
                </a:solidFill>
              </a:rPr>
              <a:t>), 6 × c</a:t>
            </a:r>
            <a:r>
              <a:rPr lang="en-IN" sz="2400" b="1" baseline="-25000" dirty="0">
                <a:solidFill>
                  <a:srgbClr val="00B050"/>
                </a:solidFill>
              </a:rPr>
              <a:t>2</a:t>
            </a:r>
            <a:r>
              <a:rPr lang="en-IN" sz="2400" b="1" dirty="0">
                <a:solidFill>
                  <a:srgbClr val="00B050"/>
                </a:solidFill>
              </a:rPr>
              <a:t> (=24), 9 σ, i, 3 × (s</a:t>
            </a:r>
            <a:r>
              <a:rPr lang="en-IN" sz="2400" b="1" baseline="-25000" dirty="0">
                <a:solidFill>
                  <a:srgbClr val="00B050"/>
                </a:solidFill>
              </a:rPr>
              <a:t>4</a:t>
            </a:r>
            <a:r>
              <a:rPr lang="en-IN" sz="2400" b="1" baseline="30000" dirty="0">
                <a:solidFill>
                  <a:srgbClr val="00B050"/>
                </a:solidFill>
              </a:rPr>
              <a:t>1</a:t>
            </a:r>
            <a:r>
              <a:rPr lang="en-IN" sz="2400" b="1" dirty="0">
                <a:solidFill>
                  <a:srgbClr val="00B050"/>
                </a:solidFill>
              </a:rPr>
              <a:t>, s</a:t>
            </a:r>
            <a:r>
              <a:rPr lang="en-IN" sz="2400" b="1" baseline="-25000" dirty="0">
                <a:solidFill>
                  <a:srgbClr val="00B050"/>
                </a:solidFill>
              </a:rPr>
              <a:t>4</a:t>
            </a:r>
            <a:r>
              <a:rPr lang="en-IN" sz="2400" b="1" baseline="30000" dirty="0">
                <a:solidFill>
                  <a:srgbClr val="00B050"/>
                </a:solidFill>
              </a:rPr>
              <a:t>3</a:t>
            </a:r>
            <a:r>
              <a:rPr lang="en-IN" sz="2400" b="1" dirty="0">
                <a:solidFill>
                  <a:srgbClr val="00B050"/>
                </a:solidFill>
              </a:rPr>
              <a:t>), 4 × (s</a:t>
            </a:r>
            <a:r>
              <a:rPr lang="en-IN" sz="2400" b="1" baseline="-25000" dirty="0">
                <a:solidFill>
                  <a:srgbClr val="00B050"/>
                </a:solidFill>
              </a:rPr>
              <a:t>3</a:t>
            </a:r>
            <a:r>
              <a:rPr lang="en-IN" sz="2400" b="1" baseline="30000" dirty="0">
                <a:solidFill>
                  <a:srgbClr val="00B050"/>
                </a:solidFill>
              </a:rPr>
              <a:t>1</a:t>
            </a:r>
            <a:r>
              <a:rPr lang="en-IN" sz="2400" b="1" dirty="0">
                <a:solidFill>
                  <a:srgbClr val="00B050"/>
                </a:solidFill>
              </a:rPr>
              <a:t>, s</a:t>
            </a:r>
            <a:r>
              <a:rPr lang="en-IN" sz="2400" b="1" baseline="-25000" dirty="0">
                <a:solidFill>
                  <a:srgbClr val="00B050"/>
                </a:solidFill>
              </a:rPr>
              <a:t>3</a:t>
            </a:r>
            <a:r>
              <a:rPr lang="en-IN" sz="2400" b="1" baseline="30000" dirty="0">
                <a:solidFill>
                  <a:srgbClr val="00B050"/>
                </a:solidFill>
              </a:rPr>
              <a:t>2</a:t>
            </a:r>
            <a:r>
              <a:rPr lang="en-IN" sz="2400" b="1" dirty="0">
                <a:solidFill>
                  <a:srgbClr val="00B050"/>
                </a:solidFill>
              </a:rPr>
              <a:t>)].</a:t>
            </a:r>
            <a:endParaRPr lang="en-IN" sz="2400" dirty="0">
              <a:solidFill>
                <a:srgbClr val="00B050"/>
              </a:solidFill>
            </a:endParaRPr>
          </a:p>
        </p:txBody>
      </p:sp>
    </p:spTree>
    <p:extLst>
      <p:ext uri="{BB962C8B-B14F-4D97-AF65-F5344CB8AC3E}">
        <p14:creationId xmlns:p14="http://schemas.microsoft.com/office/powerpoint/2010/main" val="1513542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153400" cy="1569660"/>
          </a:xfrm>
          <a:prstGeom prst="rect">
            <a:avLst/>
          </a:prstGeom>
        </p:spPr>
        <p:txBody>
          <a:bodyPr wrap="square">
            <a:spAutoFit/>
          </a:bodyPr>
          <a:lstStyle/>
          <a:p>
            <a:r>
              <a:rPr lang="en-IN" sz="2400" b="1" dirty="0">
                <a:solidFill>
                  <a:srgbClr val="C00000"/>
                </a:solidFill>
              </a:rPr>
              <a:t>O point group: </a:t>
            </a:r>
            <a:r>
              <a:rPr lang="en-IN" sz="2400" b="1" dirty="0">
                <a:solidFill>
                  <a:srgbClr val="0070C0"/>
                </a:solidFill>
              </a:rPr>
              <a:t>It is a hypothetical point group. Molecules of O</a:t>
            </a:r>
            <a:r>
              <a:rPr lang="en-IN" sz="2400" b="1" baseline="-25000" dirty="0">
                <a:solidFill>
                  <a:srgbClr val="0070C0"/>
                </a:solidFill>
              </a:rPr>
              <a:t>h</a:t>
            </a:r>
            <a:r>
              <a:rPr lang="en-IN" sz="2400" b="1" dirty="0">
                <a:solidFill>
                  <a:srgbClr val="0070C0"/>
                </a:solidFill>
              </a:rPr>
              <a:t> point group are </a:t>
            </a:r>
            <a:r>
              <a:rPr lang="en-IN" sz="2400" b="1" dirty="0" err="1">
                <a:solidFill>
                  <a:srgbClr val="0070C0"/>
                </a:solidFill>
              </a:rPr>
              <a:t>desymmetrised</a:t>
            </a:r>
            <a:r>
              <a:rPr lang="en-IN" sz="2400" b="1" dirty="0">
                <a:solidFill>
                  <a:srgbClr val="0070C0"/>
                </a:solidFill>
              </a:rPr>
              <a:t> by removing σ planes without disturbing the different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-axes to get O point group. It is also a chiral point group.</a:t>
            </a:r>
          </a:p>
        </p:txBody>
      </p:sp>
      <p:sp>
        <p:nvSpPr>
          <p:cNvPr id="3" name="Rectangle 2"/>
          <p:cNvSpPr/>
          <p:nvPr/>
        </p:nvSpPr>
        <p:spPr>
          <a:xfrm>
            <a:off x="609600" y="2457271"/>
            <a:ext cx="6629400" cy="1200329"/>
          </a:xfrm>
          <a:prstGeom prst="rect">
            <a:avLst/>
          </a:prstGeom>
        </p:spPr>
        <p:txBody>
          <a:bodyPr wrap="square">
            <a:spAutoFit/>
          </a:bodyPr>
          <a:lstStyle/>
          <a:p>
            <a:pPr algn="just"/>
            <a:r>
              <a:rPr lang="en-IN" sz="2400" b="1" dirty="0" err="1">
                <a:solidFill>
                  <a:srgbClr val="C00000"/>
                </a:solidFill>
              </a:rPr>
              <a:t>I</a:t>
            </a:r>
            <a:r>
              <a:rPr lang="en-IN" sz="2400" b="1" baseline="-25000" dirty="0" err="1">
                <a:solidFill>
                  <a:srgbClr val="C00000"/>
                </a:solidFill>
              </a:rPr>
              <a:t>h</a:t>
            </a:r>
            <a:r>
              <a:rPr lang="en-IN" sz="2400" b="1" dirty="0">
                <a:solidFill>
                  <a:srgbClr val="C00000"/>
                </a:solidFill>
              </a:rPr>
              <a:t> point group: </a:t>
            </a:r>
            <a:r>
              <a:rPr lang="en-IN" sz="2400" b="1" dirty="0">
                <a:solidFill>
                  <a:srgbClr val="0070C0"/>
                </a:solidFill>
              </a:rPr>
              <a:t>This system contains 6c</a:t>
            </a:r>
            <a:r>
              <a:rPr lang="en-IN" sz="2400" b="1" baseline="-25000" dirty="0">
                <a:solidFill>
                  <a:srgbClr val="0070C0"/>
                </a:solidFill>
              </a:rPr>
              <a:t>5</a:t>
            </a:r>
            <a:r>
              <a:rPr lang="en-IN" sz="2400" b="1" dirty="0">
                <a:solidFill>
                  <a:srgbClr val="0070C0"/>
                </a:solidFill>
              </a:rPr>
              <a:t>, 10c</a:t>
            </a:r>
            <a:r>
              <a:rPr lang="en-IN" sz="2400" b="1" baseline="-25000" dirty="0">
                <a:solidFill>
                  <a:srgbClr val="0070C0"/>
                </a:solidFill>
              </a:rPr>
              <a:t>3</a:t>
            </a:r>
            <a:r>
              <a:rPr lang="en-IN" sz="2400" b="1" dirty="0">
                <a:solidFill>
                  <a:srgbClr val="0070C0"/>
                </a:solidFill>
              </a:rPr>
              <a:t>, 15c</a:t>
            </a:r>
            <a:r>
              <a:rPr lang="en-IN" sz="2400" b="1" baseline="-25000" dirty="0">
                <a:solidFill>
                  <a:srgbClr val="0070C0"/>
                </a:solidFill>
              </a:rPr>
              <a:t>2</a:t>
            </a:r>
            <a:r>
              <a:rPr lang="en-IN" sz="2400" b="1" dirty="0">
                <a:solidFill>
                  <a:srgbClr val="0070C0"/>
                </a:solidFill>
              </a:rPr>
              <a:t> and 15σ. </a:t>
            </a:r>
            <a:r>
              <a:rPr lang="en-IN" sz="2400" b="1" dirty="0">
                <a:solidFill>
                  <a:srgbClr val="002060"/>
                </a:solidFill>
              </a:rPr>
              <a:t>Icosahedron</a:t>
            </a:r>
            <a:r>
              <a:rPr lang="en-IN" sz="2400" b="1" dirty="0">
                <a:solidFill>
                  <a:srgbClr val="0070C0"/>
                </a:solidFill>
              </a:rPr>
              <a:t> contains 20 faces which are like equilateral triangle as shown </a:t>
            </a:r>
            <a:r>
              <a:rPr lang="en-IN" sz="2400" b="1" dirty="0" smtClean="0">
                <a:solidFill>
                  <a:srgbClr val="0070C0"/>
                </a:solidFill>
              </a:rPr>
              <a:t>aside:</a:t>
            </a:r>
            <a:endParaRPr lang="en-IN" sz="2400" b="1" dirty="0">
              <a:solidFill>
                <a:srgbClr val="0070C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362200"/>
            <a:ext cx="1371600" cy="1524000"/>
          </a:xfrm>
          <a:prstGeom prst="rect">
            <a:avLst/>
          </a:prstGeom>
          <a:noFill/>
          <a:ln>
            <a:noFill/>
          </a:ln>
        </p:spPr>
      </p:pic>
      <p:sp>
        <p:nvSpPr>
          <p:cNvPr id="5" name="Rectangle 4"/>
          <p:cNvSpPr/>
          <p:nvPr/>
        </p:nvSpPr>
        <p:spPr>
          <a:xfrm>
            <a:off x="644236" y="4209871"/>
            <a:ext cx="6172200" cy="1200329"/>
          </a:xfrm>
          <a:prstGeom prst="rect">
            <a:avLst/>
          </a:prstGeom>
        </p:spPr>
        <p:txBody>
          <a:bodyPr wrap="square">
            <a:spAutoFit/>
          </a:bodyPr>
          <a:lstStyle/>
          <a:p>
            <a:pPr algn="just"/>
            <a:r>
              <a:rPr lang="en-IN" sz="2400" b="1" dirty="0">
                <a:solidFill>
                  <a:srgbClr val="002060"/>
                </a:solidFill>
              </a:rPr>
              <a:t>Dodecahedron</a:t>
            </a:r>
            <a:r>
              <a:rPr lang="en-IN" sz="2400" b="1" dirty="0"/>
              <a:t> </a:t>
            </a:r>
            <a:r>
              <a:rPr lang="en-IN" sz="2400" b="1" dirty="0">
                <a:solidFill>
                  <a:srgbClr val="0070C0"/>
                </a:solidFill>
              </a:rPr>
              <a:t>also belongs to this point group which contains twelve faces which are like regular pentagon as shown </a:t>
            </a:r>
            <a:r>
              <a:rPr lang="en-IN" sz="2400" b="1" dirty="0" smtClean="0">
                <a:solidFill>
                  <a:srgbClr val="0070C0"/>
                </a:solidFill>
              </a:rPr>
              <a:t>aside:</a:t>
            </a:r>
            <a:endParaRPr lang="en-IN" sz="2400" b="1" dirty="0">
              <a:solidFill>
                <a:srgbClr val="0070C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357549"/>
            <a:ext cx="1177290" cy="1205051"/>
          </a:xfrm>
          <a:prstGeom prst="rect">
            <a:avLst/>
          </a:prstGeom>
          <a:noFill/>
          <a:ln>
            <a:noFill/>
          </a:ln>
        </p:spPr>
      </p:pic>
      <p:sp>
        <p:nvSpPr>
          <p:cNvPr id="7" name="Rectangle 6"/>
          <p:cNvSpPr/>
          <p:nvPr/>
        </p:nvSpPr>
        <p:spPr>
          <a:xfrm>
            <a:off x="717675" y="5786735"/>
            <a:ext cx="3379451" cy="461665"/>
          </a:xfrm>
          <a:prstGeom prst="rect">
            <a:avLst/>
          </a:prstGeom>
        </p:spPr>
        <p:txBody>
          <a:bodyPr wrap="none">
            <a:spAutoFit/>
          </a:bodyPr>
          <a:lstStyle/>
          <a:p>
            <a:r>
              <a:rPr lang="en-IN" sz="2400" b="1" dirty="0">
                <a:solidFill>
                  <a:srgbClr val="7030A0"/>
                </a:solidFill>
              </a:rPr>
              <a:t>Example: C</a:t>
            </a:r>
            <a:r>
              <a:rPr lang="en-IN" sz="2400" b="1" baseline="-25000" dirty="0">
                <a:solidFill>
                  <a:srgbClr val="7030A0"/>
                </a:solidFill>
              </a:rPr>
              <a:t>12</a:t>
            </a:r>
            <a:r>
              <a:rPr lang="en-IN" sz="2400" b="1" dirty="0">
                <a:solidFill>
                  <a:srgbClr val="7030A0"/>
                </a:solidFill>
              </a:rPr>
              <a:t>H</a:t>
            </a:r>
            <a:r>
              <a:rPr lang="en-IN" sz="2400" b="1" baseline="-25000" dirty="0">
                <a:solidFill>
                  <a:srgbClr val="7030A0"/>
                </a:solidFill>
              </a:rPr>
              <a:t>12</a:t>
            </a:r>
            <a:r>
              <a:rPr lang="en-IN" sz="2400" b="1" dirty="0">
                <a:solidFill>
                  <a:srgbClr val="7030A0"/>
                </a:solidFill>
              </a:rPr>
              <a:t>, B</a:t>
            </a:r>
            <a:r>
              <a:rPr lang="en-IN" sz="2400" b="1" baseline="-25000" dirty="0">
                <a:solidFill>
                  <a:srgbClr val="7030A0"/>
                </a:solidFill>
              </a:rPr>
              <a:t>12</a:t>
            </a:r>
            <a:r>
              <a:rPr lang="en-IN" sz="2400" b="1" dirty="0">
                <a:solidFill>
                  <a:srgbClr val="7030A0"/>
                </a:solidFill>
              </a:rPr>
              <a:t>H</a:t>
            </a:r>
            <a:r>
              <a:rPr lang="en-IN" sz="2400" b="1" baseline="-25000" dirty="0">
                <a:solidFill>
                  <a:srgbClr val="7030A0"/>
                </a:solidFill>
              </a:rPr>
              <a:t>12</a:t>
            </a:r>
            <a:r>
              <a:rPr lang="en-IN" sz="2400" b="1" baseline="30000" dirty="0">
                <a:solidFill>
                  <a:srgbClr val="7030A0"/>
                </a:solidFill>
              </a:rPr>
              <a:t>-2</a:t>
            </a:r>
            <a:r>
              <a:rPr lang="en-IN" sz="2400" b="1" dirty="0">
                <a:solidFill>
                  <a:srgbClr val="7030A0"/>
                </a:solidFill>
              </a:rPr>
              <a:t>.</a:t>
            </a:r>
          </a:p>
        </p:txBody>
      </p:sp>
    </p:spTree>
    <p:extLst>
      <p:ext uri="{BB962C8B-B14F-4D97-AF65-F5344CB8AC3E}">
        <p14:creationId xmlns:p14="http://schemas.microsoft.com/office/powerpoint/2010/main" val="80901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38071"/>
            <a:ext cx="8077200" cy="1200329"/>
          </a:xfrm>
          <a:prstGeom prst="rect">
            <a:avLst/>
          </a:prstGeom>
        </p:spPr>
        <p:txBody>
          <a:bodyPr wrap="square">
            <a:spAutoFit/>
          </a:bodyPr>
          <a:lstStyle/>
          <a:p>
            <a:pPr lvl="0" algn="just"/>
            <a:r>
              <a:rPr lang="en-IN" sz="2400" b="1" dirty="0" smtClean="0">
                <a:solidFill>
                  <a:srgbClr val="002060"/>
                </a:solidFill>
              </a:rPr>
              <a:t>Symmetry elements: </a:t>
            </a:r>
            <a:r>
              <a:rPr lang="en-IN" sz="2400" b="1" dirty="0">
                <a:solidFill>
                  <a:srgbClr val="0070C0"/>
                </a:solidFill>
              </a:rPr>
              <a:t>It is a geometrical entity such as a point or a line or a </a:t>
            </a:r>
            <a:r>
              <a:rPr lang="en-IN" sz="2400" b="1" dirty="0" smtClean="0">
                <a:solidFill>
                  <a:srgbClr val="0070C0"/>
                </a:solidFill>
              </a:rPr>
              <a:t>plane with </a:t>
            </a:r>
            <a:r>
              <a:rPr lang="en-IN" sz="2400" b="1" dirty="0">
                <a:solidFill>
                  <a:srgbClr val="0070C0"/>
                </a:solidFill>
              </a:rPr>
              <a:t>respect to which one or more symmetry operations can be carried out</a:t>
            </a:r>
            <a:r>
              <a:rPr lang="en-IN" sz="2400" b="1" dirty="0" smtClean="0">
                <a:solidFill>
                  <a:srgbClr val="0070C0"/>
                </a:solidFill>
              </a:rPr>
              <a:t>.</a:t>
            </a:r>
            <a:endParaRPr lang="en-IN" sz="2400" b="1" dirty="0">
              <a:solidFill>
                <a:srgbClr val="002060"/>
              </a:solidFill>
            </a:endParaRPr>
          </a:p>
        </p:txBody>
      </p:sp>
      <p:sp>
        <p:nvSpPr>
          <p:cNvPr id="4" name="Rectangle 3"/>
          <p:cNvSpPr/>
          <p:nvPr/>
        </p:nvSpPr>
        <p:spPr>
          <a:xfrm>
            <a:off x="207829" y="3307140"/>
            <a:ext cx="8575942" cy="1569660"/>
          </a:xfrm>
          <a:prstGeom prst="rect">
            <a:avLst/>
          </a:prstGeom>
        </p:spPr>
        <p:txBody>
          <a:bodyPr wrap="square">
            <a:spAutoFit/>
          </a:bodyPr>
          <a:lstStyle/>
          <a:p>
            <a:pPr marL="342900" indent="-342900">
              <a:buAutoNum type="alphaLcParenBoth"/>
            </a:pPr>
            <a:r>
              <a:rPr lang="en-IN" sz="2400" b="1" dirty="0">
                <a:solidFill>
                  <a:srgbClr val="C00000"/>
                </a:solidFill>
              </a:rPr>
              <a:t>Plane of </a:t>
            </a:r>
            <a:r>
              <a:rPr lang="en-IN" sz="2400" b="1" dirty="0" smtClean="0">
                <a:solidFill>
                  <a:srgbClr val="C00000"/>
                </a:solidFill>
              </a:rPr>
              <a:t>symmetry </a:t>
            </a:r>
            <a:r>
              <a:rPr lang="en-IN" sz="2400" b="1" dirty="0" smtClean="0">
                <a:solidFill>
                  <a:srgbClr val="0070C0"/>
                </a:solidFill>
              </a:rPr>
              <a:t>(two-dimensional </a:t>
            </a:r>
            <a:r>
              <a:rPr lang="en-IN" sz="2400" b="1" dirty="0">
                <a:solidFill>
                  <a:srgbClr val="0070C0"/>
                </a:solidFill>
              </a:rPr>
              <a:t>symmetry element); </a:t>
            </a:r>
            <a:endParaRPr lang="en-IN" sz="2400" b="1" dirty="0" smtClean="0">
              <a:solidFill>
                <a:srgbClr val="0070C0"/>
              </a:solidFill>
            </a:endParaRPr>
          </a:p>
          <a:p>
            <a:pPr marL="342900" indent="-342900">
              <a:buAutoNum type="alphaLcParenBoth"/>
            </a:pPr>
            <a:r>
              <a:rPr lang="en-IN" sz="2400" b="1" dirty="0" smtClean="0">
                <a:solidFill>
                  <a:srgbClr val="C00000"/>
                </a:solidFill>
              </a:rPr>
              <a:t>Centre </a:t>
            </a:r>
            <a:r>
              <a:rPr lang="en-IN" sz="2400" b="1" dirty="0">
                <a:solidFill>
                  <a:srgbClr val="C00000"/>
                </a:solidFill>
              </a:rPr>
              <a:t>of symmetry </a:t>
            </a:r>
            <a:r>
              <a:rPr lang="en-IN" sz="2400" b="1" dirty="0">
                <a:solidFill>
                  <a:srgbClr val="0070C0"/>
                </a:solidFill>
              </a:rPr>
              <a:t>(zero-dimensional symmetry element); </a:t>
            </a:r>
            <a:endParaRPr lang="en-IN" sz="2400" b="1" dirty="0" smtClean="0">
              <a:solidFill>
                <a:srgbClr val="0070C0"/>
              </a:solidFill>
            </a:endParaRPr>
          </a:p>
          <a:p>
            <a:pPr marL="342900" indent="-342900">
              <a:buAutoNum type="alphaLcParenBoth"/>
            </a:pPr>
            <a:r>
              <a:rPr lang="en-IN" sz="2400" b="1" dirty="0" smtClean="0">
                <a:solidFill>
                  <a:srgbClr val="C00000"/>
                </a:solidFill>
              </a:rPr>
              <a:t>Simple </a:t>
            </a:r>
            <a:r>
              <a:rPr lang="en-IN" sz="2400" b="1" dirty="0">
                <a:solidFill>
                  <a:srgbClr val="C00000"/>
                </a:solidFill>
              </a:rPr>
              <a:t>axis of symmetry </a:t>
            </a:r>
            <a:r>
              <a:rPr lang="en-IN" sz="2400" b="1" dirty="0">
                <a:solidFill>
                  <a:srgbClr val="0070C0"/>
                </a:solidFill>
              </a:rPr>
              <a:t>(one-dimensional symmetry element</a:t>
            </a:r>
            <a:r>
              <a:rPr lang="en-IN" sz="2400" b="1" dirty="0" smtClean="0">
                <a:solidFill>
                  <a:srgbClr val="0070C0"/>
                </a:solidFill>
              </a:rPr>
              <a:t>)</a:t>
            </a:r>
          </a:p>
          <a:p>
            <a:pPr marL="342900" indent="-342900">
              <a:buAutoNum type="alphaLcParenBoth"/>
            </a:pPr>
            <a:r>
              <a:rPr lang="en-IN" sz="2400" b="1" dirty="0" smtClean="0">
                <a:solidFill>
                  <a:srgbClr val="C00000"/>
                </a:solidFill>
              </a:rPr>
              <a:t>Alternating </a:t>
            </a:r>
            <a:r>
              <a:rPr lang="en-IN" sz="2400" b="1" dirty="0">
                <a:solidFill>
                  <a:srgbClr val="C00000"/>
                </a:solidFill>
              </a:rPr>
              <a:t>axis of symmetry</a:t>
            </a:r>
            <a:r>
              <a:rPr lang="en-IN" sz="2400" b="1" dirty="0">
                <a:solidFill>
                  <a:srgbClr val="0070C0"/>
                </a:solidFill>
              </a:rPr>
              <a:t>.</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2822800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001000" cy="1200329"/>
          </a:xfrm>
          <a:prstGeom prst="rect">
            <a:avLst/>
          </a:prstGeom>
        </p:spPr>
        <p:txBody>
          <a:bodyPr wrap="square">
            <a:spAutoFit/>
          </a:bodyPr>
          <a:lstStyle/>
          <a:p>
            <a:pPr algn="just"/>
            <a:r>
              <a:rPr lang="en-IN" sz="2400" b="1" dirty="0">
                <a:solidFill>
                  <a:srgbClr val="C00000"/>
                </a:solidFill>
              </a:rPr>
              <a:t>I point group: </a:t>
            </a:r>
            <a:r>
              <a:rPr lang="en-IN" sz="2400" b="1" dirty="0">
                <a:solidFill>
                  <a:srgbClr val="0070C0"/>
                </a:solidFill>
              </a:rPr>
              <a:t>When σ-planes are removed from molecules of </a:t>
            </a:r>
            <a:r>
              <a:rPr lang="en-IN" sz="2400" b="1" dirty="0" err="1">
                <a:solidFill>
                  <a:srgbClr val="0070C0"/>
                </a:solidFill>
              </a:rPr>
              <a:t>I</a:t>
            </a:r>
            <a:r>
              <a:rPr lang="en-IN" sz="2400" b="1" baseline="-25000" dirty="0" err="1">
                <a:solidFill>
                  <a:srgbClr val="0070C0"/>
                </a:solidFill>
              </a:rPr>
              <a:t>h</a:t>
            </a:r>
            <a:r>
              <a:rPr lang="en-IN" sz="2400" b="1" dirty="0">
                <a:solidFill>
                  <a:srgbClr val="0070C0"/>
                </a:solidFill>
              </a:rPr>
              <a:t> point group. The new point group is I and is chiral point group.</a:t>
            </a:r>
          </a:p>
        </p:txBody>
      </p:sp>
      <p:sp>
        <p:nvSpPr>
          <p:cNvPr id="3" name="Rectangle 2"/>
          <p:cNvSpPr/>
          <p:nvPr/>
        </p:nvSpPr>
        <p:spPr>
          <a:xfrm>
            <a:off x="685800" y="1905000"/>
            <a:ext cx="7848600" cy="1200329"/>
          </a:xfrm>
          <a:prstGeom prst="rect">
            <a:avLst/>
          </a:prstGeom>
        </p:spPr>
        <p:txBody>
          <a:bodyPr wrap="square">
            <a:spAutoFit/>
          </a:bodyPr>
          <a:lstStyle/>
          <a:p>
            <a:pPr algn="just"/>
            <a:r>
              <a:rPr lang="en-IN" sz="2400" b="1" dirty="0" err="1">
                <a:solidFill>
                  <a:srgbClr val="C00000"/>
                </a:solidFill>
              </a:rPr>
              <a:t>K</a:t>
            </a:r>
            <a:r>
              <a:rPr lang="en-IN" sz="2400" b="1" baseline="-25000" dirty="0" err="1">
                <a:solidFill>
                  <a:srgbClr val="C00000"/>
                </a:solidFill>
              </a:rPr>
              <a:t>h</a:t>
            </a:r>
            <a:r>
              <a:rPr lang="en-IN" sz="2400" b="1" dirty="0">
                <a:solidFill>
                  <a:srgbClr val="C00000"/>
                </a:solidFill>
              </a:rPr>
              <a:t> point group: </a:t>
            </a:r>
            <a:r>
              <a:rPr lang="en-IN" sz="2400" b="1" dirty="0">
                <a:solidFill>
                  <a:srgbClr val="0070C0"/>
                </a:solidFill>
              </a:rPr>
              <a:t>‘K’ stands for </a:t>
            </a:r>
            <a:r>
              <a:rPr lang="en-IN" sz="2400" b="1" dirty="0" err="1">
                <a:solidFill>
                  <a:srgbClr val="0070C0"/>
                </a:solidFill>
              </a:rPr>
              <a:t>Kugel</a:t>
            </a:r>
            <a:r>
              <a:rPr lang="en-IN" sz="2400" b="1" dirty="0">
                <a:solidFill>
                  <a:srgbClr val="0070C0"/>
                </a:solidFill>
              </a:rPr>
              <a:t> (a German word which means sphere). It is related to spherical symmetry. It is the highest symmetry point group.</a:t>
            </a:r>
          </a:p>
        </p:txBody>
      </p:sp>
      <p:sp>
        <p:nvSpPr>
          <p:cNvPr id="4" name="Rectangle 3"/>
          <p:cNvSpPr/>
          <p:nvPr/>
        </p:nvSpPr>
        <p:spPr>
          <a:xfrm>
            <a:off x="609600" y="3276600"/>
            <a:ext cx="7772400" cy="3416320"/>
          </a:xfrm>
          <a:prstGeom prst="rect">
            <a:avLst/>
          </a:prstGeom>
        </p:spPr>
        <p:txBody>
          <a:bodyPr wrap="square">
            <a:spAutoFit/>
          </a:bodyPr>
          <a:lstStyle/>
          <a:p>
            <a:pPr algn="just"/>
            <a:r>
              <a:rPr lang="en-IN" sz="2400" b="1" dirty="0">
                <a:solidFill>
                  <a:srgbClr val="C00000"/>
                </a:solidFill>
              </a:rPr>
              <a:t>Reciprocal solids:</a:t>
            </a:r>
            <a:r>
              <a:rPr lang="en-IN" sz="2400" b="1" dirty="0"/>
              <a:t> </a:t>
            </a:r>
            <a:r>
              <a:rPr lang="en-IN" sz="2400" b="1" dirty="0">
                <a:solidFill>
                  <a:srgbClr val="0070C0"/>
                </a:solidFill>
              </a:rPr>
              <a:t>When the faces and vertices of a solid are interchanged, the resultant solid is called its reciprocal solid. As for example a cube has six faces and eight vertices, </a:t>
            </a:r>
            <a:r>
              <a:rPr lang="en-IN" sz="2400" b="1" dirty="0" smtClean="0">
                <a:solidFill>
                  <a:srgbClr val="0070C0"/>
                </a:solidFill>
              </a:rPr>
              <a:t>whereas </a:t>
            </a:r>
            <a:r>
              <a:rPr lang="en-IN" sz="2400" b="1" dirty="0">
                <a:solidFill>
                  <a:srgbClr val="0070C0"/>
                </a:solidFill>
              </a:rPr>
              <a:t>the octahedron has eight faces and six vertices; so cube and octahedron are reciprocal solids. Again icosahedron has 20 faces, 12 vertices and dodecahedron has 12 faces and 20 vertices; so they are reciprocal solids. Tetrahedron has four faces and four vertices so tetrahedron </a:t>
            </a:r>
            <a:r>
              <a:rPr lang="en-IN" sz="2400" b="1" dirty="0" smtClean="0">
                <a:solidFill>
                  <a:srgbClr val="0070C0"/>
                </a:solidFill>
              </a:rPr>
              <a:t>is its </a:t>
            </a:r>
            <a:r>
              <a:rPr lang="en-IN" sz="2400" b="1" dirty="0">
                <a:solidFill>
                  <a:srgbClr val="0070C0"/>
                </a:solidFill>
              </a:rPr>
              <a:t>own reciprocal. </a:t>
            </a:r>
          </a:p>
        </p:txBody>
      </p:sp>
    </p:spTree>
    <p:extLst>
      <p:ext uri="{BB962C8B-B14F-4D97-AF65-F5344CB8AC3E}">
        <p14:creationId xmlns:p14="http://schemas.microsoft.com/office/powerpoint/2010/main" val="2863796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8077200" cy="4154984"/>
          </a:xfrm>
          <a:prstGeom prst="rect">
            <a:avLst/>
          </a:prstGeom>
        </p:spPr>
        <p:txBody>
          <a:bodyPr wrap="square">
            <a:spAutoFit/>
          </a:bodyPr>
          <a:lstStyle/>
          <a:p>
            <a:pPr algn="just"/>
            <a:r>
              <a:rPr lang="en-IN" sz="2400" b="1" dirty="0" err="1">
                <a:solidFill>
                  <a:srgbClr val="C00000"/>
                </a:solidFill>
              </a:rPr>
              <a:t>Desymmetrisation</a:t>
            </a:r>
            <a:r>
              <a:rPr lang="en-IN" sz="2400" b="1" dirty="0">
                <a:solidFill>
                  <a:srgbClr val="C00000"/>
                </a:solidFill>
              </a:rPr>
              <a:t>:</a:t>
            </a:r>
            <a:r>
              <a:rPr lang="en-IN" sz="2400" b="1" dirty="0"/>
              <a:t>  </a:t>
            </a:r>
            <a:r>
              <a:rPr lang="en-IN" sz="2400" b="1" dirty="0">
                <a:solidFill>
                  <a:srgbClr val="0070C0"/>
                </a:solidFill>
              </a:rPr>
              <a:t>A series of </a:t>
            </a:r>
            <a:r>
              <a:rPr lang="en-IN" sz="2400" b="1" dirty="0" err="1">
                <a:solidFill>
                  <a:srgbClr val="0070C0"/>
                </a:solidFill>
              </a:rPr>
              <a:t>desymmatrisation</a:t>
            </a:r>
            <a:r>
              <a:rPr lang="en-IN" sz="2400" b="1" dirty="0">
                <a:solidFill>
                  <a:srgbClr val="0070C0"/>
                </a:solidFill>
              </a:rPr>
              <a:t> is considered below. The symmetry point group is gradually changing from high symmetry to low symmetry point groups.</a:t>
            </a:r>
          </a:p>
          <a:p>
            <a:pPr algn="just"/>
            <a:r>
              <a:rPr lang="en-IN" sz="2400" b="1" dirty="0" err="1">
                <a:solidFill>
                  <a:srgbClr val="0070C0"/>
                </a:solidFill>
              </a:rPr>
              <a:t>Caaaa</a:t>
            </a:r>
            <a:r>
              <a:rPr lang="en-IN" sz="2400" b="1" dirty="0">
                <a:solidFill>
                  <a:srgbClr val="0070C0"/>
                </a:solidFill>
              </a:rPr>
              <a:t> (T</a:t>
            </a:r>
            <a:r>
              <a:rPr lang="en-IN" sz="2400" b="1" baseline="-25000" dirty="0">
                <a:solidFill>
                  <a:srgbClr val="0070C0"/>
                </a:solidFill>
              </a:rPr>
              <a:t>d</a:t>
            </a:r>
            <a:r>
              <a:rPr lang="en-IN" sz="2400" b="1" dirty="0">
                <a:solidFill>
                  <a:srgbClr val="0070C0"/>
                </a:solidFill>
              </a:rPr>
              <a:t>)→</a:t>
            </a:r>
            <a:r>
              <a:rPr lang="en-IN" sz="2400" b="1" dirty="0" err="1">
                <a:solidFill>
                  <a:srgbClr val="0070C0"/>
                </a:solidFill>
              </a:rPr>
              <a:t>Caaab</a:t>
            </a:r>
            <a:r>
              <a:rPr lang="en-IN" sz="2400" b="1" dirty="0">
                <a:solidFill>
                  <a:srgbClr val="0070C0"/>
                </a:solidFill>
              </a:rPr>
              <a:t> (C</a:t>
            </a:r>
            <a:r>
              <a:rPr lang="en-IN" sz="2400" b="1" baseline="-25000" dirty="0">
                <a:solidFill>
                  <a:srgbClr val="0070C0"/>
                </a:solidFill>
              </a:rPr>
              <a:t>3v</a:t>
            </a:r>
            <a:r>
              <a:rPr lang="en-IN" sz="2400" b="1" dirty="0">
                <a:solidFill>
                  <a:srgbClr val="0070C0"/>
                </a:solidFill>
              </a:rPr>
              <a:t>)→</a:t>
            </a:r>
            <a:r>
              <a:rPr lang="en-IN" sz="2400" b="1" dirty="0" err="1">
                <a:solidFill>
                  <a:srgbClr val="0070C0"/>
                </a:solidFill>
              </a:rPr>
              <a:t>Caabb</a:t>
            </a:r>
            <a:r>
              <a:rPr lang="en-IN" sz="2400" b="1" dirty="0">
                <a:solidFill>
                  <a:srgbClr val="0070C0"/>
                </a:solidFill>
              </a:rPr>
              <a:t>(C</a:t>
            </a:r>
            <a:r>
              <a:rPr lang="en-IN" sz="2400" b="1" baseline="-25000" dirty="0">
                <a:solidFill>
                  <a:srgbClr val="0070C0"/>
                </a:solidFill>
              </a:rPr>
              <a:t>2v</a:t>
            </a:r>
            <a:r>
              <a:rPr lang="en-IN" sz="2400" b="1" dirty="0">
                <a:solidFill>
                  <a:srgbClr val="0070C0"/>
                </a:solidFill>
              </a:rPr>
              <a:t>)→</a:t>
            </a:r>
            <a:r>
              <a:rPr lang="en-IN" sz="2400" b="1" dirty="0" err="1">
                <a:solidFill>
                  <a:srgbClr val="0070C0"/>
                </a:solidFill>
              </a:rPr>
              <a:t>Caabc</a:t>
            </a:r>
            <a:r>
              <a:rPr lang="en-IN" sz="2400" b="1" dirty="0">
                <a:solidFill>
                  <a:srgbClr val="0070C0"/>
                </a:solidFill>
              </a:rPr>
              <a:t>(C</a:t>
            </a:r>
            <a:r>
              <a:rPr lang="en-IN" sz="2400" b="1" baseline="-25000" dirty="0">
                <a:solidFill>
                  <a:srgbClr val="0070C0"/>
                </a:solidFill>
              </a:rPr>
              <a:t>s</a:t>
            </a:r>
            <a:r>
              <a:rPr lang="en-IN" sz="2400" b="1" dirty="0">
                <a:solidFill>
                  <a:srgbClr val="0070C0"/>
                </a:solidFill>
              </a:rPr>
              <a:t>)→</a:t>
            </a:r>
            <a:r>
              <a:rPr lang="en-IN" sz="2400" b="1" dirty="0" err="1">
                <a:solidFill>
                  <a:srgbClr val="0070C0"/>
                </a:solidFill>
              </a:rPr>
              <a:t>Cabcd</a:t>
            </a:r>
            <a:r>
              <a:rPr lang="en-IN" sz="2400" b="1" dirty="0">
                <a:solidFill>
                  <a:srgbClr val="0070C0"/>
                </a:solidFill>
              </a:rPr>
              <a:t>(C</a:t>
            </a:r>
            <a:r>
              <a:rPr lang="en-IN" sz="2400" b="1" baseline="-25000" dirty="0">
                <a:solidFill>
                  <a:srgbClr val="0070C0"/>
                </a:solidFill>
              </a:rPr>
              <a:t>1</a:t>
            </a:r>
            <a:r>
              <a:rPr lang="en-IN" sz="2400" b="1" dirty="0">
                <a:solidFill>
                  <a:srgbClr val="0070C0"/>
                </a:solidFill>
              </a:rPr>
              <a:t>) (chiral).</a:t>
            </a:r>
          </a:p>
          <a:p>
            <a:pPr algn="just"/>
            <a:endParaRPr lang="en-IN" sz="2400" b="1" dirty="0" smtClean="0">
              <a:solidFill>
                <a:srgbClr val="002060"/>
              </a:solidFill>
            </a:endParaRPr>
          </a:p>
          <a:p>
            <a:pPr algn="just"/>
            <a:endParaRPr lang="en-IN" sz="2400" b="1" dirty="0">
              <a:solidFill>
                <a:srgbClr val="002060"/>
              </a:solidFill>
            </a:endParaRPr>
          </a:p>
          <a:p>
            <a:pPr algn="just"/>
            <a:r>
              <a:rPr lang="en-IN" sz="2400" b="1" dirty="0" smtClean="0">
                <a:solidFill>
                  <a:srgbClr val="002060"/>
                </a:solidFill>
              </a:rPr>
              <a:t>A </a:t>
            </a:r>
            <a:r>
              <a:rPr lang="en-IN" sz="2400" b="1" dirty="0">
                <a:solidFill>
                  <a:srgbClr val="002060"/>
                </a:solidFill>
              </a:rPr>
              <a:t>few hypothetical molecules are considered to explain </a:t>
            </a:r>
            <a:r>
              <a:rPr lang="en-IN" sz="2400" b="1" dirty="0" err="1">
                <a:solidFill>
                  <a:srgbClr val="002060"/>
                </a:solidFill>
              </a:rPr>
              <a:t>desymmetrisation</a:t>
            </a:r>
            <a:r>
              <a:rPr lang="en-IN" sz="2400" b="1" dirty="0">
                <a:solidFill>
                  <a:srgbClr val="002060"/>
                </a:solidFill>
              </a:rPr>
              <a:t>. </a:t>
            </a:r>
            <a:r>
              <a:rPr lang="en-IN" sz="2400" b="1" dirty="0" err="1">
                <a:solidFill>
                  <a:srgbClr val="002060"/>
                </a:solidFill>
              </a:rPr>
              <a:t>Caabb</a:t>
            </a:r>
            <a:r>
              <a:rPr lang="en-IN" sz="2400" b="1" dirty="0">
                <a:solidFill>
                  <a:srgbClr val="002060"/>
                </a:solidFill>
              </a:rPr>
              <a:t>-type molecule is linked appropriately to get a </a:t>
            </a:r>
            <a:r>
              <a:rPr lang="en-IN" sz="2400" b="1" dirty="0" err="1">
                <a:solidFill>
                  <a:srgbClr val="002060"/>
                </a:solidFill>
              </a:rPr>
              <a:t>spiro</a:t>
            </a:r>
            <a:r>
              <a:rPr lang="en-IN" sz="2400" b="1" dirty="0">
                <a:solidFill>
                  <a:srgbClr val="002060"/>
                </a:solidFill>
              </a:rPr>
              <a:t>-type compound which becomes chiral.</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4259928559"/>
              </p:ext>
            </p:extLst>
          </p:nvPr>
        </p:nvGraphicFramePr>
        <p:xfrm>
          <a:off x="1905000" y="4572000"/>
          <a:ext cx="5659701" cy="1560016"/>
        </p:xfrm>
        <a:graphic>
          <a:graphicData uri="http://schemas.openxmlformats.org/presentationml/2006/ole">
            <mc:AlternateContent xmlns:mc="http://schemas.openxmlformats.org/markup-compatibility/2006">
              <mc:Choice xmlns:v="urn:schemas-microsoft-com:vml" Requires="v">
                <p:oleObj spid="_x0000_s30741" name="CS ChemDraw Drawing" r:id="rId3" imgW="3873975" imgH="1065266" progId="ChemDraw.Document.6.0">
                  <p:embed/>
                </p:oleObj>
              </mc:Choice>
              <mc:Fallback>
                <p:oleObj name="CS ChemDraw Drawing" r:id="rId3" imgW="3873975" imgH="1065266"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572000"/>
                        <a:ext cx="5659701" cy="1560016"/>
                      </a:xfrm>
                      <a:prstGeom prst="rect">
                        <a:avLst/>
                      </a:prstGeom>
                      <a:noFill/>
                    </p:spPr>
                  </p:pic>
                </p:oleObj>
              </mc:Fallback>
            </mc:AlternateContent>
          </a:graphicData>
        </a:graphic>
      </p:graphicFrame>
    </p:spTree>
    <p:extLst>
      <p:ext uri="{BB962C8B-B14F-4D97-AF65-F5344CB8AC3E}">
        <p14:creationId xmlns:p14="http://schemas.microsoft.com/office/powerpoint/2010/main" val="2207277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305800" cy="830997"/>
          </a:xfrm>
          <a:prstGeom prst="rect">
            <a:avLst/>
          </a:prstGeom>
        </p:spPr>
        <p:txBody>
          <a:bodyPr wrap="square">
            <a:spAutoFit/>
          </a:bodyPr>
          <a:lstStyle/>
          <a:p>
            <a:r>
              <a:rPr lang="en-IN" sz="2400" b="1" dirty="0" err="1" smtClean="0">
                <a:solidFill>
                  <a:srgbClr val="002060"/>
                </a:solidFill>
              </a:rPr>
              <a:t>Caaab</a:t>
            </a:r>
            <a:r>
              <a:rPr lang="en-IN" sz="2400" b="1" dirty="0" smtClean="0">
                <a:solidFill>
                  <a:srgbClr val="002060"/>
                </a:solidFill>
              </a:rPr>
              <a:t>-type </a:t>
            </a:r>
            <a:r>
              <a:rPr lang="en-IN" sz="2400" b="1" dirty="0">
                <a:solidFill>
                  <a:srgbClr val="002060"/>
                </a:solidFill>
              </a:rPr>
              <a:t>molecule is linked appropriately to get chiral molecule with point group C</a:t>
            </a:r>
            <a:r>
              <a:rPr lang="en-IN" sz="2400" b="1" baseline="-25000" dirty="0">
                <a:solidFill>
                  <a:srgbClr val="002060"/>
                </a:solidFill>
              </a:rPr>
              <a:t>3</a:t>
            </a:r>
            <a:r>
              <a:rPr lang="en-IN" sz="2400" b="1" dirty="0">
                <a:solidFill>
                  <a:srgbClr val="002060"/>
                </a:solidFill>
              </a:rPr>
              <a: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 name="Object 3"/>
          <p:cNvGraphicFramePr>
            <a:graphicFrameLocks noChangeAspect="1"/>
          </p:cNvGraphicFramePr>
          <p:nvPr>
            <p:extLst>
              <p:ext uri="{D42A27DB-BD31-4B8C-83A1-F6EECF244321}">
                <p14:modId xmlns:p14="http://schemas.microsoft.com/office/powerpoint/2010/main" val="3643356469"/>
              </p:ext>
            </p:extLst>
          </p:nvPr>
        </p:nvGraphicFramePr>
        <p:xfrm>
          <a:off x="1898649" y="1628775"/>
          <a:ext cx="5991617" cy="1495425"/>
        </p:xfrm>
        <a:graphic>
          <a:graphicData uri="http://schemas.openxmlformats.org/presentationml/2006/ole">
            <mc:AlternateContent xmlns:mc="http://schemas.openxmlformats.org/markup-compatibility/2006">
              <mc:Choice xmlns:v="urn:schemas-microsoft-com:vml" Requires="v">
                <p:oleObj spid="_x0000_s31783" name="CS ChemDraw Drawing" r:id="rId3" imgW="4009594" imgH="995083" progId="ChemDraw.Document.6.0">
                  <p:embed/>
                </p:oleObj>
              </mc:Choice>
              <mc:Fallback>
                <p:oleObj name="CS ChemDraw Drawing" r:id="rId3" imgW="4009594" imgH="995083" progId="ChemDraw.Document.6.0">
                  <p:embed/>
                  <p:pic>
                    <p:nvPicPr>
                      <p:cNvPr id="0" name="Object 1"/>
                      <p:cNvPicPr>
                        <a:picLocks noChangeAspect="1" noChangeArrowheads="1"/>
                      </p:cNvPicPr>
                      <p:nvPr/>
                    </p:nvPicPr>
                    <p:blipFill>
                      <a:blip r:embed="rId4"/>
                      <a:srcRect/>
                      <a:stretch>
                        <a:fillRect/>
                      </a:stretch>
                    </p:blipFill>
                    <p:spPr bwMode="auto">
                      <a:xfrm>
                        <a:off x="1898649" y="1628775"/>
                        <a:ext cx="5991617" cy="1495425"/>
                      </a:xfrm>
                      <a:prstGeom prst="rect">
                        <a:avLst/>
                      </a:prstGeom>
                      <a:noFill/>
                    </p:spPr>
                  </p:pic>
                </p:oleObj>
              </mc:Fallback>
            </mc:AlternateContent>
          </a:graphicData>
        </a:graphic>
      </p:graphicFrame>
      <p:sp>
        <p:nvSpPr>
          <p:cNvPr id="5" name="Rectangle 4"/>
          <p:cNvSpPr/>
          <p:nvPr/>
        </p:nvSpPr>
        <p:spPr>
          <a:xfrm>
            <a:off x="533400" y="3505200"/>
            <a:ext cx="8077200" cy="830997"/>
          </a:xfrm>
          <a:prstGeom prst="rect">
            <a:avLst/>
          </a:prstGeom>
        </p:spPr>
        <p:txBody>
          <a:bodyPr wrap="square">
            <a:spAutoFit/>
          </a:bodyPr>
          <a:lstStyle/>
          <a:p>
            <a:pPr algn="just"/>
            <a:r>
              <a:rPr lang="en-IN" sz="2400" b="1" dirty="0" err="1">
                <a:solidFill>
                  <a:srgbClr val="00B0F0"/>
                </a:solidFill>
              </a:rPr>
              <a:t>Caaaa</a:t>
            </a:r>
            <a:r>
              <a:rPr lang="en-IN" sz="2400" b="1" dirty="0">
                <a:solidFill>
                  <a:srgbClr val="00B0F0"/>
                </a:solidFill>
              </a:rPr>
              <a:t> can be </a:t>
            </a:r>
            <a:r>
              <a:rPr lang="en-IN" sz="2400" b="1" dirty="0" err="1">
                <a:solidFill>
                  <a:srgbClr val="00B0F0"/>
                </a:solidFill>
              </a:rPr>
              <a:t>desymmetrised</a:t>
            </a:r>
            <a:r>
              <a:rPr lang="en-IN" sz="2400" b="1" dirty="0">
                <a:solidFill>
                  <a:srgbClr val="00B0F0"/>
                </a:solidFill>
              </a:rPr>
              <a:t> to a chiral molecule by linking two groups with different linkers as shown below:</a:t>
            </a: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7" name="Object 6"/>
          <p:cNvGraphicFramePr>
            <a:graphicFrameLocks noChangeAspect="1"/>
          </p:cNvGraphicFramePr>
          <p:nvPr>
            <p:extLst>
              <p:ext uri="{D42A27DB-BD31-4B8C-83A1-F6EECF244321}">
                <p14:modId xmlns:p14="http://schemas.microsoft.com/office/powerpoint/2010/main" val="2798264979"/>
              </p:ext>
            </p:extLst>
          </p:nvPr>
        </p:nvGraphicFramePr>
        <p:xfrm>
          <a:off x="1371600" y="4648200"/>
          <a:ext cx="6143652" cy="1676400"/>
        </p:xfrm>
        <a:graphic>
          <a:graphicData uri="http://schemas.openxmlformats.org/presentationml/2006/ole">
            <mc:AlternateContent xmlns:mc="http://schemas.openxmlformats.org/markup-compatibility/2006">
              <mc:Choice xmlns:v="urn:schemas-microsoft-com:vml" Requires="v">
                <p:oleObj spid="_x0000_s31784" name="CS ChemDraw Drawing" r:id="rId5" imgW="4128368" imgH="1127675" progId="ChemDraw.Document.6.0">
                  <p:embed/>
                </p:oleObj>
              </mc:Choice>
              <mc:Fallback>
                <p:oleObj name="CS ChemDraw Drawing" r:id="rId5" imgW="4128368" imgH="1127675"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648200"/>
                        <a:ext cx="6143652" cy="1676400"/>
                      </a:xfrm>
                      <a:prstGeom prst="rect">
                        <a:avLst/>
                      </a:prstGeom>
                      <a:noFill/>
                    </p:spPr>
                  </p:pic>
                </p:oleObj>
              </mc:Fallback>
            </mc:AlternateContent>
          </a:graphicData>
        </a:graphic>
      </p:graphicFrame>
    </p:spTree>
    <p:extLst>
      <p:ext uri="{BB962C8B-B14F-4D97-AF65-F5344CB8AC3E}">
        <p14:creationId xmlns:p14="http://schemas.microsoft.com/office/powerpoint/2010/main" val="3109639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WordArt 3" descr="Oak"/>
          <p:cNvSpPr>
            <a:spLocks noChangeArrowheads="1" noChangeShapeType="1" noTextEdit="1"/>
          </p:cNvSpPr>
          <p:nvPr/>
        </p:nvSpPr>
        <p:spPr bwMode="auto">
          <a:xfrm>
            <a:off x="1905000" y="3429000"/>
            <a:ext cx="51816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IN" sz="3200" kern="10">
                <a:ln w="9525">
                  <a:round/>
                  <a:headEnd/>
                  <a:tailEnd/>
                </a:ln>
                <a:blipFill dpi="0" rotWithShape="0">
                  <a:blip r:embed="rId3"/>
                  <a:srcRect/>
                  <a:tile tx="0" ty="0" sx="100000" sy="100000" flip="none" algn="tl"/>
                </a:blipFill>
                <a:latin typeface="Arial Black"/>
              </a:rPr>
              <a:t>Thank you </a:t>
            </a:r>
          </a:p>
        </p:txBody>
      </p:sp>
    </p:spTree>
    <p:extLst>
      <p:ext uri="{BB962C8B-B14F-4D97-AF65-F5344CB8AC3E}">
        <p14:creationId xmlns:p14="http://schemas.microsoft.com/office/powerpoint/2010/main" val="279294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4012"/>
            <a:ext cx="7924800" cy="3046988"/>
          </a:xfrm>
          <a:prstGeom prst="rect">
            <a:avLst/>
          </a:prstGeom>
        </p:spPr>
        <p:txBody>
          <a:bodyPr wrap="square">
            <a:spAutoFit/>
          </a:bodyPr>
          <a:lstStyle/>
          <a:p>
            <a:pPr algn="just"/>
            <a:r>
              <a:rPr lang="en-IN" sz="2400" b="1" dirty="0" smtClean="0">
                <a:solidFill>
                  <a:srgbClr val="0070C0"/>
                </a:solidFill>
              </a:rPr>
              <a:t>The </a:t>
            </a:r>
            <a:r>
              <a:rPr lang="en-IN" sz="2400" b="1" dirty="0">
                <a:solidFill>
                  <a:srgbClr val="0070C0"/>
                </a:solidFill>
              </a:rPr>
              <a:t>term ‘symmetry’ is related to different symmetry elements present in a molecule; ‘group’ is a set of symmetry operations those can be performed in a molecule. The term ‘point’ in ‘symmetry point group’ comes from the fact that all the symmetry elements (geometrical entities) intersect at a point and this point is not shifted by any of the symmetry operations. This point is the centre of gravity of the molecule.</a:t>
            </a:r>
          </a:p>
        </p:txBody>
      </p:sp>
      <p:sp>
        <p:nvSpPr>
          <p:cNvPr id="3" name="Rectangle 2"/>
          <p:cNvSpPr/>
          <p:nvPr/>
        </p:nvSpPr>
        <p:spPr>
          <a:xfrm>
            <a:off x="609600" y="4579203"/>
            <a:ext cx="7924800" cy="1200329"/>
          </a:xfrm>
          <a:prstGeom prst="rect">
            <a:avLst/>
          </a:prstGeom>
        </p:spPr>
        <p:txBody>
          <a:bodyPr wrap="square">
            <a:spAutoFit/>
          </a:bodyPr>
          <a:lstStyle/>
          <a:p>
            <a:r>
              <a:rPr lang="en-IN" sz="2400" b="1" dirty="0">
                <a:solidFill>
                  <a:srgbClr val="0070C0"/>
                </a:solidFill>
              </a:rPr>
              <a:t>Any molecule having more than one </a:t>
            </a:r>
            <a:r>
              <a:rPr lang="en-IN" sz="2400" b="1" dirty="0" err="1">
                <a:solidFill>
                  <a:srgbClr val="0070C0"/>
                </a:solidFill>
              </a:rPr>
              <a:t>c</a:t>
            </a:r>
            <a:r>
              <a:rPr lang="en-IN" sz="2400" b="1" baseline="-25000" dirty="0" err="1">
                <a:solidFill>
                  <a:srgbClr val="0070C0"/>
                </a:solidFill>
              </a:rPr>
              <a:t>n</a:t>
            </a:r>
            <a:r>
              <a:rPr lang="en-IN" sz="2400" b="1" dirty="0">
                <a:solidFill>
                  <a:srgbClr val="0070C0"/>
                </a:solidFill>
              </a:rPr>
              <a:t>-axes where n&gt;2</a:t>
            </a:r>
            <a:r>
              <a:rPr lang="en-IN" sz="2400" b="1" dirty="0" smtClean="0">
                <a:solidFill>
                  <a:srgbClr val="0070C0"/>
                </a:solidFill>
              </a:rPr>
              <a:t>, belongs </a:t>
            </a:r>
            <a:r>
              <a:rPr lang="en-IN" sz="2400" b="1" dirty="0">
                <a:solidFill>
                  <a:srgbClr val="0070C0"/>
                </a:solidFill>
              </a:rPr>
              <a:t>to </a:t>
            </a:r>
            <a:r>
              <a:rPr lang="en-IN" sz="2400" b="1" dirty="0">
                <a:solidFill>
                  <a:srgbClr val="7030A0"/>
                </a:solidFill>
              </a:rPr>
              <a:t>high-symmetry point </a:t>
            </a:r>
            <a:r>
              <a:rPr lang="en-IN" sz="2400" b="1" dirty="0">
                <a:solidFill>
                  <a:srgbClr val="0070C0"/>
                </a:solidFill>
              </a:rPr>
              <a:t>group</a:t>
            </a:r>
            <a:r>
              <a:rPr lang="en-IN" sz="2400" b="1" dirty="0" smtClean="0">
                <a:solidFill>
                  <a:srgbClr val="0070C0"/>
                </a:solidFill>
              </a:rPr>
              <a:t>. </a:t>
            </a:r>
          </a:p>
          <a:p>
            <a:r>
              <a:rPr lang="en-US" sz="2400" b="1" dirty="0" smtClean="0">
                <a:solidFill>
                  <a:srgbClr val="0070C0"/>
                </a:solidFill>
              </a:rPr>
              <a:t>Other molecules are of </a:t>
            </a:r>
            <a:r>
              <a:rPr lang="en-IN" sz="2400" b="1" dirty="0">
                <a:solidFill>
                  <a:srgbClr val="7030A0"/>
                </a:solidFill>
              </a:rPr>
              <a:t>low-symmetry </a:t>
            </a:r>
            <a:r>
              <a:rPr lang="en-IN" sz="2400" b="1" dirty="0" smtClean="0">
                <a:solidFill>
                  <a:srgbClr val="7030A0"/>
                </a:solidFill>
              </a:rPr>
              <a:t>molecules. </a:t>
            </a:r>
            <a:endParaRPr lang="en-IN" sz="2400" b="1" dirty="0">
              <a:solidFill>
                <a:srgbClr val="7030A0"/>
              </a:solidFill>
            </a:endParaRPr>
          </a:p>
        </p:txBody>
      </p:sp>
      <p:sp>
        <p:nvSpPr>
          <p:cNvPr id="4" name="Rectangle 3"/>
          <p:cNvSpPr/>
          <p:nvPr/>
        </p:nvSpPr>
        <p:spPr>
          <a:xfrm>
            <a:off x="2341018" y="228600"/>
            <a:ext cx="3761799" cy="523220"/>
          </a:xfrm>
          <a:prstGeom prst="rect">
            <a:avLst/>
          </a:prstGeom>
        </p:spPr>
        <p:txBody>
          <a:bodyPr wrap="none">
            <a:spAutoFit/>
          </a:bodyPr>
          <a:lstStyle/>
          <a:p>
            <a:pPr algn="ctr"/>
            <a:r>
              <a:rPr lang="en-IN" sz="2800" b="1" dirty="0">
                <a:solidFill>
                  <a:srgbClr val="FF0000"/>
                </a:solidFill>
              </a:rPr>
              <a:t>‘Symmetry point group’ </a:t>
            </a:r>
          </a:p>
        </p:txBody>
      </p:sp>
    </p:spTree>
    <p:extLst>
      <p:ext uri="{BB962C8B-B14F-4D97-AF65-F5344CB8AC3E}">
        <p14:creationId xmlns:p14="http://schemas.microsoft.com/office/powerpoint/2010/main" val="3930522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6001643"/>
          </a:xfrm>
          <a:prstGeom prst="rect">
            <a:avLst/>
          </a:prstGeom>
        </p:spPr>
        <p:txBody>
          <a:bodyPr wrap="square">
            <a:spAutoFit/>
          </a:bodyPr>
          <a:lstStyle/>
          <a:p>
            <a:r>
              <a:rPr lang="en-IN" sz="2400" b="1" dirty="0">
                <a:solidFill>
                  <a:srgbClr val="C00000"/>
                </a:solidFill>
              </a:rPr>
              <a:t>The symmetry operations are the elements of a group. This set of symmetry operations which form a group are governed by the following </a:t>
            </a:r>
            <a:r>
              <a:rPr lang="en-IN" sz="2400" b="1" dirty="0" smtClean="0">
                <a:solidFill>
                  <a:srgbClr val="C00000"/>
                </a:solidFill>
              </a:rPr>
              <a:t>rules:</a:t>
            </a:r>
            <a:endParaRPr lang="en-IN" sz="2400" b="1" dirty="0">
              <a:solidFill>
                <a:srgbClr val="C00000"/>
              </a:solidFill>
            </a:endParaRPr>
          </a:p>
          <a:p>
            <a:pPr marL="342900" lvl="0" indent="-342900" algn="just">
              <a:buFont typeface="Wingdings" pitchFamily="2" charset="2"/>
              <a:buChar char="Ø"/>
            </a:pPr>
            <a:r>
              <a:rPr lang="en-IN" sz="2400" b="1" dirty="0">
                <a:solidFill>
                  <a:srgbClr val="0070C0"/>
                </a:solidFill>
              </a:rPr>
              <a:t>The combination of any two operations or the square of each element must be another element/operation in the group.</a:t>
            </a:r>
          </a:p>
          <a:p>
            <a:pPr marL="342900" lvl="0" indent="-342900" algn="just">
              <a:buFont typeface="Wingdings" pitchFamily="2" charset="2"/>
              <a:buChar char="Ø"/>
            </a:pPr>
            <a:r>
              <a:rPr lang="en-IN" sz="2400" b="1" dirty="0">
                <a:solidFill>
                  <a:srgbClr val="0070C0"/>
                </a:solidFill>
              </a:rPr>
              <a:t>The associative law of multiplication must hold good. [(A×B)×C = A×(B×C)].</a:t>
            </a:r>
          </a:p>
          <a:p>
            <a:pPr marL="342900" lvl="0" indent="-342900" algn="just">
              <a:buFont typeface="Wingdings" pitchFamily="2" charset="2"/>
              <a:buChar char="Ø"/>
            </a:pPr>
            <a:r>
              <a:rPr lang="en-IN" sz="2400" b="1" dirty="0">
                <a:solidFill>
                  <a:srgbClr val="0070C0"/>
                </a:solidFill>
              </a:rPr>
              <a:t>One of the operations of the group must be the identity operation (E), which when commutes with any other operation leaves the latter operation unchanged. [</a:t>
            </a:r>
            <a:r>
              <a:rPr lang="en-IN" sz="2400" b="1" dirty="0" err="1">
                <a:solidFill>
                  <a:srgbClr val="0070C0"/>
                </a:solidFill>
              </a:rPr>
              <a:t>eg</a:t>
            </a:r>
            <a:r>
              <a:rPr lang="en-IN" sz="2400" b="1" dirty="0">
                <a:solidFill>
                  <a:srgbClr val="0070C0"/>
                </a:solidFill>
              </a:rPr>
              <a:t> C</a:t>
            </a:r>
            <a:r>
              <a:rPr lang="en-IN" sz="2400" b="1" baseline="-25000" dirty="0">
                <a:solidFill>
                  <a:srgbClr val="0070C0"/>
                </a:solidFill>
              </a:rPr>
              <a:t>3</a:t>
            </a:r>
            <a:r>
              <a:rPr lang="en-IN" sz="2400" b="1" dirty="0">
                <a:solidFill>
                  <a:srgbClr val="0070C0"/>
                </a:solidFill>
              </a:rPr>
              <a:t>×E=C</a:t>
            </a:r>
            <a:r>
              <a:rPr lang="en-IN" sz="2400" b="1" baseline="-25000" dirty="0">
                <a:solidFill>
                  <a:srgbClr val="0070C0"/>
                </a:solidFill>
              </a:rPr>
              <a:t>3</a:t>
            </a:r>
            <a:r>
              <a:rPr lang="en-IN" sz="2400" b="1" dirty="0">
                <a:solidFill>
                  <a:srgbClr val="0070C0"/>
                </a:solidFill>
              </a:rPr>
              <a:t>].</a:t>
            </a:r>
          </a:p>
          <a:p>
            <a:pPr marL="342900" lvl="0" indent="-342900" algn="just">
              <a:buFont typeface="Wingdings" pitchFamily="2" charset="2"/>
              <a:buChar char="Ø"/>
            </a:pPr>
            <a:r>
              <a:rPr lang="en-IN" sz="2400" b="1" dirty="0">
                <a:solidFill>
                  <a:srgbClr val="0070C0"/>
                </a:solidFill>
              </a:rPr>
              <a:t>Every operation has a reciprocal operation, which is also an element of the group. When an operation commutes with its reciprocal operation it becomes identity operation (E). </a:t>
            </a:r>
            <a:endParaRPr lang="en-IN" sz="2400" b="1" dirty="0" smtClean="0">
              <a:solidFill>
                <a:srgbClr val="0070C0"/>
              </a:solidFill>
            </a:endParaRPr>
          </a:p>
          <a:p>
            <a:pPr lvl="0" algn="just"/>
            <a:r>
              <a:rPr lang="en-IN" sz="2400" b="1" dirty="0">
                <a:solidFill>
                  <a:srgbClr val="0070C0"/>
                </a:solidFill>
              </a:rPr>
              <a:t> </a:t>
            </a:r>
            <a:r>
              <a:rPr lang="en-IN" sz="2400" b="1" dirty="0" smtClean="0">
                <a:solidFill>
                  <a:srgbClr val="0070C0"/>
                </a:solidFill>
              </a:rPr>
              <a:t>    [ </a:t>
            </a:r>
            <a:r>
              <a:rPr lang="en-IN" sz="2400" b="1" dirty="0" err="1">
                <a:solidFill>
                  <a:srgbClr val="0070C0"/>
                </a:solidFill>
              </a:rPr>
              <a:t>A×A</a:t>
            </a:r>
            <a:r>
              <a:rPr lang="en-IN" sz="2400" b="1" baseline="-25000" dirty="0" err="1">
                <a:solidFill>
                  <a:srgbClr val="0070C0"/>
                </a:solidFill>
              </a:rPr>
              <a:t>inv</a:t>
            </a:r>
            <a:r>
              <a:rPr lang="en-IN" sz="2400" b="1" dirty="0">
                <a:solidFill>
                  <a:srgbClr val="0070C0"/>
                </a:solidFill>
              </a:rPr>
              <a:t> = E = </a:t>
            </a:r>
            <a:r>
              <a:rPr lang="en-IN" sz="2400" b="1" dirty="0" err="1">
                <a:solidFill>
                  <a:srgbClr val="0070C0"/>
                </a:solidFill>
              </a:rPr>
              <a:t>A</a:t>
            </a:r>
            <a:r>
              <a:rPr lang="en-IN" sz="2400" b="1" baseline="-25000" dirty="0" err="1">
                <a:solidFill>
                  <a:srgbClr val="0070C0"/>
                </a:solidFill>
              </a:rPr>
              <a:t>inv</a:t>
            </a:r>
            <a:r>
              <a:rPr lang="en-IN" sz="2400" b="1" dirty="0" err="1">
                <a:solidFill>
                  <a:srgbClr val="0070C0"/>
                </a:solidFill>
              </a:rPr>
              <a:t>×A</a:t>
            </a:r>
            <a:r>
              <a:rPr lang="en-IN" sz="2400" b="1" dirty="0">
                <a:solidFill>
                  <a:srgbClr val="0070C0"/>
                </a:solidFill>
              </a:rPr>
              <a:t>; </a:t>
            </a:r>
            <a:r>
              <a:rPr lang="en-IN" sz="2400" b="1" dirty="0" err="1">
                <a:solidFill>
                  <a:srgbClr val="0070C0"/>
                </a:solidFill>
              </a:rPr>
              <a:t>eg</a:t>
            </a:r>
            <a:r>
              <a:rPr lang="en-IN" sz="2400" b="1" dirty="0">
                <a:solidFill>
                  <a:srgbClr val="0070C0"/>
                </a:solidFill>
              </a:rPr>
              <a:t> C</a:t>
            </a:r>
            <a:r>
              <a:rPr lang="en-IN" sz="2400" b="1" baseline="-25000" dirty="0">
                <a:solidFill>
                  <a:srgbClr val="0070C0"/>
                </a:solidFill>
              </a:rPr>
              <a:t>4</a:t>
            </a:r>
            <a:r>
              <a:rPr lang="en-IN" sz="2400" b="1" baseline="30000" dirty="0">
                <a:solidFill>
                  <a:srgbClr val="0070C0"/>
                </a:solidFill>
              </a:rPr>
              <a:t>1</a:t>
            </a:r>
            <a:r>
              <a:rPr lang="en-IN" sz="2400" b="1" dirty="0">
                <a:solidFill>
                  <a:srgbClr val="0070C0"/>
                </a:solidFill>
              </a:rPr>
              <a:t>×C</a:t>
            </a:r>
            <a:r>
              <a:rPr lang="en-IN" sz="2400" b="1" baseline="-25000" dirty="0">
                <a:solidFill>
                  <a:srgbClr val="0070C0"/>
                </a:solidFill>
              </a:rPr>
              <a:t>4</a:t>
            </a:r>
            <a:r>
              <a:rPr lang="en-IN" sz="2400" b="1" baseline="30000" dirty="0">
                <a:solidFill>
                  <a:srgbClr val="0070C0"/>
                </a:solidFill>
              </a:rPr>
              <a:t>3</a:t>
            </a:r>
            <a:r>
              <a:rPr lang="en-IN" sz="2400" b="1" dirty="0">
                <a:solidFill>
                  <a:srgbClr val="0070C0"/>
                </a:solidFill>
              </a:rPr>
              <a:t>=E; C</a:t>
            </a:r>
            <a:r>
              <a:rPr lang="en-IN" sz="2400" b="1" baseline="-25000" dirty="0">
                <a:solidFill>
                  <a:srgbClr val="0070C0"/>
                </a:solidFill>
              </a:rPr>
              <a:t>4</a:t>
            </a:r>
            <a:r>
              <a:rPr lang="en-IN" sz="2400" b="1" baseline="30000" dirty="0">
                <a:solidFill>
                  <a:srgbClr val="0070C0"/>
                </a:solidFill>
              </a:rPr>
              <a:t>2</a:t>
            </a:r>
            <a:r>
              <a:rPr lang="en-IN" sz="2400" b="1" dirty="0">
                <a:solidFill>
                  <a:srgbClr val="0070C0"/>
                </a:solidFill>
              </a:rPr>
              <a:t> is its own inverse.]</a:t>
            </a:r>
          </a:p>
        </p:txBody>
      </p:sp>
    </p:spTree>
    <p:extLst>
      <p:ext uri="{BB962C8B-B14F-4D97-AF65-F5344CB8AC3E}">
        <p14:creationId xmlns:p14="http://schemas.microsoft.com/office/powerpoint/2010/main" val="1887035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8577136"/>
              </p:ext>
            </p:extLst>
          </p:nvPr>
        </p:nvGraphicFramePr>
        <p:xfrm>
          <a:off x="457200" y="1143000"/>
          <a:ext cx="8153400" cy="4821107"/>
        </p:xfrm>
        <a:graphic>
          <a:graphicData uri="http://schemas.openxmlformats.org/drawingml/2006/table">
            <a:tbl>
              <a:tblPr firstRow="1" firstCol="1" bandRow="1">
                <a:tableStyleId>{5C22544A-7EE6-4342-B048-85BDC9FD1C3A}</a:tableStyleId>
              </a:tblPr>
              <a:tblGrid>
                <a:gridCol w="1066800"/>
                <a:gridCol w="4368800"/>
                <a:gridCol w="2717800"/>
              </a:tblGrid>
              <a:tr h="394115">
                <a:tc>
                  <a:txBody>
                    <a:bodyPr/>
                    <a:lstStyle/>
                    <a:p>
                      <a:pPr marL="457200" algn="ctr">
                        <a:lnSpc>
                          <a:spcPct val="100000"/>
                        </a:lnSpc>
                        <a:spcAft>
                          <a:spcPts val="0"/>
                        </a:spcAft>
                      </a:pPr>
                      <a:r>
                        <a:rPr lang="en-IN" sz="2400" dirty="0" err="1">
                          <a:effectLst/>
                        </a:rPr>
                        <a:t>Sr</a:t>
                      </a:r>
                      <a:r>
                        <a:rPr lang="en-IN" sz="2400" dirty="0">
                          <a:effectLst/>
                        </a:rPr>
                        <a:t> No.</a:t>
                      </a:r>
                      <a:endParaRPr lang="en-IN" sz="2400" dirty="0">
                        <a:effectLst/>
                        <a:latin typeface="Calibri"/>
                        <a:ea typeface="Calibri"/>
                        <a:cs typeface="Times New Roman"/>
                      </a:endParaRPr>
                    </a:p>
                  </a:txBody>
                  <a:tcPr marL="68580" marR="68580" marT="0" marB="0"/>
                </a:tc>
                <a:tc>
                  <a:txBody>
                    <a:bodyPr/>
                    <a:lstStyle/>
                    <a:p>
                      <a:pPr marL="457200" algn="ctr">
                        <a:lnSpc>
                          <a:spcPct val="100000"/>
                        </a:lnSpc>
                        <a:spcAft>
                          <a:spcPts val="0"/>
                        </a:spcAft>
                      </a:pPr>
                      <a:r>
                        <a:rPr lang="en-IN" sz="2400" dirty="0">
                          <a:effectLst/>
                        </a:rPr>
                        <a:t>Presence of symmetry elements</a:t>
                      </a:r>
                      <a:endParaRPr lang="en-IN" sz="2400" dirty="0">
                        <a:effectLst/>
                        <a:latin typeface="Calibri"/>
                        <a:ea typeface="Calibri"/>
                        <a:cs typeface="Times New Roman"/>
                      </a:endParaRPr>
                    </a:p>
                  </a:txBody>
                  <a:tcPr marL="68580" marR="68580" marT="0" marB="0"/>
                </a:tc>
                <a:tc>
                  <a:txBody>
                    <a:bodyPr/>
                    <a:lstStyle/>
                    <a:p>
                      <a:pPr marL="457200" algn="ctr">
                        <a:lnSpc>
                          <a:spcPct val="100000"/>
                        </a:lnSpc>
                        <a:spcAft>
                          <a:spcPts val="0"/>
                        </a:spcAft>
                      </a:pPr>
                      <a:r>
                        <a:rPr lang="en-IN" sz="2400" dirty="0" err="1">
                          <a:effectLst/>
                        </a:rPr>
                        <a:t>Schoenflies</a:t>
                      </a:r>
                      <a:r>
                        <a:rPr lang="en-IN" sz="2400" dirty="0">
                          <a:effectLst/>
                        </a:rPr>
                        <a:t> notation</a:t>
                      </a:r>
                      <a:endParaRPr lang="en-IN" sz="2400" dirty="0">
                        <a:effectLst/>
                        <a:latin typeface="Calibri"/>
                        <a:ea typeface="Calibri"/>
                        <a:cs typeface="Times New Roman"/>
                      </a:endParaRPr>
                    </a:p>
                  </a:txBody>
                  <a:tcPr marL="68580" marR="68580" marT="0" marB="0"/>
                </a:tc>
              </a:tr>
              <a:tr h="394115">
                <a:tc>
                  <a:txBody>
                    <a:bodyPr/>
                    <a:lstStyle/>
                    <a:p>
                      <a:pPr marL="457200" algn="ctr">
                        <a:lnSpc>
                          <a:spcPct val="115000"/>
                        </a:lnSpc>
                        <a:spcAft>
                          <a:spcPts val="0"/>
                        </a:spcAft>
                      </a:pPr>
                      <a:r>
                        <a:rPr lang="en-IN" sz="2400" dirty="0">
                          <a:effectLst/>
                        </a:rPr>
                        <a:t>1</a:t>
                      </a:r>
                      <a:endParaRPr lang="en-IN" sz="24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400">
                          <a:effectLst/>
                        </a:rPr>
                        <a:t>Only c</a:t>
                      </a:r>
                      <a:r>
                        <a:rPr lang="en-IN" sz="2400" baseline="-25000">
                          <a:effectLst/>
                        </a:rPr>
                        <a:t>n</a:t>
                      </a:r>
                      <a:endParaRPr lang="en-IN" sz="24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400" b="1" dirty="0" err="1">
                          <a:solidFill>
                            <a:srgbClr val="C00000"/>
                          </a:solidFill>
                          <a:effectLst/>
                        </a:rPr>
                        <a:t>C</a:t>
                      </a:r>
                      <a:r>
                        <a:rPr lang="en-IN" sz="2400" b="1" baseline="-25000" dirty="0" err="1">
                          <a:solidFill>
                            <a:srgbClr val="C00000"/>
                          </a:solidFill>
                          <a:effectLst/>
                        </a:rPr>
                        <a:t>n</a:t>
                      </a:r>
                      <a:endParaRPr lang="en-IN" sz="2400" b="1" dirty="0">
                        <a:solidFill>
                          <a:srgbClr val="C00000"/>
                        </a:solidFill>
                        <a:effectLst/>
                        <a:latin typeface="Calibri"/>
                        <a:ea typeface="Calibri"/>
                        <a:cs typeface="Times New Roman"/>
                      </a:endParaRPr>
                    </a:p>
                  </a:txBody>
                  <a:tcPr marL="68580" marR="68580" marT="0" marB="0"/>
                </a:tc>
              </a:tr>
              <a:tr h="394115">
                <a:tc>
                  <a:txBody>
                    <a:bodyPr/>
                    <a:lstStyle/>
                    <a:p>
                      <a:pPr marL="457200" algn="ctr">
                        <a:lnSpc>
                          <a:spcPct val="115000"/>
                        </a:lnSpc>
                        <a:spcAft>
                          <a:spcPts val="0"/>
                        </a:spcAft>
                      </a:pPr>
                      <a:r>
                        <a:rPr lang="en-IN" sz="2400" dirty="0">
                          <a:effectLst/>
                        </a:rPr>
                        <a:t>2</a:t>
                      </a:r>
                      <a:endParaRPr lang="en-IN" sz="24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400" dirty="0">
                          <a:effectLst/>
                        </a:rPr>
                        <a:t>Only σ (plane of symmetry)</a:t>
                      </a:r>
                      <a:endParaRPr lang="en-IN" sz="24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400" b="1" dirty="0">
                          <a:solidFill>
                            <a:srgbClr val="C00000"/>
                          </a:solidFill>
                          <a:effectLst/>
                        </a:rPr>
                        <a:t>C</a:t>
                      </a:r>
                      <a:r>
                        <a:rPr lang="en-IN" sz="2400" b="1" baseline="-25000" dirty="0">
                          <a:solidFill>
                            <a:srgbClr val="C00000"/>
                          </a:solidFill>
                          <a:effectLst/>
                        </a:rPr>
                        <a:t>s</a:t>
                      </a:r>
                      <a:endParaRPr lang="en-IN" sz="2400" b="1" dirty="0">
                        <a:solidFill>
                          <a:srgbClr val="C00000"/>
                        </a:solidFill>
                        <a:effectLst/>
                        <a:latin typeface="Calibri"/>
                        <a:ea typeface="Calibri"/>
                        <a:cs typeface="Times New Roman"/>
                      </a:endParaRPr>
                    </a:p>
                  </a:txBody>
                  <a:tcPr marL="68580" marR="68580" marT="0" marB="0"/>
                </a:tc>
              </a:tr>
              <a:tr h="394115">
                <a:tc>
                  <a:txBody>
                    <a:bodyPr/>
                    <a:lstStyle/>
                    <a:p>
                      <a:pPr marL="457200" algn="ctr">
                        <a:lnSpc>
                          <a:spcPct val="115000"/>
                        </a:lnSpc>
                        <a:spcAft>
                          <a:spcPts val="0"/>
                        </a:spcAft>
                      </a:pPr>
                      <a:r>
                        <a:rPr lang="en-IN" sz="2400">
                          <a:effectLst/>
                        </a:rPr>
                        <a:t>3.</a:t>
                      </a:r>
                      <a:endParaRPr lang="en-IN" sz="24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400" dirty="0">
                          <a:effectLst/>
                        </a:rPr>
                        <a:t>Only i (centre of symmetry)</a:t>
                      </a:r>
                      <a:endParaRPr lang="en-IN" sz="24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400" b="1" dirty="0" err="1">
                          <a:solidFill>
                            <a:srgbClr val="C00000"/>
                          </a:solidFill>
                          <a:effectLst/>
                        </a:rPr>
                        <a:t>C</a:t>
                      </a:r>
                      <a:r>
                        <a:rPr lang="en-IN" sz="2400" b="1" baseline="-25000" dirty="0" err="1">
                          <a:solidFill>
                            <a:srgbClr val="C00000"/>
                          </a:solidFill>
                          <a:effectLst/>
                        </a:rPr>
                        <a:t>i</a:t>
                      </a:r>
                      <a:endParaRPr lang="en-IN" sz="2400" b="1" dirty="0">
                        <a:solidFill>
                          <a:srgbClr val="C00000"/>
                        </a:solidFill>
                        <a:effectLst/>
                        <a:latin typeface="Calibri"/>
                        <a:ea typeface="Calibri"/>
                        <a:cs typeface="Times New Roman"/>
                      </a:endParaRPr>
                    </a:p>
                  </a:txBody>
                  <a:tcPr marL="68580" marR="68580" marT="0" marB="0"/>
                </a:tc>
              </a:tr>
              <a:tr h="394115">
                <a:tc>
                  <a:txBody>
                    <a:bodyPr/>
                    <a:lstStyle/>
                    <a:p>
                      <a:pPr marL="457200" algn="ctr">
                        <a:lnSpc>
                          <a:spcPct val="115000"/>
                        </a:lnSpc>
                        <a:spcAft>
                          <a:spcPts val="0"/>
                        </a:spcAft>
                      </a:pPr>
                      <a:r>
                        <a:rPr lang="en-IN" sz="2400">
                          <a:effectLst/>
                        </a:rPr>
                        <a:t>4.</a:t>
                      </a:r>
                      <a:endParaRPr lang="en-IN" sz="24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400" dirty="0" err="1">
                          <a:effectLst/>
                        </a:rPr>
                        <a:t>c</a:t>
                      </a:r>
                      <a:r>
                        <a:rPr lang="en-IN" sz="2400" baseline="-25000" dirty="0" err="1">
                          <a:effectLst/>
                        </a:rPr>
                        <a:t>n</a:t>
                      </a:r>
                      <a:r>
                        <a:rPr lang="en-IN" sz="2400" dirty="0">
                          <a:effectLst/>
                        </a:rPr>
                        <a:t> + </a:t>
                      </a:r>
                      <a:r>
                        <a:rPr lang="en-IN" sz="2400" dirty="0" err="1">
                          <a:effectLst/>
                        </a:rPr>
                        <a:t>σ</a:t>
                      </a:r>
                      <a:r>
                        <a:rPr lang="en-IN" sz="2400" baseline="-25000" dirty="0" err="1">
                          <a:effectLst/>
                        </a:rPr>
                        <a:t>h</a:t>
                      </a:r>
                      <a:endParaRPr lang="en-IN" sz="24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400" b="1" dirty="0" err="1">
                          <a:solidFill>
                            <a:srgbClr val="C00000"/>
                          </a:solidFill>
                          <a:effectLst/>
                        </a:rPr>
                        <a:t>C</a:t>
                      </a:r>
                      <a:r>
                        <a:rPr lang="en-IN" sz="2400" b="1" baseline="-25000" dirty="0" err="1">
                          <a:solidFill>
                            <a:srgbClr val="C00000"/>
                          </a:solidFill>
                          <a:effectLst/>
                        </a:rPr>
                        <a:t>nh</a:t>
                      </a:r>
                      <a:endParaRPr lang="en-IN" sz="2400" b="1" dirty="0">
                        <a:solidFill>
                          <a:srgbClr val="C00000"/>
                        </a:solidFill>
                        <a:effectLst/>
                        <a:latin typeface="Calibri"/>
                        <a:ea typeface="Calibri"/>
                        <a:cs typeface="Times New Roman"/>
                      </a:endParaRPr>
                    </a:p>
                  </a:txBody>
                  <a:tcPr marL="68580" marR="68580" marT="0" marB="0"/>
                </a:tc>
              </a:tr>
              <a:tr h="394115">
                <a:tc>
                  <a:txBody>
                    <a:bodyPr/>
                    <a:lstStyle/>
                    <a:p>
                      <a:pPr marL="457200" algn="ctr">
                        <a:lnSpc>
                          <a:spcPct val="115000"/>
                        </a:lnSpc>
                        <a:spcAft>
                          <a:spcPts val="0"/>
                        </a:spcAft>
                      </a:pPr>
                      <a:r>
                        <a:rPr lang="en-IN" sz="2400">
                          <a:effectLst/>
                        </a:rPr>
                        <a:t>5.</a:t>
                      </a:r>
                      <a:endParaRPr lang="en-IN" sz="24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400" dirty="0" err="1">
                          <a:effectLst/>
                        </a:rPr>
                        <a:t>c</a:t>
                      </a:r>
                      <a:r>
                        <a:rPr lang="en-IN" sz="2400" baseline="-25000" dirty="0" err="1">
                          <a:effectLst/>
                        </a:rPr>
                        <a:t>n</a:t>
                      </a:r>
                      <a:r>
                        <a:rPr lang="en-IN" sz="2400" dirty="0">
                          <a:effectLst/>
                        </a:rPr>
                        <a:t> + n number of </a:t>
                      </a:r>
                      <a:r>
                        <a:rPr lang="en-IN" sz="2400" dirty="0" err="1">
                          <a:effectLst/>
                        </a:rPr>
                        <a:t>σ</a:t>
                      </a:r>
                      <a:r>
                        <a:rPr lang="en-IN" sz="2400" baseline="-25000" dirty="0" err="1">
                          <a:effectLst/>
                        </a:rPr>
                        <a:t>v</a:t>
                      </a:r>
                      <a:endParaRPr lang="en-IN" sz="24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400" b="1" dirty="0" err="1">
                          <a:solidFill>
                            <a:srgbClr val="C00000"/>
                          </a:solidFill>
                          <a:effectLst/>
                        </a:rPr>
                        <a:t>C</a:t>
                      </a:r>
                      <a:r>
                        <a:rPr lang="en-IN" sz="2400" b="1" baseline="-25000" dirty="0" err="1">
                          <a:solidFill>
                            <a:srgbClr val="C00000"/>
                          </a:solidFill>
                          <a:effectLst/>
                        </a:rPr>
                        <a:t>nv</a:t>
                      </a:r>
                      <a:endParaRPr lang="en-IN" sz="2400" b="1" dirty="0">
                        <a:solidFill>
                          <a:srgbClr val="C00000"/>
                        </a:solidFill>
                        <a:effectLst/>
                        <a:latin typeface="Calibri"/>
                        <a:ea typeface="Calibri"/>
                        <a:cs typeface="Times New Roman"/>
                      </a:endParaRPr>
                    </a:p>
                  </a:txBody>
                  <a:tcPr marL="68580" marR="68580" marT="0" marB="0"/>
                </a:tc>
              </a:tr>
              <a:tr h="812751">
                <a:tc>
                  <a:txBody>
                    <a:bodyPr/>
                    <a:lstStyle/>
                    <a:p>
                      <a:pPr marL="457200" algn="ctr">
                        <a:lnSpc>
                          <a:spcPct val="115000"/>
                        </a:lnSpc>
                        <a:spcAft>
                          <a:spcPts val="0"/>
                        </a:spcAft>
                      </a:pPr>
                      <a:r>
                        <a:rPr lang="en-IN" sz="2400">
                          <a:effectLst/>
                        </a:rPr>
                        <a:t>6.</a:t>
                      </a:r>
                      <a:endParaRPr lang="en-IN" sz="24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400" dirty="0" err="1">
                          <a:effectLst/>
                        </a:rPr>
                        <a:t>c</a:t>
                      </a:r>
                      <a:r>
                        <a:rPr lang="en-IN" sz="2400" baseline="-25000" dirty="0" err="1">
                          <a:effectLst/>
                        </a:rPr>
                        <a:t>n</a:t>
                      </a:r>
                      <a:r>
                        <a:rPr lang="en-IN" sz="2400" dirty="0">
                          <a:effectLst/>
                        </a:rPr>
                        <a:t> + n number of perpendicular c</a:t>
                      </a:r>
                      <a:r>
                        <a:rPr lang="en-IN" sz="2400" baseline="-25000" dirty="0">
                          <a:effectLst/>
                        </a:rPr>
                        <a:t>2</a:t>
                      </a:r>
                      <a:r>
                        <a:rPr lang="en-IN" sz="2400" dirty="0">
                          <a:effectLst/>
                        </a:rPr>
                        <a:t> (</a:t>
                      </a:r>
                      <a:r>
                        <a:rPr lang="en-IN" sz="2400" baseline="-25000" dirty="0">
                          <a:effectLst/>
                        </a:rPr>
                        <a:t>┴</a:t>
                      </a:r>
                      <a:r>
                        <a:rPr lang="en-IN" sz="2400" dirty="0">
                          <a:effectLst/>
                        </a:rPr>
                        <a:t> n-c</a:t>
                      </a:r>
                      <a:r>
                        <a:rPr lang="en-IN" sz="2400" baseline="-25000" dirty="0">
                          <a:effectLst/>
                        </a:rPr>
                        <a:t>2</a:t>
                      </a:r>
                      <a:r>
                        <a:rPr lang="en-IN" sz="2400" dirty="0">
                          <a:effectLst/>
                        </a:rPr>
                        <a:t>)</a:t>
                      </a:r>
                      <a:endParaRPr lang="en-IN" sz="24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400" b="1" dirty="0" err="1">
                          <a:solidFill>
                            <a:srgbClr val="C00000"/>
                          </a:solidFill>
                          <a:effectLst/>
                        </a:rPr>
                        <a:t>D</a:t>
                      </a:r>
                      <a:r>
                        <a:rPr lang="en-IN" sz="2400" b="1" baseline="-25000" dirty="0" err="1">
                          <a:solidFill>
                            <a:srgbClr val="C00000"/>
                          </a:solidFill>
                          <a:effectLst/>
                        </a:rPr>
                        <a:t>n</a:t>
                      </a:r>
                      <a:endParaRPr lang="en-IN" sz="2400" b="1" dirty="0">
                        <a:solidFill>
                          <a:srgbClr val="C00000"/>
                        </a:solidFill>
                        <a:effectLst/>
                        <a:latin typeface="Calibri"/>
                        <a:ea typeface="Calibri"/>
                        <a:cs typeface="Times New Roman"/>
                      </a:endParaRPr>
                    </a:p>
                  </a:txBody>
                  <a:tcPr marL="68580" marR="68580" marT="0" marB="0"/>
                </a:tc>
              </a:tr>
              <a:tr h="394115">
                <a:tc>
                  <a:txBody>
                    <a:bodyPr/>
                    <a:lstStyle/>
                    <a:p>
                      <a:pPr marL="457200" algn="ctr">
                        <a:lnSpc>
                          <a:spcPct val="115000"/>
                        </a:lnSpc>
                        <a:spcAft>
                          <a:spcPts val="0"/>
                        </a:spcAft>
                      </a:pPr>
                      <a:r>
                        <a:rPr lang="en-IN" sz="2400">
                          <a:effectLst/>
                        </a:rPr>
                        <a:t>7.</a:t>
                      </a:r>
                      <a:endParaRPr lang="en-IN" sz="24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400" dirty="0" err="1">
                          <a:effectLst/>
                        </a:rPr>
                        <a:t>c</a:t>
                      </a:r>
                      <a:r>
                        <a:rPr lang="en-IN" sz="2400" baseline="-25000" dirty="0" err="1">
                          <a:effectLst/>
                        </a:rPr>
                        <a:t>n</a:t>
                      </a:r>
                      <a:r>
                        <a:rPr lang="en-IN" sz="2400" dirty="0">
                          <a:effectLst/>
                        </a:rPr>
                        <a:t> + </a:t>
                      </a:r>
                      <a:r>
                        <a:rPr lang="en-IN" sz="2400" baseline="-25000" dirty="0">
                          <a:effectLst/>
                        </a:rPr>
                        <a:t>┴</a:t>
                      </a:r>
                      <a:r>
                        <a:rPr lang="en-IN" sz="2400" dirty="0">
                          <a:effectLst/>
                        </a:rPr>
                        <a:t> n-c</a:t>
                      </a:r>
                      <a:r>
                        <a:rPr lang="en-IN" sz="2400" baseline="-25000" dirty="0">
                          <a:effectLst/>
                        </a:rPr>
                        <a:t>2</a:t>
                      </a:r>
                      <a:r>
                        <a:rPr lang="en-IN" sz="2400" dirty="0">
                          <a:effectLst/>
                        </a:rPr>
                        <a:t> + </a:t>
                      </a:r>
                      <a:r>
                        <a:rPr lang="en-IN" sz="2400" dirty="0" err="1">
                          <a:effectLst/>
                        </a:rPr>
                        <a:t>σ</a:t>
                      </a:r>
                      <a:r>
                        <a:rPr lang="en-IN" sz="2400" baseline="-25000" dirty="0" err="1">
                          <a:effectLst/>
                        </a:rPr>
                        <a:t>h</a:t>
                      </a:r>
                      <a:r>
                        <a:rPr lang="en-IN" sz="2400" dirty="0">
                          <a:effectLst/>
                        </a:rPr>
                        <a:t> </a:t>
                      </a:r>
                      <a:endParaRPr lang="en-IN" sz="24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400" b="1" dirty="0" err="1">
                          <a:solidFill>
                            <a:srgbClr val="C00000"/>
                          </a:solidFill>
                          <a:effectLst/>
                        </a:rPr>
                        <a:t>D</a:t>
                      </a:r>
                      <a:r>
                        <a:rPr lang="en-IN" sz="2400" b="1" baseline="-25000" dirty="0" err="1">
                          <a:solidFill>
                            <a:srgbClr val="C00000"/>
                          </a:solidFill>
                          <a:effectLst/>
                        </a:rPr>
                        <a:t>nh</a:t>
                      </a:r>
                      <a:endParaRPr lang="en-IN" sz="2400" b="1" dirty="0">
                        <a:solidFill>
                          <a:srgbClr val="C00000"/>
                        </a:solidFill>
                        <a:effectLst/>
                        <a:latin typeface="Calibri"/>
                        <a:ea typeface="Calibri"/>
                        <a:cs typeface="Times New Roman"/>
                      </a:endParaRPr>
                    </a:p>
                  </a:txBody>
                  <a:tcPr marL="68580" marR="68580" marT="0" marB="0"/>
                </a:tc>
              </a:tr>
              <a:tr h="724595">
                <a:tc>
                  <a:txBody>
                    <a:bodyPr/>
                    <a:lstStyle/>
                    <a:p>
                      <a:pPr marL="457200" algn="ctr">
                        <a:lnSpc>
                          <a:spcPct val="115000"/>
                        </a:lnSpc>
                        <a:spcAft>
                          <a:spcPts val="0"/>
                        </a:spcAft>
                      </a:pPr>
                      <a:r>
                        <a:rPr lang="en-IN" sz="2400">
                          <a:effectLst/>
                        </a:rPr>
                        <a:t>8.</a:t>
                      </a:r>
                      <a:endParaRPr lang="en-IN" sz="240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n-IN" sz="2400" dirty="0" err="1">
                          <a:effectLst/>
                        </a:rPr>
                        <a:t>c</a:t>
                      </a:r>
                      <a:r>
                        <a:rPr lang="en-IN" sz="2400" baseline="-25000" dirty="0" err="1">
                          <a:effectLst/>
                        </a:rPr>
                        <a:t>n</a:t>
                      </a:r>
                      <a:r>
                        <a:rPr lang="en-IN" sz="2400" dirty="0">
                          <a:effectLst/>
                        </a:rPr>
                        <a:t> + </a:t>
                      </a:r>
                      <a:r>
                        <a:rPr lang="en-IN" sz="2400" baseline="-25000" dirty="0">
                          <a:effectLst/>
                        </a:rPr>
                        <a:t>┴</a:t>
                      </a:r>
                      <a:r>
                        <a:rPr lang="en-IN" sz="2400" dirty="0">
                          <a:effectLst/>
                        </a:rPr>
                        <a:t> n-c</a:t>
                      </a:r>
                      <a:r>
                        <a:rPr lang="en-IN" sz="2400" baseline="-25000" dirty="0">
                          <a:effectLst/>
                        </a:rPr>
                        <a:t>2</a:t>
                      </a:r>
                      <a:r>
                        <a:rPr lang="en-IN" sz="2400" dirty="0">
                          <a:effectLst/>
                        </a:rPr>
                        <a:t> + </a:t>
                      </a:r>
                      <a:r>
                        <a:rPr lang="en-IN" sz="2400" dirty="0" err="1">
                          <a:effectLst/>
                        </a:rPr>
                        <a:t>σ</a:t>
                      </a:r>
                      <a:r>
                        <a:rPr lang="en-IN" sz="2400" baseline="-25000" dirty="0" err="1">
                          <a:effectLst/>
                        </a:rPr>
                        <a:t>d</a:t>
                      </a:r>
                      <a:r>
                        <a:rPr lang="en-IN" sz="2400" dirty="0">
                          <a:effectLst/>
                        </a:rPr>
                        <a:t> </a:t>
                      </a:r>
                      <a:endParaRPr lang="en-IN" sz="24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n-IN" sz="2400" b="1" dirty="0" err="1">
                          <a:solidFill>
                            <a:srgbClr val="C00000"/>
                          </a:solidFill>
                          <a:effectLst/>
                        </a:rPr>
                        <a:t>D</a:t>
                      </a:r>
                      <a:r>
                        <a:rPr lang="en-IN" sz="2400" b="1" baseline="-25000" dirty="0" err="1">
                          <a:solidFill>
                            <a:srgbClr val="C00000"/>
                          </a:solidFill>
                          <a:effectLst/>
                        </a:rPr>
                        <a:t>nd</a:t>
                      </a:r>
                      <a:endParaRPr lang="en-IN" sz="2400" b="1" dirty="0">
                        <a:solidFill>
                          <a:srgbClr val="C00000"/>
                        </a:solidFill>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381000" y="224135"/>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Schoenflies</a:t>
            </a:r>
            <a:r>
              <a:rPr kumimoji="0" lang="en-US"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notations:</a:t>
            </a:r>
            <a:endParaRPr kumimoji="0" lang="en-US" sz="2400" b="1" i="0" u="none" strike="noStrike" cap="none" normalizeH="0" baseline="0" dirty="0" smtClean="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178471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3" name="Object 2"/>
          <p:cNvGraphicFramePr>
            <a:graphicFrameLocks noChangeAspect="1"/>
          </p:cNvGraphicFramePr>
          <p:nvPr>
            <p:extLst>
              <p:ext uri="{D42A27DB-BD31-4B8C-83A1-F6EECF244321}">
                <p14:modId xmlns:p14="http://schemas.microsoft.com/office/powerpoint/2010/main" val="4231738836"/>
              </p:ext>
            </p:extLst>
          </p:nvPr>
        </p:nvGraphicFramePr>
        <p:xfrm>
          <a:off x="1071762" y="457200"/>
          <a:ext cx="7234038" cy="2286000"/>
        </p:xfrm>
        <a:graphic>
          <a:graphicData uri="http://schemas.openxmlformats.org/presentationml/2006/ole">
            <mc:AlternateContent xmlns:mc="http://schemas.openxmlformats.org/markup-compatibility/2006">
              <mc:Choice xmlns:v="urn:schemas-microsoft-com:vml" Requires="v">
                <p:oleObj spid="_x0000_s3188" name="CS ChemDraw Drawing" r:id="rId3" imgW="3008520" imgH="950040" progId="ChemDraw.Document.6.0">
                  <p:embed/>
                </p:oleObj>
              </mc:Choice>
              <mc:Fallback>
                <p:oleObj name="CS ChemDraw Drawing" r:id="rId3" imgW="3008520" imgH="95004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762" y="457200"/>
                        <a:ext cx="7234038" cy="2286000"/>
                      </a:xfrm>
                      <a:prstGeom prst="rect">
                        <a:avLst/>
                      </a:prstGeom>
                      <a:noFill/>
                    </p:spPr>
                  </p:pic>
                </p:oleObj>
              </mc:Fallback>
            </mc:AlternateContent>
          </a:graphicData>
        </a:graphic>
      </p:graphicFrame>
      <p:sp>
        <p:nvSpPr>
          <p:cNvPr id="4" name="Rectangle 3"/>
          <p:cNvSpPr/>
          <p:nvPr/>
        </p:nvSpPr>
        <p:spPr>
          <a:xfrm>
            <a:off x="685800" y="3200400"/>
            <a:ext cx="7772400" cy="2308324"/>
          </a:xfrm>
          <a:prstGeom prst="rect">
            <a:avLst/>
          </a:prstGeom>
        </p:spPr>
        <p:txBody>
          <a:bodyPr wrap="square">
            <a:spAutoFit/>
          </a:bodyPr>
          <a:lstStyle/>
          <a:p>
            <a:pPr algn="just"/>
            <a:r>
              <a:rPr lang="en-IN" sz="2400" b="1" dirty="0">
                <a:solidFill>
                  <a:srgbClr val="C00000"/>
                </a:solidFill>
              </a:rPr>
              <a:t>Order of a group</a:t>
            </a:r>
            <a:r>
              <a:rPr lang="en-IN" sz="2400" b="1" dirty="0">
                <a:solidFill>
                  <a:srgbClr val="0070C0"/>
                </a:solidFill>
              </a:rPr>
              <a:t>: The number of symmetry operations present in a group is called order of a group</a:t>
            </a:r>
            <a:r>
              <a:rPr lang="en-IN" sz="2400" b="1" dirty="0" smtClean="0">
                <a:solidFill>
                  <a:srgbClr val="0070C0"/>
                </a:solidFill>
              </a:rPr>
              <a:t>.</a:t>
            </a:r>
          </a:p>
          <a:p>
            <a:pPr algn="just"/>
            <a:endParaRPr lang="en-IN" sz="2400" b="1" dirty="0">
              <a:solidFill>
                <a:srgbClr val="0070C0"/>
              </a:solidFill>
            </a:endParaRPr>
          </a:p>
          <a:p>
            <a:pPr algn="just"/>
            <a:r>
              <a:rPr lang="en-IN" sz="2400" b="1" dirty="0">
                <a:solidFill>
                  <a:srgbClr val="C00000"/>
                </a:solidFill>
              </a:rPr>
              <a:t>Symmetry number: </a:t>
            </a:r>
            <a:r>
              <a:rPr lang="en-IN" sz="2400" b="1" dirty="0">
                <a:solidFill>
                  <a:srgbClr val="0070C0"/>
                </a:solidFill>
              </a:rPr>
              <a:t>It is the number of indistinguishable arrangements that may arise by rotation around different simple axes.</a:t>
            </a:r>
          </a:p>
        </p:txBody>
      </p:sp>
    </p:spTree>
    <p:extLst>
      <p:ext uri="{BB962C8B-B14F-4D97-AF65-F5344CB8AC3E}">
        <p14:creationId xmlns:p14="http://schemas.microsoft.com/office/powerpoint/2010/main" val="2962012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84466335"/>
              </p:ext>
            </p:extLst>
          </p:nvPr>
        </p:nvGraphicFramePr>
        <p:xfrm>
          <a:off x="1676400" y="531876"/>
          <a:ext cx="5623560" cy="6309360"/>
        </p:xfrm>
        <a:graphic>
          <a:graphicData uri="http://schemas.openxmlformats.org/drawingml/2006/table">
            <a:tbl>
              <a:tblPr firstRow="1" firstCol="1" lastRow="1" lastCol="1" bandRow="1" bandCol="1">
                <a:tableStyleId>{5C22544A-7EE6-4342-B048-85BDC9FD1C3A}</a:tableStyleId>
              </a:tblPr>
              <a:tblGrid>
                <a:gridCol w="848360"/>
                <a:gridCol w="781685"/>
                <a:gridCol w="801370"/>
                <a:gridCol w="759460"/>
                <a:gridCol w="848360"/>
                <a:gridCol w="782320"/>
                <a:gridCol w="802005"/>
              </a:tblGrid>
              <a:tr h="0">
                <a:tc gridSpan="3">
                  <a:txBody>
                    <a:bodyPr/>
                    <a:lstStyle/>
                    <a:p>
                      <a:pPr algn="ctr">
                        <a:lnSpc>
                          <a:spcPct val="115000"/>
                        </a:lnSpc>
                        <a:spcAft>
                          <a:spcPts val="0"/>
                        </a:spcAft>
                      </a:pPr>
                      <a:r>
                        <a:rPr lang="en-IN" sz="2000" dirty="0">
                          <a:effectLst/>
                        </a:rPr>
                        <a:t>Chiral Point Groups</a:t>
                      </a:r>
                      <a:endParaRPr lang="en-IN" sz="2000" dirty="0">
                        <a:effectLst/>
                        <a:latin typeface="Calibri"/>
                        <a:ea typeface="Calibri"/>
                        <a:cs typeface="Times New Roman"/>
                      </a:endParaRPr>
                    </a:p>
                  </a:txBody>
                  <a:tcPr marL="68580" marR="68580" marT="0" marB="0"/>
                </a:tc>
                <a:tc hMerge="1">
                  <a:txBody>
                    <a:bodyPr/>
                    <a:lstStyle/>
                    <a:p>
                      <a:endParaRPr lang="en-IN"/>
                    </a:p>
                  </a:txBody>
                  <a:tcPr/>
                </a:tc>
                <a:tc hMerge="1">
                  <a:txBody>
                    <a:bodyPr/>
                    <a:lstStyle/>
                    <a:p>
                      <a:endParaRPr lang="en-IN"/>
                    </a:p>
                  </a:txBody>
                  <a:tcPr/>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gridSpan="3">
                  <a:txBody>
                    <a:bodyPr/>
                    <a:lstStyle/>
                    <a:p>
                      <a:pPr algn="ctr">
                        <a:lnSpc>
                          <a:spcPct val="115000"/>
                        </a:lnSpc>
                        <a:spcAft>
                          <a:spcPts val="0"/>
                        </a:spcAft>
                      </a:pPr>
                      <a:r>
                        <a:rPr lang="en-IN" sz="2000">
                          <a:effectLst/>
                        </a:rPr>
                        <a:t>Achiral Point Groups</a:t>
                      </a:r>
                      <a:endParaRPr lang="en-IN" sz="2000">
                        <a:effectLst/>
                        <a:latin typeface="Calibri"/>
                        <a:ea typeface="Calibri"/>
                        <a:cs typeface="Times New Roman"/>
                      </a:endParaRPr>
                    </a:p>
                  </a:txBody>
                  <a:tcPr marL="68580" marR="68580" marT="0" marB="0"/>
                </a:tc>
                <a:tc hMerge="1">
                  <a:txBody>
                    <a:bodyPr/>
                    <a:lstStyle/>
                    <a:p>
                      <a:endParaRPr lang="en-IN"/>
                    </a:p>
                  </a:txBody>
                  <a:tcPr/>
                </a:tc>
                <a:tc hMerge="1">
                  <a:txBody>
                    <a:bodyPr/>
                    <a:lstStyle/>
                    <a:p>
                      <a:endParaRPr lang="en-IN"/>
                    </a:p>
                  </a:txBody>
                  <a:tcPr/>
                </a:tc>
              </a:tr>
              <a:tr h="0">
                <a:tc>
                  <a:txBody>
                    <a:bodyPr/>
                    <a:lstStyle/>
                    <a:p>
                      <a:pPr algn="ctr">
                        <a:lnSpc>
                          <a:spcPct val="115000"/>
                        </a:lnSpc>
                        <a:spcAft>
                          <a:spcPts val="0"/>
                        </a:spcAft>
                      </a:pPr>
                      <a:r>
                        <a:rPr lang="en-IN" sz="2000" dirty="0" err="1">
                          <a:effectLst/>
                        </a:rPr>
                        <a:t>Schoenflies</a:t>
                      </a:r>
                      <a:endParaRPr lang="en-IN" sz="2000" dirty="0">
                        <a:effectLst/>
                      </a:endParaRPr>
                    </a:p>
                    <a:p>
                      <a:pPr algn="ctr">
                        <a:lnSpc>
                          <a:spcPct val="115000"/>
                        </a:lnSpc>
                        <a:spcAft>
                          <a:spcPts val="0"/>
                        </a:spcAft>
                      </a:pPr>
                      <a:r>
                        <a:rPr lang="en-IN" sz="2000" dirty="0">
                          <a:effectLst/>
                        </a:rPr>
                        <a:t>Notation</a:t>
                      </a:r>
                      <a:endParaRPr lang="en-IN"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Order</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Symmetry No</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Schoenflies</a:t>
                      </a:r>
                    </a:p>
                    <a:p>
                      <a:pPr algn="ctr">
                        <a:lnSpc>
                          <a:spcPct val="115000"/>
                        </a:lnSpc>
                        <a:spcAft>
                          <a:spcPts val="0"/>
                        </a:spcAft>
                      </a:pPr>
                      <a:r>
                        <a:rPr lang="en-IN" sz="2000">
                          <a:effectLst/>
                        </a:rPr>
                        <a:t>Notation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Order</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Symmetry No</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C</a:t>
                      </a:r>
                      <a:r>
                        <a:rPr lang="en-IN" sz="2000" baseline="-25000">
                          <a:effectLst/>
                        </a:rPr>
                        <a:t>1</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1</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1</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C</a:t>
                      </a:r>
                      <a:r>
                        <a:rPr lang="en-IN" sz="2000" baseline="-25000">
                          <a:effectLst/>
                        </a:rPr>
                        <a:t>s</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1</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C</a:t>
                      </a:r>
                      <a:r>
                        <a:rPr lang="en-IN" sz="2000" baseline="-25000">
                          <a:effectLst/>
                        </a:rPr>
                        <a:t>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n</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S</a:t>
                      </a:r>
                      <a:r>
                        <a:rPr lang="en-IN" sz="2000" baseline="-25000">
                          <a:effectLst/>
                        </a:rPr>
                        <a:t>2n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n</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D</a:t>
                      </a:r>
                      <a:r>
                        <a:rPr lang="en-IN" sz="2000" baseline="-25000">
                          <a:effectLst/>
                        </a:rPr>
                        <a:t>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2n</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C</a:t>
                      </a:r>
                      <a:r>
                        <a:rPr lang="en-IN" sz="2000" baseline="-25000">
                          <a:effectLst/>
                        </a:rPr>
                        <a:t>nv</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N</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T</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12</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12</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C</a:t>
                      </a:r>
                      <a:r>
                        <a:rPr lang="en-IN" sz="2000" baseline="-25000">
                          <a:effectLst/>
                        </a:rPr>
                        <a:t>∞v</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1 ?</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O</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24</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24</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D</a:t>
                      </a:r>
                      <a:r>
                        <a:rPr lang="en-IN" sz="2000" baseline="-25000">
                          <a:effectLst/>
                        </a:rPr>
                        <a:t>nd</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4n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2n</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I</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60</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60</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D</a:t>
                      </a:r>
                      <a:r>
                        <a:rPr lang="en-IN" sz="2000" baseline="-25000">
                          <a:effectLst/>
                        </a:rPr>
                        <a:t>nh</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4n</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2n</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D</a:t>
                      </a:r>
                      <a:r>
                        <a:rPr lang="en-IN" sz="2000" baseline="-25000">
                          <a:effectLst/>
                        </a:rPr>
                        <a:t>∞h</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 ?</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T</a:t>
                      </a:r>
                      <a:r>
                        <a:rPr lang="en-IN" sz="2000" baseline="-25000">
                          <a:effectLst/>
                        </a:rPr>
                        <a:t>d</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24</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12</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T</a:t>
                      </a:r>
                      <a:r>
                        <a:rPr lang="en-IN" sz="2000" baseline="-25000">
                          <a:effectLst/>
                        </a:rPr>
                        <a:t>h</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25(T</a:t>
                      </a:r>
                      <a:r>
                        <a:rPr lang="en-IN" sz="2000" baseline="-25000">
                          <a:effectLst/>
                        </a:rPr>
                        <a:t>d</a:t>
                      </a:r>
                      <a:r>
                        <a:rPr lang="en-IN" sz="2000">
                          <a:effectLst/>
                        </a:rPr>
                        <a:t>+i)</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12</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O</a:t>
                      </a:r>
                      <a:r>
                        <a:rPr lang="en-IN" sz="2000" baseline="-25000">
                          <a:effectLst/>
                        </a:rPr>
                        <a:t>h</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48</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24</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I</a:t>
                      </a:r>
                      <a:r>
                        <a:rPr lang="en-IN" sz="2000" baseline="-25000">
                          <a:effectLst/>
                        </a:rPr>
                        <a:t>h</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120</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60</a:t>
                      </a:r>
                      <a:endParaRPr lang="en-IN" sz="20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nSpc>
                          <a:spcPct val="115000"/>
                        </a:lnSpc>
                        <a:spcAft>
                          <a:spcPts val="0"/>
                        </a:spcAft>
                      </a:pPr>
                      <a:r>
                        <a:rPr lang="en-IN" sz="2000">
                          <a:effectLst/>
                        </a:rPr>
                        <a:t> </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K</a:t>
                      </a:r>
                      <a:r>
                        <a:rPr lang="en-IN" sz="2000" baseline="-25000">
                          <a:effectLst/>
                        </a:rPr>
                        <a:t>h</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a:effectLst/>
                        </a:rPr>
                        <a:t>∞</a:t>
                      </a:r>
                      <a:endParaRPr lang="en-IN"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2000" dirty="0">
                          <a:effectLst/>
                        </a:rPr>
                        <a:t>∞</a:t>
                      </a:r>
                      <a:endParaRPr lang="en-IN"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41781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3468</Words>
  <Application>Microsoft Office PowerPoint</Application>
  <PresentationFormat>On-screen Show (4:3)</PresentationFormat>
  <Paragraphs>344</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100</cp:revision>
  <dcterms:created xsi:type="dcterms:W3CDTF">2006-08-16T00:00:00Z</dcterms:created>
  <dcterms:modified xsi:type="dcterms:W3CDTF">2021-11-24T10:57:51Z</dcterms:modified>
</cp:coreProperties>
</file>