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69" r:id="rId8"/>
    <p:sldId id="271" r:id="rId9"/>
    <p:sldId id="273" r:id="rId10"/>
    <p:sldId id="270" r:id="rId11"/>
    <p:sldId id="282" r:id="rId12"/>
    <p:sldId id="281" r:id="rId13"/>
    <p:sldId id="274" r:id="rId14"/>
    <p:sldId id="272" r:id="rId15"/>
    <p:sldId id="275" r:id="rId16"/>
    <p:sldId id="276" r:id="rId17"/>
    <p:sldId id="277" r:id="rId18"/>
    <p:sldId id="258" r:id="rId19"/>
    <p:sldId id="279" r:id="rId20"/>
    <p:sldId id="280" r:id="rId21"/>
    <p:sldId id="278" r:id="rId22"/>
    <p:sldId id="260" r:id="rId23"/>
    <p:sldId id="263" r:id="rId24"/>
    <p:sldId id="261" r:id="rId25"/>
    <p:sldId id="262"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84"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31649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29AD4-7A59-4EFA-AFF5-AF9206866D39}"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315060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299770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871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56715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360157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654561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227589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15392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8342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73186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29AD4-7A59-4EFA-AFF5-AF9206866D39}"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247770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29AD4-7A59-4EFA-AFF5-AF9206866D39}" type="datetimeFigureOut">
              <a:rPr lang="en-IN" smtClean="0"/>
              <a:t>23-09-2022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259254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376800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199960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F29AD4-7A59-4EFA-AFF5-AF9206866D39}" type="datetimeFigureOut">
              <a:rPr lang="en-IN" smtClean="0"/>
              <a:t>23-09-2022</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329358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29AD4-7A59-4EFA-AFF5-AF9206866D39}"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DD56DD-57DF-4BA5-9A73-C4514FD0B85A}" type="slidenum">
              <a:rPr lang="en-IN" smtClean="0"/>
              <a:t>‹#›</a:t>
            </a:fld>
            <a:endParaRPr lang="en-IN"/>
          </a:p>
        </p:txBody>
      </p:sp>
    </p:spTree>
    <p:extLst>
      <p:ext uri="{BB962C8B-B14F-4D97-AF65-F5344CB8AC3E}">
        <p14:creationId xmlns:p14="http://schemas.microsoft.com/office/powerpoint/2010/main" val="417052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29AD4-7A59-4EFA-AFF5-AF9206866D39}" type="datetimeFigureOut">
              <a:rPr lang="en-IN" smtClean="0"/>
              <a:t>23-09-2022</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8DD56DD-57DF-4BA5-9A73-C4514FD0B85A}" type="slidenum">
              <a:rPr lang="en-IN" smtClean="0"/>
              <a:t>‹#›</a:t>
            </a:fld>
            <a:endParaRPr lang="en-IN"/>
          </a:p>
        </p:txBody>
      </p:sp>
    </p:spTree>
    <p:extLst>
      <p:ext uri="{BB962C8B-B14F-4D97-AF65-F5344CB8AC3E}">
        <p14:creationId xmlns:p14="http://schemas.microsoft.com/office/powerpoint/2010/main" val="1847984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93A1-7979-49BE-9BFF-651ED7AD3CCF}"/>
              </a:ext>
            </a:extLst>
          </p:cNvPr>
          <p:cNvSpPr>
            <a:spLocks noGrp="1"/>
          </p:cNvSpPr>
          <p:nvPr>
            <p:ph type="ctrTitle"/>
          </p:nvPr>
        </p:nvSpPr>
        <p:spPr/>
        <p:txBody>
          <a:bodyPr/>
          <a:lstStyle/>
          <a:p>
            <a:pPr algn="ctr"/>
            <a:r>
              <a:rPr lang="en-IN" dirty="0"/>
              <a:t>Next </a:t>
            </a:r>
            <a:r>
              <a:rPr lang="en-IN"/>
              <a:t>Generation Sequencing</a:t>
            </a:r>
            <a:br>
              <a:rPr lang="en-IN"/>
            </a:br>
            <a:endParaRPr lang="en-IN" dirty="0"/>
          </a:p>
        </p:txBody>
      </p:sp>
      <p:sp>
        <p:nvSpPr>
          <p:cNvPr id="3" name="Subtitle 2">
            <a:extLst>
              <a:ext uri="{FF2B5EF4-FFF2-40B4-BE49-F238E27FC236}">
                <a16:creationId xmlns:a16="http://schemas.microsoft.com/office/drawing/2014/main" id="{5AE6045C-1276-4DF1-9E3A-50EC916F1E6D}"/>
              </a:ext>
            </a:extLst>
          </p:cNvPr>
          <p:cNvSpPr>
            <a:spLocks noGrp="1"/>
          </p:cNvSpPr>
          <p:nvPr>
            <p:ph type="subTitle" idx="1"/>
          </p:nvPr>
        </p:nvSpPr>
        <p:spPr/>
        <p:txBody>
          <a:bodyPr/>
          <a:lstStyle/>
          <a:p>
            <a:pPr algn="ctr"/>
            <a:r>
              <a:rPr lang="en-US" dirty="0"/>
              <a:t>Dr. Ajoy mallik</a:t>
            </a:r>
            <a:endParaRPr lang="en-IN" dirty="0"/>
          </a:p>
        </p:txBody>
      </p:sp>
    </p:spTree>
    <p:extLst>
      <p:ext uri="{BB962C8B-B14F-4D97-AF65-F5344CB8AC3E}">
        <p14:creationId xmlns:p14="http://schemas.microsoft.com/office/powerpoint/2010/main" val="18664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0" y="0"/>
            <a:ext cx="7496175" cy="485776"/>
          </a:xfrm>
          <a:solidFill>
            <a:srgbClr val="00B050"/>
          </a:solidFill>
        </p:spPr>
        <p:txBody>
          <a:bodyPr vert="horz" lIns="91440" tIns="45720" rIns="91440" bIns="45720" rtlCol="0" anchor="t">
            <a:noAutofit/>
          </a:bodyPr>
          <a:lstStyle/>
          <a:p>
            <a:pPr algn="ctr"/>
            <a:r>
              <a:rPr lang="en-US" sz="3200" b="1" dirty="0"/>
              <a:t>Illumina</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485776"/>
            <a:ext cx="7416276" cy="6153149"/>
          </a:xfrm>
          <a:solidFill>
            <a:schemeClr val="accent4">
              <a:lumMod val="40000"/>
              <a:lumOff val="60000"/>
            </a:schemeClr>
          </a:solidFill>
        </p:spPr>
        <p:txBody>
          <a:bodyPr>
            <a:normAutofit fontScale="92500" lnSpcReduction="20000"/>
          </a:bodyPr>
          <a:lstStyle/>
          <a:p>
            <a:pPr marL="0" indent="0" algn="just">
              <a:buNone/>
            </a:pPr>
            <a:r>
              <a:rPr lang="en-US" b="1" dirty="0">
                <a:solidFill>
                  <a:srgbClr val="FF0000"/>
                </a:solidFill>
              </a:rPr>
              <a:t>Sequencing by Synthesis</a:t>
            </a:r>
          </a:p>
          <a:p>
            <a:pPr algn="just"/>
            <a:r>
              <a:rPr lang="en-US" b="1" dirty="0">
                <a:solidFill>
                  <a:srgbClr val="002060"/>
                </a:solidFill>
              </a:rPr>
              <a:t>Sequencing by synthesis utilizes the step-by-step incorporation of reversibly fluorescent and terminated nucleotides for DNA sequencing and is used by the Illumina NGS platforms. </a:t>
            </a:r>
          </a:p>
          <a:p>
            <a:pPr algn="just"/>
            <a:r>
              <a:rPr lang="en-US" b="1" dirty="0">
                <a:solidFill>
                  <a:srgbClr val="002060"/>
                </a:solidFill>
              </a:rPr>
              <a:t>The nucleotides used in this method have been modified in two ways: </a:t>
            </a:r>
          </a:p>
          <a:p>
            <a:pPr lvl="1" algn="just"/>
            <a:r>
              <a:rPr lang="en-US" b="1" dirty="0">
                <a:solidFill>
                  <a:srgbClr val="002060"/>
                </a:solidFill>
              </a:rPr>
              <a:t>1) </a:t>
            </a:r>
            <a:r>
              <a:rPr lang="en-US" b="1" dirty="0">
                <a:solidFill>
                  <a:srgbClr val="FF0000"/>
                </a:solidFill>
              </a:rPr>
              <a:t>each nucleotide is reversibly attached to a single fluorescent molecule with unique emission wavelengths</a:t>
            </a:r>
            <a:r>
              <a:rPr lang="en-US" b="1" dirty="0">
                <a:solidFill>
                  <a:srgbClr val="002060"/>
                </a:solidFill>
              </a:rPr>
              <a:t>, and </a:t>
            </a:r>
          </a:p>
          <a:p>
            <a:pPr lvl="1" algn="just"/>
            <a:r>
              <a:rPr lang="en-US" b="1" dirty="0">
                <a:solidFill>
                  <a:srgbClr val="002060"/>
                </a:solidFill>
              </a:rPr>
              <a:t>2) </a:t>
            </a:r>
            <a:r>
              <a:rPr lang="en-US" b="1" dirty="0">
                <a:solidFill>
                  <a:srgbClr val="FF0000"/>
                </a:solidFill>
              </a:rPr>
              <a:t>each nucleotide is also reversibly terminated ensuring that only a single nucleotide will be incorporated per cycle</a:t>
            </a:r>
            <a:r>
              <a:rPr lang="en-US" b="1" dirty="0">
                <a:solidFill>
                  <a:srgbClr val="002060"/>
                </a:solidFill>
              </a:rPr>
              <a:t>. </a:t>
            </a:r>
          </a:p>
          <a:p>
            <a:pPr algn="just"/>
            <a:r>
              <a:rPr lang="en-US" b="1" dirty="0">
                <a:solidFill>
                  <a:srgbClr val="002060"/>
                </a:solidFill>
              </a:rPr>
              <a:t>All four nucleotides are added to the sequencing chip and after nucleotide incorporation the remaining DNA bases are washed away. </a:t>
            </a:r>
          </a:p>
          <a:p>
            <a:pPr algn="just"/>
            <a:r>
              <a:rPr lang="en-US" b="1" dirty="0">
                <a:solidFill>
                  <a:srgbClr val="002060"/>
                </a:solidFill>
              </a:rPr>
              <a:t>The fluorescent signal is read at each cluster and recorded; both the fluorescent molecule and the terminator group are then cleaved and washed away. This process is repeated until the sequencing reaction is complete.</a:t>
            </a:r>
          </a:p>
          <a:p>
            <a:pPr algn="just"/>
            <a:r>
              <a:rPr lang="en-US" b="1" dirty="0">
                <a:solidFill>
                  <a:srgbClr val="002060"/>
                </a:solidFill>
              </a:rPr>
              <a:t>This system is able to overcome the disadvantages of the pyrosequencing system by only incorporating a single nucleotide at a time</a:t>
            </a:r>
            <a:endParaRPr lang="en-IN" b="1" dirty="0">
              <a:solidFill>
                <a:srgbClr val="002060"/>
              </a:solidFill>
            </a:endParaRPr>
          </a:p>
        </p:txBody>
      </p:sp>
      <p:pic>
        <p:nvPicPr>
          <p:cNvPr id="4" name="Picture 3">
            <a:extLst>
              <a:ext uri="{FF2B5EF4-FFF2-40B4-BE49-F238E27FC236}">
                <a16:creationId xmlns:a16="http://schemas.microsoft.com/office/drawing/2014/main" id="{A8FFD729-5797-30CD-0CF6-1AC8CE4ECBC6}"/>
              </a:ext>
            </a:extLst>
          </p:cNvPr>
          <p:cNvPicPr>
            <a:picLocks noChangeAspect="1"/>
          </p:cNvPicPr>
          <p:nvPr/>
        </p:nvPicPr>
        <p:blipFill>
          <a:blip r:embed="rId2"/>
          <a:stretch>
            <a:fillRect/>
          </a:stretch>
        </p:blipFill>
        <p:spPr>
          <a:xfrm>
            <a:off x="7496174" y="0"/>
            <a:ext cx="4615927" cy="3490820"/>
          </a:xfrm>
          <a:prstGeom prst="rect">
            <a:avLst/>
          </a:prstGeom>
        </p:spPr>
      </p:pic>
      <p:pic>
        <p:nvPicPr>
          <p:cNvPr id="5" name="Picture 4">
            <a:extLst>
              <a:ext uri="{FF2B5EF4-FFF2-40B4-BE49-F238E27FC236}">
                <a16:creationId xmlns:a16="http://schemas.microsoft.com/office/drawing/2014/main" id="{9055CC99-3AA0-2E88-0FC3-5FB1FFCD67D7}"/>
              </a:ext>
            </a:extLst>
          </p:cNvPr>
          <p:cNvPicPr>
            <a:picLocks noChangeAspect="1"/>
          </p:cNvPicPr>
          <p:nvPr/>
        </p:nvPicPr>
        <p:blipFill>
          <a:blip r:embed="rId3"/>
          <a:stretch>
            <a:fillRect/>
          </a:stretch>
        </p:blipFill>
        <p:spPr>
          <a:xfrm>
            <a:off x="7496173" y="3438912"/>
            <a:ext cx="4615928" cy="3375272"/>
          </a:xfrm>
          <a:prstGeom prst="rect">
            <a:avLst/>
          </a:prstGeom>
        </p:spPr>
      </p:pic>
    </p:spTree>
    <p:extLst>
      <p:ext uri="{BB962C8B-B14F-4D97-AF65-F5344CB8AC3E}">
        <p14:creationId xmlns:p14="http://schemas.microsoft.com/office/powerpoint/2010/main" val="164799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0" y="0"/>
            <a:ext cx="7496175" cy="485776"/>
          </a:xfrm>
          <a:solidFill>
            <a:srgbClr val="00B050"/>
          </a:solidFill>
        </p:spPr>
        <p:txBody>
          <a:bodyPr vert="horz" lIns="91440" tIns="45720" rIns="91440" bIns="45720" rtlCol="0" anchor="t">
            <a:noAutofit/>
          </a:bodyPr>
          <a:lstStyle/>
          <a:p>
            <a:pPr algn="ctr"/>
            <a:r>
              <a:rPr lang="en-US" sz="3200" b="1" dirty="0"/>
              <a:t>The workflow of Illumina NGS</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8" y="485776"/>
            <a:ext cx="8025873" cy="6328408"/>
          </a:xfrm>
          <a:solidFill>
            <a:schemeClr val="accent4">
              <a:lumMod val="40000"/>
              <a:lumOff val="60000"/>
            </a:schemeClr>
          </a:solidFill>
        </p:spPr>
        <p:txBody>
          <a:bodyPr>
            <a:normAutofit fontScale="77500" lnSpcReduction="20000"/>
          </a:bodyPr>
          <a:lstStyle/>
          <a:p>
            <a:pPr marL="0" indent="0" algn="just">
              <a:buNone/>
            </a:pPr>
            <a:r>
              <a:rPr lang="en-US" b="1" dirty="0">
                <a:solidFill>
                  <a:schemeClr val="accent1">
                    <a:lumMod val="60000"/>
                    <a:lumOff val="40000"/>
                  </a:schemeClr>
                </a:solidFill>
              </a:rPr>
              <a:t>Step 1. Library preparation</a:t>
            </a:r>
          </a:p>
          <a:p>
            <a:pPr marL="0" indent="0" algn="just">
              <a:buNone/>
            </a:pPr>
            <a:r>
              <a:rPr lang="en-US" b="1" dirty="0">
                <a:solidFill>
                  <a:srgbClr val="002060"/>
                </a:solidFill>
              </a:rPr>
              <a:t>Through ultrasonic fragmentation, the genomic DNA becomes DNA fragment with 200-500bp in length. </a:t>
            </a:r>
          </a:p>
          <a:p>
            <a:pPr marL="0" indent="0" algn="just">
              <a:buNone/>
            </a:pPr>
            <a:r>
              <a:rPr lang="en-US" b="1" dirty="0">
                <a:solidFill>
                  <a:srgbClr val="002060"/>
                </a:solidFill>
              </a:rPr>
              <a:t>The 5’ and 3’ adapter are added to the two ends of these small segments, “</a:t>
            </a:r>
            <a:r>
              <a:rPr lang="en-US" b="1" dirty="0" err="1">
                <a:solidFill>
                  <a:srgbClr val="002060"/>
                </a:solidFill>
              </a:rPr>
              <a:t>tagmentation</a:t>
            </a:r>
            <a:r>
              <a:rPr lang="en-US" b="1" dirty="0">
                <a:solidFill>
                  <a:srgbClr val="002060"/>
                </a:solidFill>
              </a:rPr>
              <a:t>” combines the fragmentation and ligation reactions into single step that greatly increases the efficiency of the library preparation process. </a:t>
            </a:r>
          </a:p>
          <a:p>
            <a:pPr marL="0" indent="0" algn="just">
              <a:buNone/>
            </a:pPr>
            <a:r>
              <a:rPr lang="en-US" b="1" dirty="0">
                <a:solidFill>
                  <a:srgbClr val="002060"/>
                </a:solidFill>
              </a:rPr>
              <a:t>Adapter-ligated fragments are then PCR amplified and gel purified. The sequencing library is constructed.</a:t>
            </a:r>
          </a:p>
          <a:p>
            <a:pPr marL="0" indent="0" algn="just">
              <a:buNone/>
            </a:pPr>
            <a:r>
              <a:rPr lang="en-US" b="1" dirty="0">
                <a:solidFill>
                  <a:schemeClr val="accent1">
                    <a:lumMod val="60000"/>
                    <a:lumOff val="40000"/>
                  </a:schemeClr>
                </a:solidFill>
              </a:rPr>
              <a:t>Step 2. Cluster generation</a:t>
            </a:r>
          </a:p>
          <a:p>
            <a:pPr marL="0" indent="0" algn="just">
              <a:buNone/>
            </a:pPr>
            <a:r>
              <a:rPr lang="en-US" b="1" dirty="0">
                <a:solidFill>
                  <a:srgbClr val="002060"/>
                </a:solidFill>
              </a:rPr>
              <a:t>Flow cell is a channel for adsorbing mobile DNA fragments, and it’s also a core sequencing reactor vessel — all the sequencing happens here. </a:t>
            </a:r>
          </a:p>
          <a:p>
            <a:pPr marL="0" indent="0" algn="just">
              <a:buNone/>
            </a:pPr>
            <a:r>
              <a:rPr lang="en-US" b="1" dirty="0">
                <a:solidFill>
                  <a:srgbClr val="002060"/>
                </a:solidFill>
              </a:rPr>
              <a:t>The DNA fragments in the sequencing library will randomly attach to the lanes on the surface of the flow cell when they pass through it. Each flow cell has 8 Lanes, each lane has a number of adapters attached to the surface, which can match the adapters added at the ends of the DNA fragment in the building process, which is why flow cell can adsorb the DNA after the building, and can support the amplification of the bridge PCR on the surface of the DNA. In theory, there is no mutual influence between these lanes.</a:t>
            </a:r>
          </a:p>
          <a:p>
            <a:pPr marL="0" indent="0" algn="just">
              <a:buNone/>
            </a:pPr>
            <a:r>
              <a:rPr lang="en-US" b="1" dirty="0">
                <a:solidFill>
                  <a:srgbClr val="002060"/>
                </a:solidFill>
              </a:rPr>
              <a:t>Bridge PCR was performed using the adapters on flow cell surface as template, after continuous amplification and mutation cycles, each DNA fragment will eventually be clustered in bundles at their respective locations, each containing many copies of a single DNA template.</a:t>
            </a:r>
          </a:p>
          <a:p>
            <a:pPr marL="0" indent="0" algn="just">
              <a:buNone/>
            </a:pPr>
            <a:r>
              <a:rPr lang="en-US" b="1" dirty="0">
                <a:solidFill>
                  <a:srgbClr val="002060"/>
                </a:solidFill>
              </a:rPr>
              <a:t>The purpose of this process is to amplify the signal intensity of the base to meet the signal requirements for sequencing. When cluster generation is complete, those templates are ready for sequencing.</a:t>
            </a:r>
          </a:p>
        </p:txBody>
      </p:sp>
      <p:pic>
        <p:nvPicPr>
          <p:cNvPr id="4" name="Picture 3">
            <a:extLst>
              <a:ext uri="{FF2B5EF4-FFF2-40B4-BE49-F238E27FC236}">
                <a16:creationId xmlns:a16="http://schemas.microsoft.com/office/drawing/2014/main" id="{A8FFD729-5797-30CD-0CF6-1AC8CE4ECBC6}"/>
              </a:ext>
            </a:extLst>
          </p:cNvPr>
          <p:cNvPicPr>
            <a:picLocks noChangeAspect="1"/>
          </p:cNvPicPr>
          <p:nvPr/>
        </p:nvPicPr>
        <p:blipFill>
          <a:blip r:embed="rId2"/>
          <a:stretch>
            <a:fillRect/>
          </a:stretch>
        </p:blipFill>
        <p:spPr>
          <a:xfrm>
            <a:off x="8105775" y="0"/>
            <a:ext cx="4006326" cy="3490820"/>
          </a:xfrm>
          <a:prstGeom prst="rect">
            <a:avLst/>
          </a:prstGeom>
        </p:spPr>
      </p:pic>
      <p:pic>
        <p:nvPicPr>
          <p:cNvPr id="5" name="Picture 4">
            <a:extLst>
              <a:ext uri="{FF2B5EF4-FFF2-40B4-BE49-F238E27FC236}">
                <a16:creationId xmlns:a16="http://schemas.microsoft.com/office/drawing/2014/main" id="{9055CC99-3AA0-2E88-0FC3-5FB1FFCD67D7}"/>
              </a:ext>
            </a:extLst>
          </p:cNvPr>
          <p:cNvPicPr>
            <a:picLocks noChangeAspect="1"/>
          </p:cNvPicPr>
          <p:nvPr/>
        </p:nvPicPr>
        <p:blipFill>
          <a:blip r:embed="rId3"/>
          <a:stretch>
            <a:fillRect/>
          </a:stretch>
        </p:blipFill>
        <p:spPr>
          <a:xfrm>
            <a:off x="8105773" y="3438912"/>
            <a:ext cx="4006327" cy="3375272"/>
          </a:xfrm>
          <a:prstGeom prst="rect">
            <a:avLst/>
          </a:prstGeom>
        </p:spPr>
      </p:pic>
    </p:spTree>
    <p:extLst>
      <p:ext uri="{BB962C8B-B14F-4D97-AF65-F5344CB8AC3E}">
        <p14:creationId xmlns:p14="http://schemas.microsoft.com/office/powerpoint/2010/main" val="81652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0" y="0"/>
            <a:ext cx="7496175" cy="485776"/>
          </a:xfrm>
          <a:solidFill>
            <a:srgbClr val="00B050"/>
          </a:solidFill>
        </p:spPr>
        <p:txBody>
          <a:bodyPr vert="horz" lIns="91440" tIns="45720" rIns="91440" bIns="45720" rtlCol="0" anchor="t">
            <a:noAutofit/>
          </a:bodyPr>
          <a:lstStyle/>
          <a:p>
            <a:pPr algn="ctr"/>
            <a:r>
              <a:rPr lang="en-US" sz="3200" b="1" dirty="0"/>
              <a:t>Illumina</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485776"/>
            <a:ext cx="7787750" cy="6153149"/>
          </a:xfrm>
          <a:solidFill>
            <a:schemeClr val="accent4">
              <a:lumMod val="40000"/>
              <a:lumOff val="60000"/>
            </a:schemeClr>
          </a:solidFill>
        </p:spPr>
        <p:txBody>
          <a:bodyPr>
            <a:normAutofit fontScale="85000" lnSpcReduction="20000"/>
          </a:bodyPr>
          <a:lstStyle/>
          <a:p>
            <a:pPr marL="0" indent="0" algn="just">
              <a:buNone/>
            </a:pPr>
            <a:r>
              <a:rPr lang="en-US" b="1" dirty="0">
                <a:solidFill>
                  <a:srgbClr val="FF0000"/>
                </a:solidFill>
              </a:rPr>
              <a:t>Step 3. Sequencing</a:t>
            </a:r>
          </a:p>
          <a:p>
            <a:pPr marL="0" indent="0" algn="just">
              <a:buNone/>
            </a:pPr>
            <a:r>
              <a:rPr lang="en-US" b="1" dirty="0">
                <a:solidFill>
                  <a:srgbClr val="002060"/>
                </a:solidFill>
              </a:rPr>
              <a:t>The sequencing method is based on sequencing-by-synthesis (SBS). </a:t>
            </a:r>
          </a:p>
          <a:p>
            <a:pPr marL="0" indent="0" algn="just">
              <a:buNone/>
            </a:pPr>
            <a:r>
              <a:rPr lang="en-US" b="1" dirty="0">
                <a:solidFill>
                  <a:srgbClr val="002060"/>
                </a:solidFill>
              </a:rPr>
              <a:t>DNA polymerase, connector primers and 4 dNTP with base-specific fluorescent markers were added to the reaction system. </a:t>
            </a:r>
          </a:p>
          <a:p>
            <a:pPr marL="0" indent="0" algn="just">
              <a:buNone/>
            </a:pPr>
            <a:r>
              <a:rPr lang="en-US" b="1" dirty="0">
                <a:solidFill>
                  <a:srgbClr val="002060"/>
                </a:solidFill>
              </a:rPr>
              <a:t>The 3′-OH of these dNTP are protected by chemical methods, which ensures that only one base will be added at a time during the sequencing process. </a:t>
            </a:r>
          </a:p>
          <a:p>
            <a:pPr marL="0" indent="0" algn="just">
              <a:buNone/>
            </a:pPr>
            <a:r>
              <a:rPr lang="en-US" b="1" dirty="0">
                <a:solidFill>
                  <a:srgbClr val="002060"/>
                </a:solidFill>
              </a:rPr>
              <a:t>All unused free dNTP and DNA polymerase are eluted after the synthesis reaction finished.</a:t>
            </a:r>
          </a:p>
          <a:p>
            <a:pPr marL="0" indent="0" algn="just">
              <a:buNone/>
            </a:pPr>
            <a:r>
              <a:rPr lang="en-US" b="1" dirty="0">
                <a:solidFill>
                  <a:srgbClr val="002060"/>
                </a:solidFill>
              </a:rPr>
              <a:t>Then, buffer solution needed for fluorescence excitation are added, the fluorescence signal is excited by laser, and fluorescence signal is recorded by optical equipment.</a:t>
            </a:r>
          </a:p>
          <a:p>
            <a:pPr marL="0" indent="0" algn="just">
              <a:buNone/>
            </a:pPr>
            <a:r>
              <a:rPr lang="en-US" b="1" dirty="0">
                <a:solidFill>
                  <a:srgbClr val="002060"/>
                </a:solidFill>
              </a:rPr>
              <a:t>Finally, the optical signal is converted into sequencing base by computer analysis. </a:t>
            </a:r>
          </a:p>
          <a:p>
            <a:pPr marL="0" indent="0" algn="just">
              <a:buNone/>
            </a:pPr>
            <a:r>
              <a:rPr lang="en-US" b="1" dirty="0">
                <a:solidFill>
                  <a:srgbClr val="002060"/>
                </a:solidFill>
              </a:rPr>
              <a:t>When the fluorescence signal is recorded, a chemical reagent is added to quench the fluorescence signal and remove the dNTP 3′-OH protective group, so that the next round of sequencing reaction can be performed.</a:t>
            </a:r>
          </a:p>
          <a:p>
            <a:pPr marL="0" indent="0" algn="just">
              <a:buNone/>
            </a:pPr>
            <a:r>
              <a:rPr lang="en-US" b="1" dirty="0">
                <a:solidFill>
                  <a:srgbClr val="002060"/>
                </a:solidFill>
              </a:rPr>
              <a:t>Step 4. Alignment &amp; Data analysis</a:t>
            </a:r>
          </a:p>
          <a:p>
            <a:pPr marL="0" indent="0" algn="just">
              <a:buNone/>
            </a:pPr>
            <a:r>
              <a:rPr lang="en-US" b="1" dirty="0">
                <a:solidFill>
                  <a:srgbClr val="002060"/>
                </a:solidFill>
              </a:rPr>
              <a:t>The newly identified sequence reads are aligned to a reference genome, then many variations of bioinformatics analysis are possible such as SNP/</a:t>
            </a:r>
            <a:r>
              <a:rPr lang="en-US" b="1" dirty="0" err="1">
                <a:solidFill>
                  <a:srgbClr val="002060"/>
                </a:solidFill>
              </a:rPr>
              <a:t>InDel</a:t>
            </a:r>
            <a:r>
              <a:rPr lang="en-US" b="1" dirty="0">
                <a:solidFill>
                  <a:srgbClr val="002060"/>
                </a:solidFill>
              </a:rPr>
              <a:t>/SV/CNV calling, annotation and statistics, pathway enrichment analysis, population genetics analysis and more.</a:t>
            </a:r>
          </a:p>
          <a:p>
            <a:pPr marL="0" indent="0" algn="just">
              <a:buNone/>
            </a:pPr>
            <a:endParaRPr lang="en-US" b="1" dirty="0">
              <a:solidFill>
                <a:srgbClr val="002060"/>
              </a:solidFill>
            </a:endParaRPr>
          </a:p>
          <a:p>
            <a:pPr marL="0" indent="0" algn="just">
              <a:buNone/>
            </a:pPr>
            <a:endParaRPr lang="en-IN" b="1" dirty="0">
              <a:solidFill>
                <a:srgbClr val="002060"/>
              </a:solidFill>
            </a:endParaRPr>
          </a:p>
        </p:txBody>
      </p:sp>
      <p:pic>
        <p:nvPicPr>
          <p:cNvPr id="6" name="Picture 5">
            <a:extLst>
              <a:ext uri="{FF2B5EF4-FFF2-40B4-BE49-F238E27FC236}">
                <a16:creationId xmlns:a16="http://schemas.microsoft.com/office/drawing/2014/main" id="{5B6032A5-7B7B-AD5C-7015-ACAC00422C1E}"/>
              </a:ext>
            </a:extLst>
          </p:cNvPr>
          <p:cNvPicPr>
            <a:picLocks noChangeAspect="1"/>
          </p:cNvPicPr>
          <p:nvPr/>
        </p:nvPicPr>
        <p:blipFill>
          <a:blip r:embed="rId2"/>
          <a:stretch>
            <a:fillRect/>
          </a:stretch>
        </p:blipFill>
        <p:spPr>
          <a:xfrm>
            <a:off x="7867649" y="30112"/>
            <a:ext cx="4282551" cy="3532238"/>
          </a:xfrm>
          <a:prstGeom prst="rect">
            <a:avLst/>
          </a:prstGeom>
        </p:spPr>
      </p:pic>
      <p:pic>
        <p:nvPicPr>
          <p:cNvPr id="7" name="Picture 6">
            <a:extLst>
              <a:ext uri="{FF2B5EF4-FFF2-40B4-BE49-F238E27FC236}">
                <a16:creationId xmlns:a16="http://schemas.microsoft.com/office/drawing/2014/main" id="{A11035B6-C852-4CBE-9C87-78579A7C4BB9}"/>
              </a:ext>
            </a:extLst>
          </p:cNvPr>
          <p:cNvPicPr>
            <a:picLocks noChangeAspect="1"/>
          </p:cNvPicPr>
          <p:nvPr/>
        </p:nvPicPr>
        <p:blipFill>
          <a:blip r:embed="rId3"/>
          <a:stretch>
            <a:fillRect/>
          </a:stretch>
        </p:blipFill>
        <p:spPr>
          <a:xfrm>
            <a:off x="7867649" y="3592462"/>
            <a:ext cx="4282553" cy="3265538"/>
          </a:xfrm>
          <a:prstGeom prst="rect">
            <a:avLst/>
          </a:prstGeom>
        </p:spPr>
      </p:pic>
    </p:spTree>
    <p:extLst>
      <p:ext uri="{BB962C8B-B14F-4D97-AF65-F5344CB8AC3E}">
        <p14:creationId xmlns:p14="http://schemas.microsoft.com/office/powerpoint/2010/main" val="90654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graphicFrame>
        <p:nvGraphicFramePr>
          <p:cNvPr id="10" name="Content Placeholder 9">
            <a:extLst>
              <a:ext uri="{FF2B5EF4-FFF2-40B4-BE49-F238E27FC236}">
                <a16:creationId xmlns:a16="http://schemas.microsoft.com/office/drawing/2014/main" id="{896F2EE8-4D74-9985-88A2-6D2390592644}"/>
              </a:ext>
            </a:extLst>
          </p:cNvPr>
          <p:cNvGraphicFramePr>
            <a:graphicFrameLocks noGrp="1"/>
          </p:cNvGraphicFramePr>
          <p:nvPr>
            <p:ph idx="1"/>
            <p:extLst>
              <p:ext uri="{D42A27DB-BD31-4B8C-83A1-F6EECF244321}">
                <p14:modId xmlns:p14="http://schemas.microsoft.com/office/powerpoint/2010/main" val="4089937290"/>
              </p:ext>
            </p:extLst>
          </p:nvPr>
        </p:nvGraphicFramePr>
        <p:xfrm>
          <a:off x="238124" y="754605"/>
          <a:ext cx="11820528" cy="5974667"/>
        </p:xfrm>
        <a:graphic>
          <a:graphicData uri="http://schemas.openxmlformats.org/drawingml/2006/table">
            <a:tbl>
              <a:tblPr/>
              <a:tblGrid>
                <a:gridCol w="1477566">
                  <a:extLst>
                    <a:ext uri="{9D8B030D-6E8A-4147-A177-3AD203B41FA5}">
                      <a16:colId xmlns:a16="http://schemas.microsoft.com/office/drawing/2014/main" val="2714496174"/>
                    </a:ext>
                  </a:extLst>
                </a:gridCol>
                <a:gridCol w="1477566">
                  <a:extLst>
                    <a:ext uri="{9D8B030D-6E8A-4147-A177-3AD203B41FA5}">
                      <a16:colId xmlns:a16="http://schemas.microsoft.com/office/drawing/2014/main" val="2566127078"/>
                    </a:ext>
                  </a:extLst>
                </a:gridCol>
                <a:gridCol w="1477566">
                  <a:extLst>
                    <a:ext uri="{9D8B030D-6E8A-4147-A177-3AD203B41FA5}">
                      <a16:colId xmlns:a16="http://schemas.microsoft.com/office/drawing/2014/main" val="3810636675"/>
                    </a:ext>
                  </a:extLst>
                </a:gridCol>
                <a:gridCol w="1477566">
                  <a:extLst>
                    <a:ext uri="{9D8B030D-6E8A-4147-A177-3AD203B41FA5}">
                      <a16:colId xmlns:a16="http://schemas.microsoft.com/office/drawing/2014/main" val="1761506230"/>
                    </a:ext>
                  </a:extLst>
                </a:gridCol>
                <a:gridCol w="1477566">
                  <a:extLst>
                    <a:ext uri="{9D8B030D-6E8A-4147-A177-3AD203B41FA5}">
                      <a16:colId xmlns:a16="http://schemas.microsoft.com/office/drawing/2014/main" val="3587491151"/>
                    </a:ext>
                  </a:extLst>
                </a:gridCol>
                <a:gridCol w="1477566">
                  <a:extLst>
                    <a:ext uri="{9D8B030D-6E8A-4147-A177-3AD203B41FA5}">
                      <a16:colId xmlns:a16="http://schemas.microsoft.com/office/drawing/2014/main" val="751572388"/>
                    </a:ext>
                  </a:extLst>
                </a:gridCol>
                <a:gridCol w="1477566">
                  <a:extLst>
                    <a:ext uri="{9D8B030D-6E8A-4147-A177-3AD203B41FA5}">
                      <a16:colId xmlns:a16="http://schemas.microsoft.com/office/drawing/2014/main" val="2640578310"/>
                    </a:ext>
                  </a:extLst>
                </a:gridCol>
                <a:gridCol w="1477566">
                  <a:extLst>
                    <a:ext uri="{9D8B030D-6E8A-4147-A177-3AD203B41FA5}">
                      <a16:colId xmlns:a16="http://schemas.microsoft.com/office/drawing/2014/main" val="4036532708"/>
                    </a:ext>
                  </a:extLst>
                </a:gridCol>
              </a:tblGrid>
              <a:tr h="621526">
                <a:tc>
                  <a:txBody>
                    <a:bodyPr/>
                    <a:lstStyle/>
                    <a:p>
                      <a:pPr algn="ctr" fontAlgn="ctr"/>
                      <a:r>
                        <a:rPr lang="en-IN" sz="1600" b="1">
                          <a:solidFill>
                            <a:srgbClr val="7030A0"/>
                          </a:solidFill>
                          <a:effectLst/>
                        </a:rPr>
                        <a:t> </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MiSeq</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gridSpan="2">
                  <a:txBody>
                    <a:bodyPr/>
                    <a:lstStyle/>
                    <a:p>
                      <a:pPr algn="ctr" fontAlgn="ctr"/>
                      <a:r>
                        <a:rPr lang="en-IN" sz="1600" b="1">
                          <a:solidFill>
                            <a:srgbClr val="7030A0"/>
                          </a:solidFill>
                          <a:effectLst/>
                        </a:rPr>
                        <a:t>NextSeq 500</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hMerge="1">
                  <a:txBody>
                    <a:bodyPr/>
                    <a:lstStyle/>
                    <a:p>
                      <a:endParaRPr lang="en-IN"/>
                    </a:p>
                  </a:txBody>
                  <a:tcPr/>
                </a:tc>
                <a:tc gridSpan="2">
                  <a:txBody>
                    <a:bodyPr/>
                    <a:lstStyle/>
                    <a:p>
                      <a:pPr algn="ctr" fontAlgn="ctr"/>
                      <a:r>
                        <a:rPr lang="en-IN" sz="1600" b="1">
                          <a:solidFill>
                            <a:srgbClr val="7030A0"/>
                          </a:solidFill>
                          <a:effectLst/>
                        </a:rPr>
                        <a:t>HiSeq 2500</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hMerge="1">
                  <a:txBody>
                    <a:bodyPr/>
                    <a:lstStyle/>
                    <a:p>
                      <a:endParaRPr lang="en-IN"/>
                    </a:p>
                  </a:txBody>
                  <a:tcPr/>
                </a:tc>
                <a:tc>
                  <a:txBody>
                    <a:bodyPr/>
                    <a:lstStyle/>
                    <a:p>
                      <a:pPr algn="ctr" fontAlgn="ctr"/>
                      <a:r>
                        <a:rPr lang="en-IN" sz="1600" b="1">
                          <a:solidFill>
                            <a:srgbClr val="7030A0"/>
                          </a:solidFill>
                          <a:effectLst/>
                        </a:rPr>
                        <a:t>HiSeq 3000</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HiSeq 4000</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922261824"/>
                  </a:ext>
                </a:extLst>
              </a:tr>
              <a:tr h="801968">
                <a:tc>
                  <a:txBody>
                    <a:bodyPr/>
                    <a:lstStyle/>
                    <a:p>
                      <a:pPr algn="ctr" fontAlgn="ctr"/>
                      <a:r>
                        <a:rPr lang="en-IN" sz="1600" b="1">
                          <a:solidFill>
                            <a:srgbClr val="7030A0"/>
                          </a:solidFill>
                          <a:effectLst/>
                        </a:rPr>
                        <a:t>Run Mode</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N/A</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Mid-Output</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High-Output</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Rapid Run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High-Output</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N/A</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N/A</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13991914"/>
                  </a:ext>
                </a:extLst>
              </a:tr>
              <a:tr h="801968">
                <a:tc>
                  <a:txBody>
                    <a:bodyPr/>
                    <a:lstStyle/>
                    <a:p>
                      <a:pPr algn="ctr" fontAlgn="ctr"/>
                      <a:r>
                        <a:rPr lang="en-IN" sz="1600" b="1">
                          <a:solidFill>
                            <a:srgbClr val="7030A0"/>
                          </a:solidFill>
                          <a:effectLst/>
                        </a:rPr>
                        <a:t>Flow Cells Per Run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 or 2</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 or 2</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 or 2</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3929607"/>
                  </a:ext>
                </a:extLst>
              </a:tr>
              <a:tr h="801968">
                <a:tc>
                  <a:txBody>
                    <a:bodyPr/>
                    <a:lstStyle/>
                    <a:p>
                      <a:pPr algn="ctr" fontAlgn="ctr"/>
                      <a:r>
                        <a:rPr lang="en-IN" sz="1600" b="1">
                          <a:solidFill>
                            <a:srgbClr val="7030A0"/>
                          </a:solidFill>
                          <a:effectLst/>
                        </a:rPr>
                        <a:t>Output Range</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0.3-15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dirty="0">
                          <a:solidFill>
                            <a:srgbClr val="7030A0"/>
                          </a:solidFill>
                          <a:effectLst/>
                        </a:rPr>
                        <a:t>20-39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dirty="0">
                          <a:solidFill>
                            <a:srgbClr val="7030A0"/>
                          </a:solidFill>
                          <a:effectLst/>
                        </a:rPr>
                        <a:t>30-120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10-300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50-1000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125-750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125-1500 Gb</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95775625"/>
                  </a:ext>
                </a:extLst>
              </a:tr>
              <a:tr h="621526">
                <a:tc>
                  <a:txBody>
                    <a:bodyPr/>
                    <a:lstStyle/>
                    <a:p>
                      <a:pPr algn="ctr" fontAlgn="ctr"/>
                      <a:r>
                        <a:rPr lang="en-IN" sz="1600" b="1">
                          <a:solidFill>
                            <a:srgbClr val="7030A0"/>
                          </a:solidFill>
                          <a:effectLst/>
                        </a:rPr>
                        <a:t>Run Time</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5-55 hrs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15-26 hrs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12-30 hrs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7-60 hrs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&lt;1-6 days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&lt;1-3.5 days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&lt;1-3.5 days</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5428901"/>
                  </a:ext>
                </a:extLst>
              </a:tr>
              <a:tr h="982412">
                <a:tc>
                  <a:txBody>
                    <a:bodyPr/>
                    <a:lstStyle/>
                    <a:p>
                      <a:pPr algn="ctr" fontAlgn="ctr"/>
                      <a:r>
                        <a:rPr lang="en-IN" sz="1600" b="1">
                          <a:solidFill>
                            <a:srgbClr val="7030A0"/>
                          </a:solidFill>
                          <a:effectLst/>
                        </a:rPr>
                        <a:t>Reads per Flow Cell</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25million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130 million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400 million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300 million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2 billion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2.5 billion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1600" b="1">
                          <a:solidFill>
                            <a:srgbClr val="7030A0"/>
                          </a:solidFill>
                          <a:effectLst/>
                        </a:rPr>
                        <a:t>2.5 billion</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37335263"/>
                  </a:ext>
                </a:extLst>
              </a:tr>
              <a:tr h="1343299">
                <a:tc>
                  <a:txBody>
                    <a:bodyPr/>
                    <a:lstStyle/>
                    <a:p>
                      <a:pPr algn="ctr" fontAlgn="ctr"/>
                      <a:r>
                        <a:rPr lang="en-IN" sz="1600" b="1">
                          <a:solidFill>
                            <a:srgbClr val="7030A0"/>
                          </a:solidFill>
                          <a:effectLst/>
                        </a:rPr>
                        <a:t>Maximum Read Length</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300bp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150bp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150bp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250bp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125bp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a:solidFill>
                            <a:srgbClr val="7030A0"/>
                          </a:solidFill>
                          <a:effectLst/>
                        </a:rPr>
                        <a:t>2 x 150bp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1600" b="1" dirty="0">
                          <a:solidFill>
                            <a:srgbClr val="7030A0"/>
                          </a:solidFill>
                          <a:effectLst/>
                        </a:rPr>
                        <a:t>2 x 150bp</a:t>
                      </a:r>
                    </a:p>
                  </a:txBody>
                  <a:tcPr marL="39016" marR="39016" marT="39016" marB="39016"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407199033"/>
                  </a:ext>
                </a:extLst>
              </a:tr>
            </a:tbl>
          </a:graphicData>
        </a:graphic>
      </p:graphicFrame>
    </p:spTree>
    <p:extLst>
      <p:ext uri="{BB962C8B-B14F-4D97-AF65-F5344CB8AC3E}">
        <p14:creationId xmlns:p14="http://schemas.microsoft.com/office/powerpoint/2010/main" val="203549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3"/>
            <a:ext cx="7844901" cy="5813302"/>
          </a:xfrm>
          <a:solidFill>
            <a:schemeClr val="accent4">
              <a:lumMod val="40000"/>
              <a:lumOff val="60000"/>
            </a:schemeClr>
          </a:solidFill>
        </p:spPr>
        <p:txBody>
          <a:bodyPr>
            <a:normAutofit fontScale="85000" lnSpcReduction="20000"/>
          </a:bodyPr>
          <a:lstStyle/>
          <a:p>
            <a:pPr marL="0" indent="0" algn="just">
              <a:buNone/>
            </a:pPr>
            <a:r>
              <a:rPr lang="en-US" b="1" dirty="0">
                <a:solidFill>
                  <a:srgbClr val="FF0000"/>
                </a:solidFill>
              </a:rPr>
              <a:t>Sequencing by Ligation (ABI </a:t>
            </a:r>
            <a:r>
              <a:rPr lang="en-US" b="1" dirty="0" err="1">
                <a:solidFill>
                  <a:srgbClr val="FF0000"/>
                </a:solidFill>
              </a:rPr>
              <a:t>SOLiD</a:t>
            </a:r>
            <a:r>
              <a:rPr lang="en-US" b="1" dirty="0">
                <a:solidFill>
                  <a:srgbClr val="FF0000"/>
                </a:solidFill>
              </a:rPr>
              <a:t>)</a:t>
            </a:r>
          </a:p>
          <a:p>
            <a:pPr algn="just"/>
            <a:r>
              <a:rPr lang="en-US" b="1" dirty="0">
                <a:solidFill>
                  <a:schemeClr val="bg1"/>
                </a:solidFill>
              </a:rPr>
              <a:t>Sequencing by ligation is different from the other two methods since it </a:t>
            </a:r>
            <a:r>
              <a:rPr lang="en-US" b="1" dirty="0">
                <a:solidFill>
                  <a:srgbClr val="FF0000"/>
                </a:solidFill>
              </a:rPr>
              <a:t>does not utilize a DNA polymerase to incorporate nucleotides</a:t>
            </a:r>
            <a:r>
              <a:rPr lang="en-US" b="1" dirty="0">
                <a:solidFill>
                  <a:schemeClr val="bg1"/>
                </a:solidFill>
              </a:rPr>
              <a:t>. </a:t>
            </a:r>
          </a:p>
          <a:p>
            <a:pPr algn="just"/>
            <a:r>
              <a:rPr lang="en-US" b="1" dirty="0">
                <a:solidFill>
                  <a:schemeClr val="bg1"/>
                </a:solidFill>
              </a:rPr>
              <a:t>Instead, it relies on </a:t>
            </a:r>
            <a:r>
              <a:rPr lang="en-US" b="1" dirty="0">
                <a:solidFill>
                  <a:srgbClr val="FF0000"/>
                </a:solidFill>
              </a:rPr>
              <a:t>short oligonucleotide probes that are ligated to one another</a:t>
            </a:r>
            <a:r>
              <a:rPr lang="en-US" b="1" dirty="0">
                <a:solidFill>
                  <a:schemeClr val="bg1"/>
                </a:solidFill>
              </a:rPr>
              <a:t>. </a:t>
            </a:r>
          </a:p>
          <a:p>
            <a:pPr algn="just"/>
            <a:r>
              <a:rPr lang="en-US" b="1" dirty="0">
                <a:solidFill>
                  <a:schemeClr val="bg1"/>
                </a:solidFill>
              </a:rPr>
              <a:t>These </a:t>
            </a:r>
            <a:r>
              <a:rPr lang="en-US" b="1" dirty="0">
                <a:solidFill>
                  <a:srgbClr val="FF0000"/>
                </a:solidFill>
              </a:rPr>
              <a:t>oligonucleotides consist of 8 bases (from 3’-5’): two probe specific bases (there are a total of 16 </a:t>
            </a:r>
            <a:r>
              <a:rPr lang="en-US" b="1" dirty="0">
                <a:solidFill>
                  <a:schemeClr val="bg1"/>
                </a:solidFill>
              </a:rPr>
              <a:t>8-mer probes which all differ at these two base positions) and six degenerate bases; one of four fluorescent dyes are attached at the 5’ end of the probe. </a:t>
            </a:r>
          </a:p>
          <a:p>
            <a:pPr algn="just"/>
            <a:r>
              <a:rPr lang="en-US" b="1" dirty="0">
                <a:solidFill>
                  <a:schemeClr val="bg1"/>
                </a:solidFill>
              </a:rPr>
              <a:t>The sequencing reaction commences by binding of the primer to the adapter sequence and then hybridization of the appropriate probe. </a:t>
            </a:r>
          </a:p>
          <a:p>
            <a:pPr algn="just"/>
            <a:r>
              <a:rPr lang="en-US" b="1" dirty="0">
                <a:solidFill>
                  <a:schemeClr val="bg1"/>
                </a:solidFill>
              </a:rPr>
              <a:t>This hybridization of the probe is guided by the two probe specific bases and upon annealing, is ligated to the primer sequence through a DNA ligase. </a:t>
            </a:r>
          </a:p>
          <a:p>
            <a:pPr algn="just"/>
            <a:r>
              <a:rPr lang="en-US" b="1" dirty="0">
                <a:solidFill>
                  <a:schemeClr val="bg1"/>
                </a:solidFill>
              </a:rPr>
              <a:t>Unbound oligonucleotides are washed away, the signal is detected and recorded, the fluorescent signal is cleaved (the last 3 bases), and then the next cycle commences. </a:t>
            </a:r>
          </a:p>
          <a:p>
            <a:pPr algn="just"/>
            <a:r>
              <a:rPr lang="en-US" b="1" dirty="0">
                <a:solidFill>
                  <a:schemeClr val="bg1"/>
                </a:solidFill>
              </a:rPr>
              <a:t>After approximately 7 cycles of ligation the DNA strand is denatured and another sequencing primer, offset by one base from the previous primer, is used to repeat these steps - in total 5 sequencing primers are used (Table 3).</a:t>
            </a:r>
            <a:endParaRPr lang="en-IN" b="1" dirty="0">
              <a:solidFill>
                <a:schemeClr val="bg1"/>
              </a:solidFill>
            </a:endParaRPr>
          </a:p>
        </p:txBody>
      </p:sp>
    </p:spTree>
    <p:extLst>
      <p:ext uri="{BB962C8B-B14F-4D97-AF65-F5344CB8AC3E}">
        <p14:creationId xmlns:p14="http://schemas.microsoft.com/office/powerpoint/2010/main" val="42749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graphicFrame>
        <p:nvGraphicFramePr>
          <p:cNvPr id="4" name="Table 3">
            <a:extLst>
              <a:ext uri="{FF2B5EF4-FFF2-40B4-BE49-F238E27FC236}">
                <a16:creationId xmlns:a16="http://schemas.microsoft.com/office/drawing/2014/main" id="{F77EB5C4-ED91-0E04-C1F6-C352EEE8918D}"/>
              </a:ext>
            </a:extLst>
          </p:cNvPr>
          <p:cNvGraphicFramePr>
            <a:graphicFrameLocks noGrp="1"/>
          </p:cNvGraphicFramePr>
          <p:nvPr>
            <p:extLst>
              <p:ext uri="{D42A27DB-BD31-4B8C-83A1-F6EECF244321}">
                <p14:modId xmlns:p14="http://schemas.microsoft.com/office/powerpoint/2010/main" val="1597324046"/>
              </p:ext>
            </p:extLst>
          </p:nvPr>
        </p:nvGraphicFramePr>
        <p:xfrm>
          <a:off x="79899" y="952500"/>
          <a:ext cx="11616801" cy="5757444"/>
        </p:xfrm>
        <a:graphic>
          <a:graphicData uri="http://schemas.openxmlformats.org/drawingml/2006/table">
            <a:tbl>
              <a:tblPr>
                <a:tableStyleId>{08FB837D-C827-4EFA-A057-4D05807E0F7C}</a:tableStyleId>
              </a:tblPr>
              <a:tblGrid>
                <a:gridCol w="3872267">
                  <a:extLst>
                    <a:ext uri="{9D8B030D-6E8A-4147-A177-3AD203B41FA5}">
                      <a16:colId xmlns:a16="http://schemas.microsoft.com/office/drawing/2014/main" val="1267360903"/>
                    </a:ext>
                  </a:extLst>
                </a:gridCol>
                <a:gridCol w="3872267">
                  <a:extLst>
                    <a:ext uri="{9D8B030D-6E8A-4147-A177-3AD203B41FA5}">
                      <a16:colId xmlns:a16="http://schemas.microsoft.com/office/drawing/2014/main" val="897238922"/>
                    </a:ext>
                  </a:extLst>
                </a:gridCol>
                <a:gridCol w="3872267">
                  <a:extLst>
                    <a:ext uri="{9D8B030D-6E8A-4147-A177-3AD203B41FA5}">
                      <a16:colId xmlns:a16="http://schemas.microsoft.com/office/drawing/2014/main" val="2321420036"/>
                    </a:ext>
                  </a:extLst>
                </a:gridCol>
              </a:tblGrid>
              <a:tr h="879610">
                <a:tc gridSpan="2">
                  <a:txBody>
                    <a:bodyPr/>
                    <a:lstStyle/>
                    <a:p>
                      <a:pPr algn="ctr" fontAlgn="ctr"/>
                      <a:br>
                        <a:rPr lang="en-IN" sz="2400" b="1">
                          <a:effectLst/>
                        </a:rPr>
                      </a:br>
                      <a:r>
                        <a:rPr lang="en-IN" sz="2400" b="1">
                          <a:effectLst/>
                        </a:rPr>
                        <a:t>Genetic Analyzer V2.0</a:t>
                      </a:r>
                    </a:p>
                  </a:txBody>
                  <a:tcPr marL="58274" marR="58274" marT="58274" marB="58274" anchor="ctr"/>
                </a:tc>
                <a:tc hMerge="1">
                  <a:txBody>
                    <a:bodyPr/>
                    <a:lstStyle/>
                    <a:p>
                      <a:endParaRPr lang="en-IN"/>
                    </a:p>
                  </a:txBody>
                  <a:tcPr/>
                </a:tc>
                <a:tc>
                  <a:txBody>
                    <a:bodyPr/>
                    <a:lstStyle/>
                    <a:p>
                      <a:endParaRPr lang="en-IN" sz="2400"/>
                    </a:p>
                  </a:txBody>
                  <a:tcPr marL="87412" marR="87412" marT="43706" marB="43706"/>
                </a:tc>
                <a:extLst>
                  <a:ext uri="{0D108BD9-81ED-4DB2-BD59-A6C34878D82A}">
                    <a16:rowId xmlns:a16="http://schemas.microsoft.com/office/drawing/2014/main" val="3456312015"/>
                  </a:ext>
                </a:extLst>
              </a:tr>
              <a:tr h="879610">
                <a:tc>
                  <a:txBody>
                    <a:bodyPr/>
                    <a:lstStyle/>
                    <a:p>
                      <a:pPr algn="ctr" fontAlgn="ctr"/>
                      <a:endParaRPr lang="en-IN" sz="2400">
                        <a:effectLst/>
                      </a:endParaRPr>
                    </a:p>
                  </a:txBody>
                  <a:tcPr marL="58274" marR="58274" marT="58274" marB="58274" anchor="ctr"/>
                </a:tc>
                <a:tc>
                  <a:txBody>
                    <a:bodyPr/>
                    <a:lstStyle/>
                    <a:p>
                      <a:pPr algn="ctr" fontAlgn="ctr"/>
                      <a:r>
                        <a:rPr lang="en-IN" sz="2400" b="1">
                          <a:effectLst/>
                        </a:rPr>
                        <a:t>5500W System</a:t>
                      </a:r>
                    </a:p>
                  </a:txBody>
                  <a:tcPr marL="58274" marR="58274" marT="58274" marB="58274" anchor="ctr"/>
                </a:tc>
                <a:tc>
                  <a:txBody>
                    <a:bodyPr/>
                    <a:lstStyle/>
                    <a:p>
                      <a:pPr algn="ctr" fontAlgn="ctr"/>
                      <a:r>
                        <a:rPr lang="en-IN" sz="2400" b="1">
                          <a:effectLst/>
                        </a:rPr>
                        <a:t>5500xl W System</a:t>
                      </a:r>
                    </a:p>
                  </a:txBody>
                  <a:tcPr marL="58274" marR="58274" marT="58274" marB="58274" anchor="ctr"/>
                </a:tc>
                <a:extLst>
                  <a:ext uri="{0D108BD9-81ED-4DB2-BD59-A6C34878D82A}">
                    <a16:rowId xmlns:a16="http://schemas.microsoft.com/office/drawing/2014/main" val="4039637126"/>
                  </a:ext>
                </a:extLst>
              </a:tr>
              <a:tr h="879610">
                <a:tc>
                  <a:txBody>
                    <a:bodyPr/>
                    <a:lstStyle/>
                    <a:p>
                      <a:pPr algn="ctr" fontAlgn="ctr"/>
                      <a:r>
                        <a:rPr lang="en-IN" sz="2400" b="1">
                          <a:effectLst/>
                        </a:rPr>
                        <a:t>Instrument Throughput</a:t>
                      </a:r>
                    </a:p>
                  </a:txBody>
                  <a:tcPr marL="58274" marR="58274" marT="58274" marB="58274" anchor="ctr"/>
                </a:tc>
                <a:tc>
                  <a:txBody>
                    <a:bodyPr/>
                    <a:lstStyle/>
                    <a:p>
                      <a:pPr algn="ctr" fontAlgn="ctr"/>
                      <a:endParaRPr lang="en-IN" sz="2400">
                        <a:effectLst/>
                      </a:endParaRPr>
                    </a:p>
                  </a:txBody>
                  <a:tcPr marL="58274" marR="58274" marT="58274" marB="58274" anchor="ctr"/>
                </a:tc>
                <a:tc>
                  <a:txBody>
                    <a:bodyPr/>
                    <a:lstStyle/>
                    <a:p>
                      <a:pPr algn="ctr" fontAlgn="ctr"/>
                      <a:endParaRPr lang="en-IN" sz="2400">
                        <a:effectLst/>
                      </a:endParaRPr>
                    </a:p>
                  </a:txBody>
                  <a:tcPr marL="58274" marR="58274" marT="58274" marB="58274" anchor="ctr"/>
                </a:tc>
                <a:extLst>
                  <a:ext uri="{0D108BD9-81ED-4DB2-BD59-A6C34878D82A}">
                    <a16:rowId xmlns:a16="http://schemas.microsoft.com/office/drawing/2014/main" val="1885728403"/>
                  </a:ext>
                </a:extLst>
              </a:tr>
              <a:tr h="519769">
                <a:tc>
                  <a:txBody>
                    <a:bodyPr/>
                    <a:lstStyle/>
                    <a:p>
                      <a:pPr algn="ctr" fontAlgn="ctr"/>
                      <a:r>
                        <a:rPr lang="en-IN" sz="2400">
                          <a:effectLst/>
                        </a:rPr>
                        <a:t>1 x 50</a:t>
                      </a:r>
                    </a:p>
                  </a:txBody>
                  <a:tcPr marL="58274" marR="58274" marT="58274" marB="58274" anchor="ctr"/>
                </a:tc>
                <a:tc>
                  <a:txBody>
                    <a:bodyPr/>
                    <a:lstStyle/>
                    <a:p>
                      <a:pPr algn="ctr" fontAlgn="ctr"/>
                      <a:r>
                        <a:rPr lang="en-IN" sz="2400">
                          <a:effectLst/>
                        </a:rPr>
                        <a:t>80 Gb</a:t>
                      </a:r>
                    </a:p>
                  </a:txBody>
                  <a:tcPr marL="58274" marR="58274" marT="58274" marB="58274" anchor="ctr"/>
                </a:tc>
                <a:tc>
                  <a:txBody>
                    <a:bodyPr/>
                    <a:lstStyle/>
                    <a:p>
                      <a:pPr algn="ctr" fontAlgn="ctr"/>
                      <a:r>
                        <a:rPr lang="en-IN" sz="2400">
                          <a:effectLst/>
                        </a:rPr>
                        <a:t>160 Gb</a:t>
                      </a:r>
                    </a:p>
                  </a:txBody>
                  <a:tcPr marL="58274" marR="58274" marT="58274" marB="58274" anchor="ctr"/>
                </a:tc>
                <a:extLst>
                  <a:ext uri="{0D108BD9-81ED-4DB2-BD59-A6C34878D82A}">
                    <a16:rowId xmlns:a16="http://schemas.microsoft.com/office/drawing/2014/main" val="3595952962"/>
                  </a:ext>
                </a:extLst>
              </a:tr>
              <a:tr h="519769">
                <a:tc>
                  <a:txBody>
                    <a:bodyPr/>
                    <a:lstStyle/>
                    <a:p>
                      <a:pPr algn="ctr" fontAlgn="ctr"/>
                      <a:r>
                        <a:rPr lang="en-IN" sz="2400">
                          <a:effectLst/>
                        </a:rPr>
                        <a:t>1 x 75</a:t>
                      </a:r>
                    </a:p>
                  </a:txBody>
                  <a:tcPr marL="58274" marR="58274" marT="58274" marB="58274" anchor="ctr"/>
                </a:tc>
                <a:tc>
                  <a:txBody>
                    <a:bodyPr/>
                    <a:lstStyle/>
                    <a:p>
                      <a:pPr algn="ctr" fontAlgn="ctr"/>
                      <a:r>
                        <a:rPr lang="en-IN" sz="2400">
                          <a:effectLst/>
                        </a:rPr>
                        <a:t>120 Gb</a:t>
                      </a:r>
                    </a:p>
                  </a:txBody>
                  <a:tcPr marL="58274" marR="58274" marT="58274" marB="58274" anchor="ctr"/>
                </a:tc>
                <a:tc>
                  <a:txBody>
                    <a:bodyPr/>
                    <a:lstStyle/>
                    <a:p>
                      <a:pPr algn="ctr" fontAlgn="ctr"/>
                      <a:r>
                        <a:rPr lang="en-IN" sz="2400" dirty="0">
                          <a:effectLst/>
                        </a:rPr>
                        <a:t>240 Gb</a:t>
                      </a:r>
                    </a:p>
                  </a:txBody>
                  <a:tcPr marL="58274" marR="58274" marT="58274" marB="58274" anchor="ctr"/>
                </a:tc>
                <a:extLst>
                  <a:ext uri="{0D108BD9-81ED-4DB2-BD59-A6C34878D82A}">
                    <a16:rowId xmlns:a16="http://schemas.microsoft.com/office/drawing/2014/main" val="558145070"/>
                  </a:ext>
                </a:extLst>
              </a:tr>
              <a:tr h="519769">
                <a:tc>
                  <a:txBody>
                    <a:bodyPr/>
                    <a:lstStyle/>
                    <a:p>
                      <a:pPr algn="ctr" fontAlgn="ctr"/>
                      <a:r>
                        <a:rPr lang="en-IN" sz="2400">
                          <a:effectLst/>
                        </a:rPr>
                        <a:t>2 x 50 MP</a:t>
                      </a:r>
                    </a:p>
                  </a:txBody>
                  <a:tcPr marL="58274" marR="58274" marT="58274" marB="58274" anchor="ctr"/>
                </a:tc>
                <a:tc>
                  <a:txBody>
                    <a:bodyPr/>
                    <a:lstStyle/>
                    <a:p>
                      <a:pPr algn="ctr" fontAlgn="ctr"/>
                      <a:r>
                        <a:rPr lang="en-IN" sz="2400">
                          <a:effectLst/>
                        </a:rPr>
                        <a:t>160 Gb</a:t>
                      </a:r>
                    </a:p>
                  </a:txBody>
                  <a:tcPr marL="58274" marR="58274" marT="58274" marB="58274" anchor="ctr"/>
                </a:tc>
                <a:tc>
                  <a:txBody>
                    <a:bodyPr/>
                    <a:lstStyle/>
                    <a:p>
                      <a:pPr algn="ctr" fontAlgn="ctr"/>
                      <a:r>
                        <a:rPr lang="en-IN" sz="2400">
                          <a:effectLst/>
                        </a:rPr>
                        <a:t>320 Gb</a:t>
                      </a:r>
                    </a:p>
                  </a:txBody>
                  <a:tcPr marL="58274" marR="58274" marT="58274" marB="58274" anchor="ctr"/>
                </a:tc>
                <a:extLst>
                  <a:ext uri="{0D108BD9-81ED-4DB2-BD59-A6C34878D82A}">
                    <a16:rowId xmlns:a16="http://schemas.microsoft.com/office/drawing/2014/main" val="1776659837"/>
                  </a:ext>
                </a:extLst>
              </a:tr>
              <a:tr h="519769">
                <a:tc>
                  <a:txBody>
                    <a:bodyPr/>
                    <a:lstStyle/>
                    <a:p>
                      <a:pPr algn="ctr" fontAlgn="ctr"/>
                      <a:r>
                        <a:rPr lang="en-IN" sz="2400">
                          <a:effectLst/>
                        </a:rPr>
                        <a:t>50 x 50 PE</a:t>
                      </a:r>
                    </a:p>
                  </a:txBody>
                  <a:tcPr marL="58274" marR="58274" marT="58274" marB="58274" anchor="ctr"/>
                </a:tc>
                <a:tc>
                  <a:txBody>
                    <a:bodyPr/>
                    <a:lstStyle/>
                    <a:p>
                      <a:pPr algn="ctr" fontAlgn="ctr"/>
                      <a:r>
                        <a:rPr lang="en-IN" sz="2400">
                          <a:effectLst/>
                        </a:rPr>
                        <a:t>160 Gb</a:t>
                      </a:r>
                    </a:p>
                  </a:txBody>
                  <a:tcPr marL="58274" marR="58274" marT="58274" marB="58274" anchor="ctr"/>
                </a:tc>
                <a:tc>
                  <a:txBody>
                    <a:bodyPr/>
                    <a:lstStyle/>
                    <a:p>
                      <a:pPr algn="ctr" fontAlgn="ctr"/>
                      <a:r>
                        <a:rPr lang="en-IN" sz="2400">
                          <a:effectLst/>
                        </a:rPr>
                        <a:t>320 Gb</a:t>
                      </a:r>
                    </a:p>
                  </a:txBody>
                  <a:tcPr marL="58274" marR="58274" marT="58274" marB="58274" anchor="ctr"/>
                </a:tc>
                <a:extLst>
                  <a:ext uri="{0D108BD9-81ED-4DB2-BD59-A6C34878D82A}">
                    <a16:rowId xmlns:a16="http://schemas.microsoft.com/office/drawing/2014/main" val="160840957"/>
                  </a:ext>
                </a:extLst>
              </a:tr>
              <a:tr h="519769">
                <a:tc>
                  <a:txBody>
                    <a:bodyPr/>
                    <a:lstStyle/>
                    <a:p>
                      <a:pPr algn="ctr" fontAlgn="ctr"/>
                      <a:r>
                        <a:rPr lang="en-IN" sz="2400" b="1">
                          <a:effectLst/>
                        </a:rPr>
                        <a:t>Accuracy</a:t>
                      </a:r>
                    </a:p>
                  </a:txBody>
                  <a:tcPr marL="58274" marR="58274" marT="58274" marB="58274" anchor="ctr"/>
                </a:tc>
                <a:tc>
                  <a:txBody>
                    <a:bodyPr/>
                    <a:lstStyle/>
                    <a:p>
                      <a:pPr algn="ctr" fontAlgn="ctr"/>
                      <a:r>
                        <a:rPr lang="en-IN" sz="2400">
                          <a:effectLst/>
                        </a:rPr>
                        <a:t>99.99%</a:t>
                      </a:r>
                    </a:p>
                  </a:txBody>
                  <a:tcPr marL="58274" marR="58274" marT="58274" marB="58274" anchor="ctr"/>
                </a:tc>
                <a:tc>
                  <a:txBody>
                    <a:bodyPr/>
                    <a:lstStyle/>
                    <a:p>
                      <a:pPr algn="ctr" fontAlgn="ctr"/>
                      <a:r>
                        <a:rPr lang="en-IN" sz="2400">
                          <a:effectLst/>
                        </a:rPr>
                        <a:t>99.99%</a:t>
                      </a:r>
                    </a:p>
                  </a:txBody>
                  <a:tcPr marL="58274" marR="58274" marT="58274" marB="58274" anchor="ctr"/>
                </a:tc>
                <a:extLst>
                  <a:ext uri="{0D108BD9-81ED-4DB2-BD59-A6C34878D82A}">
                    <a16:rowId xmlns:a16="http://schemas.microsoft.com/office/drawing/2014/main" val="80373876"/>
                  </a:ext>
                </a:extLst>
              </a:tr>
              <a:tr h="519769">
                <a:tc>
                  <a:txBody>
                    <a:bodyPr/>
                    <a:lstStyle/>
                    <a:p>
                      <a:pPr algn="ctr" fontAlgn="ctr"/>
                      <a:r>
                        <a:rPr lang="en-IN" sz="2400" b="1">
                          <a:effectLst/>
                        </a:rPr>
                        <a:t>Run Time</a:t>
                      </a:r>
                    </a:p>
                  </a:txBody>
                  <a:tcPr marL="58274" marR="58274" marT="58274" marB="58274" anchor="ctr"/>
                </a:tc>
                <a:tc>
                  <a:txBody>
                    <a:bodyPr/>
                    <a:lstStyle/>
                    <a:p>
                      <a:pPr algn="ctr" fontAlgn="ctr"/>
                      <a:r>
                        <a:rPr lang="en-IN" sz="2400" dirty="0">
                          <a:effectLst/>
                        </a:rPr>
                        <a:t>7 days</a:t>
                      </a:r>
                    </a:p>
                  </a:txBody>
                  <a:tcPr marL="58274" marR="58274" marT="58274" marB="58274" anchor="ctr"/>
                </a:tc>
                <a:tc>
                  <a:txBody>
                    <a:bodyPr/>
                    <a:lstStyle/>
                    <a:p>
                      <a:pPr algn="ctr" fontAlgn="ctr"/>
                      <a:r>
                        <a:rPr lang="en-IN" sz="2400" dirty="0">
                          <a:effectLst/>
                        </a:rPr>
                        <a:t>7 days</a:t>
                      </a:r>
                    </a:p>
                  </a:txBody>
                  <a:tcPr marL="58274" marR="58274" marT="58274" marB="58274" anchor="ctr"/>
                </a:tc>
                <a:extLst>
                  <a:ext uri="{0D108BD9-81ED-4DB2-BD59-A6C34878D82A}">
                    <a16:rowId xmlns:a16="http://schemas.microsoft.com/office/drawing/2014/main" val="3071493757"/>
                  </a:ext>
                </a:extLst>
              </a:tr>
            </a:tbl>
          </a:graphicData>
        </a:graphic>
      </p:graphicFrame>
      <p:sp>
        <p:nvSpPr>
          <p:cNvPr id="6" name="Content Placeholder 5">
            <a:extLst>
              <a:ext uri="{FF2B5EF4-FFF2-40B4-BE49-F238E27FC236}">
                <a16:creationId xmlns:a16="http://schemas.microsoft.com/office/drawing/2014/main" id="{7D328E52-D370-1A1D-0DB8-546D14BBFA3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65730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3"/>
            <a:ext cx="7844901" cy="5813302"/>
          </a:xfrm>
          <a:solidFill>
            <a:schemeClr val="accent4">
              <a:lumMod val="40000"/>
              <a:lumOff val="60000"/>
            </a:schemeClr>
          </a:solidFill>
        </p:spPr>
        <p:txBody>
          <a:bodyPr>
            <a:normAutofit/>
          </a:bodyPr>
          <a:lstStyle/>
          <a:p>
            <a:pPr marL="0" indent="0" algn="just">
              <a:buNone/>
            </a:pPr>
            <a:r>
              <a:rPr lang="en-US" b="1" dirty="0">
                <a:solidFill>
                  <a:srgbClr val="FF0000"/>
                </a:solidFill>
              </a:rPr>
              <a:t>Ion Semiconductor Sequencing</a:t>
            </a:r>
          </a:p>
          <a:p>
            <a:pPr algn="just"/>
            <a:r>
              <a:rPr lang="en-US" b="1" dirty="0">
                <a:solidFill>
                  <a:schemeClr val="bg1"/>
                </a:solidFill>
              </a:rPr>
              <a:t>Ion semiconductor sequencing utilizes the release of hydrogen ions during the sequencing reaction to detect the sequence of a cluster. </a:t>
            </a:r>
          </a:p>
          <a:p>
            <a:pPr algn="just"/>
            <a:r>
              <a:rPr lang="en-US" b="1" dirty="0">
                <a:solidFill>
                  <a:schemeClr val="bg1"/>
                </a:solidFill>
              </a:rPr>
              <a:t>Each cluster is located directly above a semiconductor transistor which is capable of detecting changes in the pH of the solution. </a:t>
            </a:r>
          </a:p>
          <a:p>
            <a:pPr algn="just"/>
            <a:r>
              <a:rPr lang="en-US" b="1" dirty="0">
                <a:solidFill>
                  <a:schemeClr val="bg1"/>
                </a:solidFill>
              </a:rPr>
              <a:t>During nucleotide incorporation, a single H+ is released into the solution and it is detected by the semiconductor. </a:t>
            </a:r>
          </a:p>
          <a:p>
            <a:pPr algn="just"/>
            <a:r>
              <a:rPr lang="en-US" b="1" dirty="0">
                <a:solidFill>
                  <a:schemeClr val="bg1"/>
                </a:solidFill>
              </a:rPr>
              <a:t>The sequencing reaction itself proceeds similarly to pyrosequencing but at a fraction of the cost.</a:t>
            </a:r>
          </a:p>
          <a:p>
            <a:pPr algn="just"/>
            <a:endParaRPr lang="en-IN" b="1" dirty="0">
              <a:solidFill>
                <a:schemeClr val="bg1"/>
              </a:solidFill>
            </a:endParaRPr>
          </a:p>
        </p:txBody>
      </p:sp>
    </p:spTree>
    <p:extLst>
      <p:ext uri="{BB962C8B-B14F-4D97-AF65-F5344CB8AC3E}">
        <p14:creationId xmlns:p14="http://schemas.microsoft.com/office/powerpoint/2010/main" val="341457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graphicFrame>
        <p:nvGraphicFramePr>
          <p:cNvPr id="8" name="Table 7">
            <a:extLst>
              <a:ext uri="{FF2B5EF4-FFF2-40B4-BE49-F238E27FC236}">
                <a16:creationId xmlns:a16="http://schemas.microsoft.com/office/drawing/2014/main" id="{5E54F90E-3B8F-E544-8BFD-6536E439AFA0}"/>
              </a:ext>
            </a:extLst>
          </p:cNvPr>
          <p:cNvGraphicFramePr>
            <a:graphicFrameLocks noGrp="1"/>
          </p:cNvGraphicFramePr>
          <p:nvPr>
            <p:extLst>
              <p:ext uri="{D42A27DB-BD31-4B8C-83A1-F6EECF244321}">
                <p14:modId xmlns:p14="http://schemas.microsoft.com/office/powerpoint/2010/main" val="1647071491"/>
              </p:ext>
            </p:extLst>
          </p:nvPr>
        </p:nvGraphicFramePr>
        <p:xfrm>
          <a:off x="1552575" y="1304925"/>
          <a:ext cx="8286750" cy="4933949"/>
        </p:xfrm>
        <a:graphic>
          <a:graphicData uri="http://schemas.openxmlformats.org/drawingml/2006/table">
            <a:tbl>
              <a:tblPr>
                <a:tableStyleId>{08FB837D-C827-4EFA-A057-4D05807E0F7C}</a:tableStyleId>
              </a:tblPr>
              <a:tblGrid>
                <a:gridCol w="4143375">
                  <a:extLst>
                    <a:ext uri="{9D8B030D-6E8A-4147-A177-3AD203B41FA5}">
                      <a16:colId xmlns:a16="http://schemas.microsoft.com/office/drawing/2014/main" val="1739901058"/>
                    </a:ext>
                  </a:extLst>
                </a:gridCol>
                <a:gridCol w="4143375">
                  <a:extLst>
                    <a:ext uri="{9D8B030D-6E8A-4147-A177-3AD203B41FA5}">
                      <a16:colId xmlns:a16="http://schemas.microsoft.com/office/drawing/2014/main" val="319887340"/>
                    </a:ext>
                  </a:extLst>
                </a:gridCol>
              </a:tblGrid>
              <a:tr h="1466849">
                <a:tc>
                  <a:txBody>
                    <a:bodyPr/>
                    <a:lstStyle/>
                    <a:p>
                      <a:pPr algn="ctr" fontAlgn="ctr"/>
                      <a:br>
                        <a:rPr lang="en-IN" sz="2400" b="1" dirty="0">
                          <a:solidFill>
                            <a:schemeClr val="bg1"/>
                          </a:solidFill>
                          <a:effectLst/>
                        </a:rPr>
                      </a:br>
                      <a:endParaRPr lang="en-IN" sz="2400" b="1" dirty="0">
                        <a:solidFill>
                          <a:schemeClr val="bg1"/>
                        </a:solidFill>
                        <a:effectLst/>
                      </a:endParaRPr>
                    </a:p>
                  </a:txBody>
                  <a:tcPr marL="60960" marR="60960" marT="60960" marB="60960" anchor="ctr"/>
                </a:tc>
                <a:tc>
                  <a:txBody>
                    <a:bodyPr/>
                    <a:lstStyle/>
                    <a:p>
                      <a:r>
                        <a:rPr lang="en-IN" sz="2400" b="1" dirty="0">
                          <a:solidFill>
                            <a:schemeClr val="bg1"/>
                          </a:solidFill>
                          <a:effectLst/>
                        </a:rPr>
                        <a:t>Ion Proton System</a:t>
                      </a:r>
                      <a:endParaRPr lang="en-IN" sz="2400" b="1" dirty="0">
                        <a:solidFill>
                          <a:schemeClr val="bg1"/>
                        </a:solidFill>
                      </a:endParaRPr>
                    </a:p>
                  </a:txBody>
                  <a:tcPr/>
                </a:tc>
                <a:extLst>
                  <a:ext uri="{0D108BD9-81ED-4DB2-BD59-A6C34878D82A}">
                    <a16:rowId xmlns:a16="http://schemas.microsoft.com/office/drawing/2014/main" val="3696681198"/>
                  </a:ext>
                </a:extLst>
              </a:tr>
              <a:tr h="866775">
                <a:tc>
                  <a:txBody>
                    <a:bodyPr/>
                    <a:lstStyle/>
                    <a:p>
                      <a:pPr algn="ctr" fontAlgn="ctr"/>
                      <a:r>
                        <a:rPr lang="en-IN" sz="2400" b="1">
                          <a:solidFill>
                            <a:schemeClr val="bg1"/>
                          </a:solidFill>
                          <a:effectLst/>
                        </a:rPr>
                        <a:t>Output</a:t>
                      </a:r>
                    </a:p>
                  </a:txBody>
                  <a:tcPr marL="60960" marR="60960" marT="60960" marB="60960" anchor="ctr"/>
                </a:tc>
                <a:tc>
                  <a:txBody>
                    <a:bodyPr/>
                    <a:lstStyle/>
                    <a:p>
                      <a:pPr algn="ctr" fontAlgn="ctr"/>
                      <a:r>
                        <a:rPr lang="en-IN" sz="2400" b="1">
                          <a:solidFill>
                            <a:schemeClr val="bg1"/>
                          </a:solidFill>
                          <a:effectLst/>
                        </a:rPr>
                        <a:t>up to 10 Gb</a:t>
                      </a:r>
                    </a:p>
                  </a:txBody>
                  <a:tcPr marL="60960" marR="60960" marT="60960" marB="60960" anchor="ctr"/>
                </a:tc>
                <a:extLst>
                  <a:ext uri="{0D108BD9-81ED-4DB2-BD59-A6C34878D82A}">
                    <a16:rowId xmlns:a16="http://schemas.microsoft.com/office/drawing/2014/main" val="3310045770"/>
                  </a:ext>
                </a:extLst>
              </a:tr>
              <a:tr h="866775">
                <a:tc>
                  <a:txBody>
                    <a:bodyPr/>
                    <a:lstStyle/>
                    <a:p>
                      <a:pPr algn="ctr" fontAlgn="ctr"/>
                      <a:r>
                        <a:rPr lang="en-IN" sz="2400" b="1">
                          <a:solidFill>
                            <a:schemeClr val="bg1"/>
                          </a:solidFill>
                          <a:effectLst/>
                        </a:rPr>
                        <a:t>Reads</a:t>
                      </a:r>
                    </a:p>
                  </a:txBody>
                  <a:tcPr marL="60960" marR="60960" marT="60960" marB="60960" anchor="ctr"/>
                </a:tc>
                <a:tc>
                  <a:txBody>
                    <a:bodyPr/>
                    <a:lstStyle/>
                    <a:p>
                      <a:pPr algn="ctr" fontAlgn="ctr"/>
                      <a:r>
                        <a:rPr lang="en-IN" sz="2400" b="1">
                          <a:solidFill>
                            <a:schemeClr val="bg1"/>
                          </a:solidFill>
                          <a:effectLst/>
                        </a:rPr>
                        <a:t>60-80 million Reads</a:t>
                      </a:r>
                    </a:p>
                  </a:txBody>
                  <a:tcPr marL="60960" marR="60960" marT="60960" marB="60960" anchor="ctr"/>
                </a:tc>
                <a:extLst>
                  <a:ext uri="{0D108BD9-81ED-4DB2-BD59-A6C34878D82A}">
                    <a16:rowId xmlns:a16="http://schemas.microsoft.com/office/drawing/2014/main" val="1369431746"/>
                  </a:ext>
                </a:extLst>
              </a:tr>
              <a:tr h="866775">
                <a:tc>
                  <a:txBody>
                    <a:bodyPr/>
                    <a:lstStyle/>
                    <a:p>
                      <a:pPr algn="ctr" fontAlgn="ctr"/>
                      <a:r>
                        <a:rPr lang="en-IN" sz="2400" b="1">
                          <a:solidFill>
                            <a:schemeClr val="bg1"/>
                          </a:solidFill>
                          <a:effectLst/>
                        </a:rPr>
                        <a:t>Read Length</a:t>
                      </a:r>
                    </a:p>
                  </a:txBody>
                  <a:tcPr marL="60960" marR="60960" marT="60960" marB="60960" anchor="ctr"/>
                </a:tc>
                <a:tc>
                  <a:txBody>
                    <a:bodyPr/>
                    <a:lstStyle/>
                    <a:p>
                      <a:pPr algn="ctr" fontAlgn="ctr"/>
                      <a:r>
                        <a:rPr lang="en-IN" sz="2400" b="1">
                          <a:solidFill>
                            <a:schemeClr val="bg1"/>
                          </a:solidFill>
                          <a:effectLst/>
                        </a:rPr>
                        <a:t>up to 200bp</a:t>
                      </a:r>
                    </a:p>
                  </a:txBody>
                  <a:tcPr marL="60960" marR="60960" marT="60960" marB="60960" anchor="ctr"/>
                </a:tc>
                <a:extLst>
                  <a:ext uri="{0D108BD9-81ED-4DB2-BD59-A6C34878D82A}">
                    <a16:rowId xmlns:a16="http://schemas.microsoft.com/office/drawing/2014/main" val="3135951391"/>
                  </a:ext>
                </a:extLst>
              </a:tr>
              <a:tr h="866775">
                <a:tc>
                  <a:txBody>
                    <a:bodyPr/>
                    <a:lstStyle/>
                    <a:p>
                      <a:pPr algn="ctr" fontAlgn="ctr"/>
                      <a:r>
                        <a:rPr lang="en-IN" sz="2400" b="1">
                          <a:solidFill>
                            <a:schemeClr val="bg1"/>
                          </a:solidFill>
                          <a:effectLst/>
                        </a:rPr>
                        <a:t>Run time</a:t>
                      </a:r>
                    </a:p>
                  </a:txBody>
                  <a:tcPr marL="60960" marR="60960" marT="60960" marB="60960" anchor="ctr"/>
                </a:tc>
                <a:tc>
                  <a:txBody>
                    <a:bodyPr/>
                    <a:lstStyle/>
                    <a:p>
                      <a:pPr algn="ctr" fontAlgn="ctr"/>
                      <a:r>
                        <a:rPr lang="en-IN" sz="2400" b="1" dirty="0">
                          <a:solidFill>
                            <a:schemeClr val="bg1"/>
                          </a:solidFill>
                          <a:effectLst/>
                        </a:rPr>
                        <a:t>2-4 hrs</a:t>
                      </a:r>
                    </a:p>
                  </a:txBody>
                  <a:tcPr marL="60960" marR="60960" marT="60960" marB="60960" anchor="ctr"/>
                </a:tc>
                <a:extLst>
                  <a:ext uri="{0D108BD9-81ED-4DB2-BD59-A6C34878D82A}">
                    <a16:rowId xmlns:a16="http://schemas.microsoft.com/office/drawing/2014/main" val="1459676170"/>
                  </a:ext>
                </a:extLst>
              </a:tr>
            </a:tbl>
          </a:graphicData>
        </a:graphic>
      </p:graphicFrame>
    </p:spTree>
    <p:extLst>
      <p:ext uri="{BB962C8B-B14F-4D97-AF65-F5344CB8AC3E}">
        <p14:creationId xmlns:p14="http://schemas.microsoft.com/office/powerpoint/2010/main" val="195898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rmAutofit fontScale="90000"/>
          </a:bodyPr>
          <a:lstStyle/>
          <a:p>
            <a:pPr algn="ctr"/>
            <a:r>
              <a:rPr lang="en-US" b="1" dirty="0">
                <a:solidFill>
                  <a:srgbClr val="002060"/>
                </a:solidFill>
              </a:rPr>
              <a:t>Useful Terms</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fontScale="92500" lnSpcReduction="10000"/>
          </a:bodyPr>
          <a:lstStyle/>
          <a:p>
            <a:pPr algn="just"/>
            <a:r>
              <a:rPr lang="en-US" b="1" dirty="0">
                <a:solidFill>
                  <a:srgbClr val="002060"/>
                </a:solidFill>
              </a:rPr>
              <a:t>Next Generation Sequencing is a young field, with the first machines marketed in 2005. </a:t>
            </a:r>
          </a:p>
          <a:p>
            <a:pPr algn="just"/>
            <a:r>
              <a:rPr lang="en-US" b="1" dirty="0">
                <a:solidFill>
                  <a:srgbClr val="002060"/>
                </a:solidFill>
              </a:rPr>
              <a:t>However, in less than a decade NGS has become a cornerstone of molecular biology and genetics. </a:t>
            </a:r>
          </a:p>
          <a:p>
            <a:pPr algn="just"/>
            <a:r>
              <a:rPr lang="en-US" b="1" dirty="0">
                <a:solidFill>
                  <a:srgbClr val="002060"/>
                </a:solidFill>
              </a:rPr>
              <a:t>As such, being familiar with its technical terms will help in better understanding the available literature and becoming a member of its ever expanding community. </a:t>
            </a:r>
          </a:p>
          <a:p>
            <a:pPr marL="0" indent="0" algn="just">
              <a:buNone/>
            </a:pPr>
            <a:r>
              <a:rPr lang="en-US" b="1" dirty="0">
                <a:solidFill>
                  <a:srgbClr val="FF0000"/>
                </a:solidFill>
              </a:rPr>
              <a:t>Next Generation Sequencing:</a:t>
            </a:r>
          </a:p>
          <a:p>
            <a:pPr algn="just"/>
            <a:r>
              <a:rPr lang="en-US" b="1" dirty="0">
                <a:solidFill>
                  <a:srgbClr val="002060"/>
                </a:solidFill>
              </a:rPr>
              <a:t>Next Generation Sequencing, or NGS, is a sequencing method where millions of sequencing reactions are carried out in parallel, increasing the sequencing throughput.</a:t>
            </a:r>
          </a:p>
          <a:p>
            <a:pPr marL="0" indent="0" algn="just">
              <a:buNone/>
            </a:pPr>
            <a:r>
              <a:rPr lang="en-US" b="1" dirty="0">
                <a:solidFill>
                  <a:srgbClr val="FF0000"/>
                </a:solidFill>
              </a:rPr>
              <a:t>Reads:</a:t>
            </a:r>
          </a:p>
          <a:p>
            <a:pPr algn="just"/>
            <a:r>
              <a:rPr lang="en-US" b="1" dirty="0">
                <a:solidFill>
                  <a:srgbClr val="002060"/>
                </a:solidFill>
              </a:rPr>
              <a:t>The output of an NGS sequencing reaction. A read is a single uninterrupted series of nucleotides representing the sequence of the template.</a:t>
            </a:r>
          </a:p>
          <a:p>
            <a:pPr algn="just"/>
            <a:r>
              <a:rPr lang="en-US" b="1" dirty="0">
                <a:solidFill>
                  <a:srgbClr val="002060"/>
                </a:solidFill>
              </a:rPr>
              <a:t>Read Length: The length of each sequencing read. This variable is always represented as an average read length since individual reads have varying lengths.</a:t>
            </a:r>
          </a:p>
          <a:p>
            <a:pPr marL="0" indent="0" algn="just">
              <a:buNone/>
            </a:pPr>
            <a:r>
              <a:rPr lang="en-US" b="1" dirty="0">
                <a:solidFill>
                  <a:srgbClr val="FF0000"/>
                </a:solidFill>
              </a:rPr>
              <a:t>Coverage:</a:t>
            </a:r>
          </a:p>
          <a:p>
            <a:pPr algn="just"/>
            <a:r>
              <a:rPr lang="en-US" b="1" dirty="0">
                <a:solidFill>
                  <a:srgbClr val="002060"/>
                </a:solidFill>
              </a:rPr>
              <a:t>The number of times a particular nucleotide is sequenced. Due to the error -prone sequencing reactions, random errors could occur. Therefore, 30x coverage is typically required to ensure each nucleotide sequence is accurate.</a:t>
            </a:r>
            <a:endParaRPr lang="en-IN" b="1" dirty="0">
              <a:solidFill>
                <a:srgbClr val="002060"/>
              </a:solidFill>
            </a:endParaRPr>
          </a:p>
        </p:txBody>
      </p:sp>
    </p:spTree>
    <p:extLst>
      <p:ext uri="{BB962C8B-B14F-4D97-AF65-F5344CB8AC3E}">
        <p14:creationId xmlns:p14="http://schemas.microsoft.com/office/powerpoint/2010/main" val="394800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rmAutofit fontScale="90000"/>
          </a:bodyPr>
          <a:lstStyle/>
          <a:p>
            <a:pPr algn="ctr"/>
            <a:r>
              <a:rPr lang="en-US" b="1" dirty="0">
                <a:solidFill>
                  <a:srgbClr val="002060"/>
                </a:solidFill>
              </a:rPr>
              <a:t>Useful Terms</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lnSpcReduction="10000"/>
          </a:bodyPr>
          <a:lstStyle/>
          <a:p>
            <a:pPr marL="0" indent="0" algn="just">
              <a:buNone/>
            </a:pPr>
            <a:r>
              <a:rPr lang="en-US" b="1" dirty="0">
                <a:solidFill>
                  <a:srgbClr val="FF0000"/>
                </a:solidFill>
              </a:rPr>
              <a:t>Deep Sequencing:</a:t>
            </a:r>
          </a:p>
          <a:p>
            <a:pPr algn="just"/>
            <a:r>
              <a:rPr lang="en-US" b="1" dirty="0">
                <a:solidFill>
                  <a:srgbClr val="002060"/>
                </a:solidFill>
              </a:rPr>
              <a:t>Sequencing where the coverage is greater than 30x. This is used in cases where dealing with rare polymorphisms which only a subset of the sample expresses the mutation. This method increases range, complexity, sensitivity, and accuracy of the result.</a:t>
            </a:r>
          </a:p>
          <a:p>
            <a:pPr marL="0" indent="0" algn="just">
              <a:buNone/>
            </a:pPr>
            <a:r>
              <a:rPr lang="en-US" b="1" dirty="0">
                <a:solidFill>
                  <a:srgbClr val="FF0000"/>
                </a:solidFill>
              </a:rPr>
              <a:t>Paired-End Sequencing:</a:t>
            </a:r>
          </a:p>
          <a:p>
            <a:pPr algn="just"/>
            <a:r>
              <a:rPr lang="en-US" b="1" dirty="0">
                <a:solidFill>
                  <a:srgbClr val="002060"/>
                </a:solidFill>
              </a:rPr>
              <a:t>Sequencing from both ends of a fragment while keeping track of the paired data. With this method the sequencing reaction will commence from one end of the fragment. Once completed, the fragment is denatured and a sequencing primer is hybridized to the reverse side adapter. The fragment is then sequenced again. Using this method will allow either further confirmation of the accuracy of the sequence or it could be used to increase the overall read length.</a:t>
            </a:r>
          </a:p>
          <a:p>
            <a:pPr marL="0" indent="0" algn="just">
              <a:buNone/>
            </a:pPr>
            <a:r>
              <a:rPr lang="en-US" b="1" dirty="0">
                <a:solidFill>
                  <a:srgbClr val="FF0000"/>
                </a:solidFill>
              </a:rPr>
              <a:t>Mate-Paired reads:</a:t>
            </a:r>
          </a:p>
          <a:p>
            <a:pPr algn="just"/>
            <a:r>
              <a:rPr lang="en-US" b="1" dirty="0">
                <a:solidFill>
                  <a:srgbClr val="002060"/>
                </a:solidFill>
              </a:rPr>
              <a:t>A sample preparation step where large DNA fragments (~10kb) are circularized with an adapter sequence followed by degradation of the circular DNA. This method links DNA fragments that are separated from each other by a certain distance and it is used in applications such as de novo assembly, structural variant detection, and identification of complex genomic rearrangements.</a:t>
            </a:r>
            <a:endParaRPr lang="en-IN" b="1" dirty="0">
              <a:solidFill>
                <a:srgbClr val="002060"/>
              </a:solidFill>
            </a:endParaRPr>
          </a:p>
        </p:txBody>
      </p:sp>
    </p:spTree>
    <p:extLst>
      <p:ext uri="{BB962C8B-B14F-4D97-AF65-F5344CB8AC3E}">
        <p14:creationId xmlns:p14="http://schemas.microsoft.com/office/powerpoint/2010/main" val="107591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223084"/>
            <a:ext cx="10515600" cy="531520"/>
          </a:xfrm>
          <a:solidFill>
            <a:srgbClr val="00B050"/>
          </a:solidFill>
        </p:spPr>
        <p:txBody>
          <a:bodyPr vert="horz" lIns="91440" tIns="45720" rIns="91440" bIns="45720" rtlCol="0" anchor="t">
            <a:normAutofit fontScale="90000"/>
          </a:bodyPr>
          <a:lstStyle/>
          <a:p>
            <a:pPr algn="ctr"/>
            <a:r>
              <a:rPr lang="en-IN" b="1" dirty="0"/>
              <a:t>Next Generation 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pPr algn="just"/>
            <a:r>
              <a:rPr lang="en-US" b="1" dirty="0">
                <a:solidFill>
                  <a:srgbClr val="002060"/>
                </a:solidFill>
              </a:rPr>
              <a:t>Next Generation Sequencing (NGS) is a powerful platform that has enabled the sequencing of thousands to millions of DNA molecules simultaneously. </a:t>
            </a:r>
          </a:p>
          <a:p>
            <a:pPr algn="just"/>
            <a:r>
              <a:rPr lang="en-US" b="1" dirty="0">
                <a:solidFill>
                  <a:srgbClr val="002060"/>
                </a:solidFill>
              </a:rPr>
              <a:t>This powerful tool is revolutionizing fields such as personalized medicine, genetic diseases, and clinical diagnostics by offering a high throughput option with the capability to sequence multiple individuals at the same time.</a:t>
            </a:r>
          </a:p>
          <a:p>
            <a:pPr algn="just"/>
            <a:r>
              <a:rPr lang="en-US" b="1" dirty="0">
                <a:solidFill>
                  <a:srgbClr val="002060"/>
                </a:solidFill>
              </a:rPr>
              <a:t>The so-called “next-generation” sequencing (NGS) technologies allows us, in a short time, low cost and in parallel, to sequence millions to billions of DNA nucleotides, minimizing the need for the fragment-cloning methods and overcoming the limitations of the original Sanger sequencing methods used to sequence the first human genome. </a:t>
            </a:r>
          </a:p>
          <a:p>
            <a:pPr algn="just"/>
            <a:r>
              <a:rPr lang="en-US" b="1" dirty="0">
                <a:solidFill>
                  <a:srgbClr val="002060"/>
                </a:solidFill>
              </a:rPr>
              <a:t>Using different sequencing technologies, a wide variety of different NGS platforms have been made available. </a:t>
            </a:r>
          </a:p>
          <a:p>
            <a:pPr algn="just"/>
            <a:r>
              <a:rPr lang="en-US" b="1" dirty="0">
                <a:solidFill>
                  <a:srgbClr val="002060"/>
                </a:solidFill>
              </a:rPr>
              <a:t>Massive-parallel and Next-generation DNA sequencing are used to refer collectively the available high throughput DNA sequencing technologies. </a:t>
            </a:r>
          </a:p>
          <a:p>
            <a:pPr algn="just"/>
            <a:r>
              <a:rPr lang="en-US" b="1" dirty="0">
                <a:solidFill>
                  <a:srgbClr val="002060"/>
                </a:solidFill>
              </a:rPr>
              <a:t>However, the difference in the sequencing platforms lies in how the templates are generated and how they are detected to expose their sequences.</a:t>
            </a:r>
            <a:endParaRPr lang="en-IN" b="1" dirty="0">
              <a:solidFill>
                <a:srgbClr val="002060"/>
              </a:solidFill>
            </a:endParaRPr>
          </a:p>
          <a:p>
            <a:pPr algn="just"/>
            <a:endParaRPr lang="en-US" b="1" dirty="0">
              <a:solidFill>
                <a:srgbClr val="002060"/>
              </a:solidFill>
            </a:endParaRPr>
          </a:p>
          <a:p>
            <a:pPr algn="just"/>
            <a:endParaRPr lang="en-IN" b="1" dirty="0">
              <a:solidFill>
                <a:srgbClr val="002060"/>
              </a:solidFill>
            </a:endParaRPr>
          </a:p>
        </p:txBody>
      </p:sp>
    </p:spTree>
    <p:extLst>
      <p:ext uri="{BB962C8B-B14F-4D97-AF65-F5344CB8AC3E}">
        <p14:creationId xmlns:p14="http://schemas.microsoft.com/office/powerpoint/2010/main" val="330704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rmAutofit fontScale="90000"/>
          </a:bodyPr>
          <a:lstStyle/>
          <a:p>
            <a:pPr algn="ctr"/>
            <a:r>
              <a:rPr lang="en-US" b="1" dirty="0">
                <a:solidFill>
                  <a:srgbClr val="002060"/>
                </a:solidFill>
              </a:rPr>
              <a:t>Useful Terms</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fontScale="70000" lnSpcReduction="20000"/>
          </a:bodyPr>
          <a:lstStyle/>
          <a:p>
            <a:pPr marL="0" indent="0" algn="just">
              <a:buNone/>
            </a:pPr>
            <a:r>
              <a:rPr lang="en-US" b="1" dirty="0">
                <a:solidFill>
                  <a:srgbClr val="FF0000"/>
                </a:solidFill>
              </a:rPr>
              <a:t>Adapter:</a:t>
            </a:r>
          </a:p>
          <a:p>
            <a:pPr marL="0" indent="0" algn="just">
              <a:buNone/>
            </a:pPr>
            <a:r>
              <a:rPr lang="en-US" b="1" dirty="0">
                <a:solidFill>
                  <a:schemeClr val="bg1"/>
                </a:solidFill>
              </a:rPr>
              <a:t>Unique sequences used to cap the ends of a fragmented DNA. The adapter’s functions are as follows: 1) allow hybridization to solid surface; 2) provide priming location for both amplification and sequencing primers; and 3) provide barcoding for multiplexing different samples in the same run.</a:t>
            </a:r>
          </a:p>
          <a:p>
            <a:pPr marL="0" indent="0" algn="just">
              <a:buNone/>
            </a:pPr>
            <a:r>
              <a:rPr lang="en-US" b="1" dirty="0">
                <a:solidFill>
                  <a:srgbClr val="FF0000"/>
                </a:solidFill>
              </a:rPr>
              <a:t>Library:</a:t>
            </a:r>
          </a:p>
          <a:p>
            <a:pPr marL="0" indent="0" algn="just">
              <a:buNone/>
            </a:pPr>
            <a:r>
              <a:rPr lang="en-US" b="1" dirty="0">
                <a:solidFill>
                  <a:schemeClr val="bg1"/>
                </a:solidFill>
              </a:rPr>
              <a:t>A collection of DNA fragments with adapters ligated to each end. Library preparation is required before a sequencing run. Our next knowledge base will delve into the different sample and library preparation methods available.</a:t>
            </a:r>
          </a:p>
          <a:p>
            <a:pPr marL="0" indent="0" algn="just">
              <a:buNone/>
            </a:pPr>
            <a:r>
              <a:rPr lang="en-US" b="1" dirty="0">
                <a:solidFill>
                  <a:srgbClr val="FF0000"/>
                </a:solidFill>
              </a:rPr>
              <a:t>Alignment:</a:t>
            </a:r>
          </a:p>
          <a:p>
            <a:pPr marL="0" indent="0" algn="just">
              <a:buNone/>
            </a:pPr>
            <a:r>
              <a:rPr lang="en-US" b="1" dirty="0">
                <a:solidFill>
                  <a:schemeClr val="bg1"/>
                </a:solidFill>
              </a:rPr>
              <a:t>Mapping a sequence read to a known reference genome</a:t>
            </a:r>
          </a:p>
          <a:p>
            <a:pPr marL="0" indent="0" algn="just">
              <a:buNone/>
            </a:pPr>
            <a:r>
              <a:rPr lang="en-US" b="1" dirty="0">
                <a:solidFill>
                  <a:schemeClr val="bg1"/>
                </a:solidFill>
              </a:rPr>
              <a:t>Reference sequence/genome:</a:t>
            </a:r>
          </a:p>
          <a:p>
            <a:pPr marL="0" indent="0" algn="just">
              <a:buNone/>
            </a:pPr>
            <a:r>
              <a:rPr lang="en-US" b="1" dirty="0">
                <a:solidFill>
                  <a:schemeClr val="bg1"/>
                </a:solidFill>
              </a:rPr>
              <a:t>A fully sequenced and mapped genome used for the mapping of sequence reads.</a:t>
            </a:r>
          </a:p>
          <a:p>
            <a:pPr marL="0" indent="0" algn="just">
              <a:buNone/>
            </a:pPr>
            <a:r>
              <a:rPr lang="en-US" b="1" dirty="0">
                <a:solidFill>
                  <a:srgbClr val="FF0000"/>
                </a:solidFill>
              </a:rPr>
              <a:t>De Novo Assembly:</a:t>
            </a:r>
          </a:p>
          <a:p>
            <a:pPr marL="0" indent="0" algn="just">
              <a:buNone/>
            </a:pPr>
            <a:r>
              <a:rPr lang="en-US" b="1" dirty="0">
                <a:solidFill>
                  <a:schemeClr val="bg1"/>
                </a:solidFill>
              </a:rPr>
              <a:t>Assembly of the sequence reads to generate a reference sequence.</a:t>
            </a:r>
          </a:p>
          <a:p>
            <a:pPr marL="0" indent="0" algn="just">
              <a:buNone/>
            </a:pPr>
            <a:r>
              <a:rPr lang="en-US" b="1" dirty="0">
                <a:solidFill>
                  <a:srgbClr val="FF0000"/>
                </a:solidFill>
              </a:rPr>
              <a:t>Specificity:</a:t>
            </a:r>
          </a:p>
          <a:p>
            <a:pPr marL="0" indent="0" algn="just">
              <a:buNone/>
            </a:pPr>
            <a:r>
              <a:rPr lang="en-US" b="1" dirty="0">
                <a:solidFill>
                  <a:schemeClr val="bg1"/>
                </a:solidFill>
              </a:rPr>
              <a:t>The percentage of sequences that map to the intended targets out of total bases per run.</a:t>
            </a:r>
          </a:p>
          <a:p>
            <a:pPr marL="0" indent="0" algn="just">
              <a:buNone/>
            </a:pPr>
            <a:r>
              <a:rPr lang="en-US" b="1" dirty="0">
                <a:solidFill>
                  <a:srgbClr val="FF0000"/>
                </a:solidFill>
              </a:rPr>
              <a:t>Uniformity:</a:t>
            </a:r>
          </a:p>
          <a:p>
            <a:pPr marL="0" indent="0" algn="just">
              <a:buNone/>
            </a:pPr>
            <a:r>
              <a:rPr lang="en-US" b="1" dirty="0">
                <a:solidFill>
                  <a:schemeClr val="bg1"/>
                </a:solidFill>
              </a:rPr>
              <a:t>The variability in sequence coverage across target regions. When performing whole genome sequencing or exome sequencing, it is expected that the result will be highly uniform (as there should be a 1:1 ratio in the starting material). However, RNA sequencing will not be uniform since differences in expression alter its starting material.</a:t>
            </a:r>
          </a:p>
          <a:p>
            <a:pPr marL="0" indent="0" algn="just">
              <a:buNone/>
            </a:pPr>
            <a:r>
              <a:rPr lang="en-US" b="1" dirty="0">
                <a:solidFill>
                  <a:srgbClr val="FF0000"/>
                </a:solidFill>
              </a:rPr>
              <a:t>Homopolymer:</a:t>
            </a:r>
          </a:p>
          <a:p>
            <a:pPr marL="0" indent="0" algn="just">
              <a:buNone/>
            </a:pPr>
            <a:r>
              <a:rPr lang="en-US" b="1" dirty="0">
                <a:solidFill>
                  <a:schemeClr val="bg1"/>
                </a:solidFill>
              </a:rPr>
              <a:t>A stretch of single nucleotide bases, such as AAAA or GGGGGG.</a:t>
            </a:r>
            <a:endParaRPr lang="en-IN" b="1" dirty="0">
              <a:solidFill>
                <a:schemeClr val="bg1"/>
              </a:solidFill>
            </a:endParaRPr>
          </a:p>
        </p:txBody>
      </p:sp>
    </p:spTree>
    <p:extLst>
      <p:ext uri="{BB962C8B-B14F-4D97-AF65-F5344CB8AC3E}">
        <p14:creationId xmlns:p14="http://schemas.microsoft.com/office/powerpoint/2010/main" val="282111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rmAutofit fontScale="90000"/>
          </a:bodyPr>
          <a:lstStyle/>
          <a:p>
            <a:pPr algn="ctr"/>
            <a:r>
              <a:rPr lang="en-IN" b="1" dirty="0"/>
              <a:t>Second generation 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pPr algn="just"/>
            <a:r>
              <a:rPr lang="en-US" b="1" dirty="0">
                <a:solidFill>
                  <a:srgbClr val="002060"/>
                </a:solidFill>
              </a:rPr>
              <a:t>Basic characteristics of the second generation sequencing involve the shotgun sequencing of the fragmented genomic DNA or cDNA ligated to the linkers or adapters for construction of template libraries. </a:t>
            </a:r>
          </a:p>
          <a:p>
            <a:pPr algn="just"/>
            <a:r>
              <a:rPr lang="en-US" b="1" dirty="0">
                <a:solidFill>
                  <a:srgbClr val="002060"/>
                </a:solidFill>
              </a:rPr>
              <a:t>A solid surface or beads are used for the library amplification and the incorporated nucleotide is monitored by the luminescence generation or changes in electrical current. </a:t>
            </a:r>
          </a:p>
          <a:p>
            <a:pPr algn="just"/>
            <a:r>
              <a:rPr lang="en-US" b="1" dirty="0">
                <a:solidFill>
                  <a:srgbClr val="002060"/>
                </a:solidFill>
              </a:rPr>
              <a:t>A major defining feature of the second generation sequencing is the parallelization of millions of nucleotide short reads in a much shorter time. </a:t>
            </a:r>
          </a:p>
          <a:p>
            <a:pPr algn="just"/>
            <a:r>
              <a:rPr lang="en-US" b="1" dirty="0">
                <a:solidFill>
                  <a:srgbClr val="002060"/>
                </a:solidFill>
              </a:rPr>
              <a:t>Second generation sequencing includes: </a:t>
            </a:r>
            <a:r>
              <a:rPr lang="en-US" b="1" dirty="0">
                <a:solidFill>
                  <a:srgbClr val="00B050"/>
                </a:solidFill>
              </a:rPr>
              <a:t>Roche 454, Illumina, </a:t>
            </a:r>
            <a:r>
              <a:rPr lang="en-US" b="1" dirty="0" err="1">
                <a:solidFill>
                  <a:srgbClr val="00B050"/>
                </a:solidFill>
              </a:rPr>
              <a:t>SOLiD</a:t>
            </a:r>
            <a:r>
              <a:rPr lang="en-US" b="1" dirty="0">
                <a:solidFill>
                  <a:srgbClr val="00B050"/>
                </a:solidFill>
              </a:rPr>
              <a:t> and Ion Torrent</a:t>
            </a:r>
            <a:r>
              <a:rPr lang="en-US" b="1" dirty="0">
                <a:solidFill>
                  <a:srgbClr val="002060"/>
                </a:solidFill>
              </a:rPr>
              <a:t>. </a:t>
            </a:r>
            <a:endParaRPr lang="en-IN" b="1" dirty="0">
              <a:solidFill>
                <a:srgbClr val="002060"/>
              </a:solidFill>
            </a:endParaRPr>
          </a:p>
        </p:txBody>
      </p:sp>
    </p:spTree>
    <p:extLst>
      <p:ext uri="{BB962C8B-B14F-4D97-AF65-F5344CB8AC3E}">
        <p14:creationId xmlns:p14="http://schemas.microsoft.com/office/powerpoint/2010/main" val="5324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0"/>
            <a:ext cx="10515600" cy="754604"/>
          </a:xfrm>
          <a:solidFill>
            <a:srgbClr val="00B050"/>
          </a:solidFill>
        </p:spPr>
        <p:txBody>
          <a:bodyPr>
            <a:normAutofit/>
          </a:bodyPr>
          <a:lstStyle/>
          <a:p>
            <a:pPr algn="ctr"/>
            <a:r>
              <a:rPr lang="en-IN" b="1" dirty="0"/>
              <a:t>Roche 454 pyrosequencing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pPr algn="just"/>
            <a:r>
              <a:rPr lang="en-US" b="1" dirty="0">
                <a:solidFill>
                  <a:srgbClr val="002060"/>
                </a:solidFill>
              </a:rPr>
              <a:t>Roche 454 pyrosequencing by synthesis was the first successful second generation sequencing system developed in 2005.</a:t>
            </a:r>
          </a:p>
          <a:p>
            <a:pPr algn="just"/>
            <a:r>
              <a:rPr lang="en-US" b="1" dirty="0">
                <a:solidFill>
                  <a:srgbClr val="002060"/>
                </a:solidFill>
              </a:rPr>
              <a:t>This technology made use of </a:t>
            </a:r>
            <a:r>
              <a:rPr lang="en-US" b="1" dirty="0">
                <a:solidFill>
                  <a:srgbClr val="FF0000"/>
                </a:solidFill>
              </a:rPr>
              <a:t>sequencing chemistry, wherein the visible light produced by ATP sulfurylase, luciferase, DNA polymerase enzymatic system and is measured in proportion to the amount of released pyrophosphate in the newly synthesized DNA chain. </a:t>
            </a:r>
          </a:p>
          <a:p>
            <a:pPr algn="just"/>
            <a:r>
              <a:rPr lang="en-US" b="1" dirty="0">
                <a:solidFill>
                  <a:srgbClr val="002060"/>
                </a:solidFill>
              </a:rPr>
              <a:t>This ensures that the reaction can be detected at a given light intensity and can analyze a large number of samples in parallel, vastly improving the output as compared to the original Sanger method. </a:t>
            </a:r>
          </a:p>
          <a:p>
            <a:pPr algn="just"/>
            <a:r>
              <a:rPr lang="en-US" b="1" dirty="0">
                <a:solidFill>
                  <a:srgbClr val="002060"/>
                </a:solidFill>
              </a:rPr>
              <a:t>Roche in 2008 released the upgraded 454 GS FLX Titanium system with an average read length to 700 bp, 99.997% accuracy and 0.7 Gb of data per run output within 24 hrs. </a:t>
            </a:r>
          </a:p>
          <a:p>
            <a:pPr algn="just"/>
            <a:r>
              <a:rPr lang="en-US" b="1" dirty="0">
                <a:solidFill>
                  <a:srgbClr val="002060"/>
                </a:solidFill>
              </a:rPr>
              <a:t>The major drawbacks of Roche 454 in most cases was the high error rates in homopolymer repeats and the high reagent cost. </a:t>
            </a:r>
          </a:p>
          <a:p>
            <a:pPr algn="just"/>
            <a:r>
              <a:rPr lang="en-US" b="1" dirty="0">
                <a:solidFill>
                  <a:srgbClr val="002060"/>
                </a:solidFill>
              </a:rPr>
              <a:t>This technology has been discontinued for several years now.</a:t>
            </a:r>
            <a:endParaRPr lang="en-IN" b="1" dirty="0">
              <a:solidFill>
                <a:srgbClr val="002060"/>
              </a:solidFill>
            </a:endParaRPr>
          </a:p>
        </p:txBody>
      </p:sp>
    </p:spTree>
    <p:extLst>
      <p:ext uri="{BB962C8B-B14F-4D97-AF65-F5344CB8AC3E}">
        <p14:creationId xmlns:p14="http://schemas.microsoft.com/office/powerpoint/2010/main" val="251281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0"/>
            <a:ext cx="10515600" cy="754604"/>
          </a:xfrm>
          <a:solidFill>
            <a:srgbClr val="00B050"/>
          </a:solidFill>
        </p:spPr>
        <p:txBody>
          <a:bodyPr>
            <a:normAutofit/>
          </a:bodyPr>
          <a:lstStyle/>
          <a:p>
            <a:pPr algn="ctr"/>
            <a:r>
              <a:rPr lang="en-US" b="1" dirty="0"/>
              <a:t>How does 454 DNA sequencing work?</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7439488" cy="5903651"/>
          </a:xfrm>
          <a:solidFill>
            <a:schemeClr val="accent4">
              <a:lumMod val="40000"/>
              <a:lumOff val="60000"/>
            </a:schemeClr>
          </a:solidFill>
        </p:spPr>
        <p:txBody>
          <a:bodyPr>
            <a:normAutofit fontScale="92500"/>
          </a:bodyPr>
          <a:lstStyle/>
          <a:p>
            <a:pPr algn="just"/>
            <a:r>
              <a:rPr lang="en-US" sz="1200" b="1" dirty="0">
                <a:solidFill>
                  <a:srgbClr val="002060"/>
                </a:solidFill>
              </a:rPr>
              <a:t>The process begins with a sample of double-stranded DNA.</a:t>
            </a:r>
          </a:p>
          <a:p>
            <a:pPr algn="just"/>
            <a:r>
              <a:rPr lang="en-US" sz="1200" b="1" dirty="0">
                <a:solidFill>
                  <a:srgbClr val="002060"/>
                </a:solidFill>
              </a:rPr>
              <a:t>The DNA is broken up into fragments of around 400 to 600 base pairs using restriction enzymes that ‘cut’ the DNA at specific points.</a:t>
            </a:r>
          </a:p>
          <a:p>
            <a:pPr algn="just"/>
            <a:r>
              <a:rPr lang="en-US" sz="1200" b="1" dirty="0">
                <a:solidFill>
                  <a:srgbClr val="002060"/>
                </a:solidFill>
              </a:rPr>
              <a:t>Short sequences of DNA called adaptors, are attached to the DNA fragments.</a:t>
            </a:r>
          </a:p>
          <a:p>
            <a:pPr algn="just"/>
            <a:r>
              <a:rPr lang="en-US" sz="1200" b="1" dirty="0">
                <a:solidFill>
                  <a:srgbClr val="002060"/>
                </a:solidFill>
              </a:rPr>
              <a:t>Tiny resin beads are added to the mix.</a:t>
            </a:r>
          </a:p>
          <a:p>
            <a:pPr algn="just"/>
            <a:r>
              <a:rPr lang="en-US" sz="1200" b="1" dirty="0">
                <a:solidFill>
                  <a:srgbClr val="002060"/>
                </a:solidFill>
              </a:rPr>
              <a:t>DNA sequences on the beads are complementary to sequences on the adaptors, allowing the DNA fragments to bind directly to the beads, ideally one fragment to each bead.</a:t>
            </a:r>
          </a:p>
          <a:p>
            <a:pPr algn="just"/>
            <a:r>
              <a:rPr lang="en-US" sz="1200" b="1" dirty="0">
                <a:solidFill>
                  <a:srgbClr val="002060"/>
                </a:solidFill>
              </a:rPr>
              <a:t>When the DNA fragments attach to the DNA on the beads the bonds joining the double-strand together, break and the strands separate, becoming single-stranded DNA.</a:t>
            </a:r>
          </a:p>
          <a:p>
            <a:pPr algn="just"/>
            <a:r>
              <a:rPr lang="en-US" sz="1200" b="1" dirty="0">
                <a:solidFill>
                  <a:srgbClr val="002060"/>
                </a:solidFill>
              </a:rPr>
              <a:t>The fragments of DNA are then copied numerous times on each bead by a reaction known as the polymerase chain reaction (PCR). This creates millions of identical copies of the DNA sequence.</a:t>
            </a:r>
          </a:p>
          <a:p>
            <a:pPr algn="just"/>
            <a:r>
              <a:rPr lang="en-US" sz="1200" b="1" dirty="0">
                <a:solidFill>
                  <a:srgbClr val="002060"/>
                </a:solidFill>
              </a:rPr>
              <a:t>The beads are then filtered to remove any that have either failed to attach to any DNA or contain more than one type of DNA fragment.</a:t>
            </a:r>
          </a:p>
          <a:p>
            <a:pPr algn="just"/>
            <a:r>
              <a:rPr lang="en-US" sz="1200" b="1" dirty="0">
                <a:solidFill>
                  <a:srgbClr val="002060"/>
                </a:solidFill>
              </a:rPr>
              <a:t>Then, the remaining beads are put into wells on a sequencing plate (one bead per well) along with enzyme beads that contain the DNA polymerase and primer needed for the sequencing reaction</a:t>
            </a:r>
          </a:p>
          <a:p>
            <a:pPr algn="just"/>
            <a:r>
              <a:rPr lang="en-US" sz="1200" b="1" dirty="0">
                <a:solidFill>
                  <a:srgbClr val="002060"/>
                </a:solidFill>
              </a:rPr>
              <a:t>The polymerase enzyme and primer attach to the DNA fragments on the beads.</a:t>
            </a:r>
          </a:p>
          <a:p>
            <a:pPr algn="just"/>
            <a:r>
              <a:rPr lang="en-US" sz="1200" b="1" dirty="0">
                <a:solidFill>
                  <a:srgbClr val="002060"/>
                </a:solidFill>
              </a:rPr>
              <a:t>Nucleotide bases are added to the wells in waves of one type of base at a time: a wave of As, followed by a wave of Cs, followed by </a:t>
            </a:r>
            <a:r>
              <a:rPr lang="en-US" sz="1200" b="1" dirty="0" err="1">
                <a:solidFill>
                  <a:srgbClr val="002060"/>
                </a:solidFill>
              </a:rPr>
              <a:t>Gs</a:t>
            </a:r>
            <a:r>
              <a:rPr lang="en-US" sz="1200" b="1" dirty="0">
                <a:solidFill>
                  <a:srgbClr val="002060"/>
                </a:solidFill>
              </a:rPr>
              <a:t>, followed by Ts.</a:t>
            </a:r>
          </a:p>
          <a:p>
            <a:pPr algn="just"/>
            <a:r>
              <a:rPr lang="en-US" sz="1200" b="1" dirty="0">
                <a:solidFill>
                  <a:srgbClr val="002060"/>
                </a:solidFill>
              </a:rPr>
              <a:t>When each base is incorporated into the DNA, light is given out and this is recorded by a camera.</a:t>
            </a:r>
          </a:p>
          <a:p>
            <a:pPr algn="just"/>
            <a:r>
              <a:rPr lang="en-US" sz="1200" b="1" dirty="0">
                <a:solidFill>
                  <a:srgbClr val="002060"/>
                </a:solidFill>
              </a:rPr>
              <a:t>The intensity of the light corresponds to the number of nucleotides of the same type that have been incorporated. For example, if there are three consecutive As in the fragment, the amount of light generated would be three times that of a single A in the fragment.</a:t>
            </a:r>
          </a:p>
          <a:p>
            <a:pPr algn="just"/>
            <a:r>
              <a:rPr lang="en-US" sz="1200" b="1" dirty="0">
                <a:solidFill>
                  <a:srgbClr val="002060"/>
                </a:solidFill>
              </a:rPr>
              <a:t>By plotting this pattern of light intensity on a graph, the sequence of the original piece of DNA can be decoded.</a:t>
            </a:r>
            <a:endParaRPr lang="en-IN" sz="1200" b="1" dirty="0">
              <a:solidFill>
                <a:srgbClr val="002060"/>
              </a:solidFill>
            </a:endParaRPr>
          </a:p>
        </p:txBody>
      </p:sp>
    </p:spTree>
    <p:extLst>
      <p:ext uri="{BB962C8B-B14F-4D97-AF65-F5344CB8AC3E}">
        <p14:creationId xmlns:p14="http://schemas.microsoft.com/office/powerpoint/2010/main" val="241510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0"/>
            <a:ext cx="10515600" cy="754604"/>
          </a:xfrm>
          <a:solidFill>
            <a:srgbClr val="00B050"/>
          </a:solidFill>
        </p:spPr>
        <p:txBody>
          <a:bodyPr>
            <a:normAutofit/>
          </a:bodyPr>
          <a:lstStyle/>
          <a:p>
            <a:pPr algn="ctr"/>
            <a:r>
              <a:rPr lang="en-IN" b="1" dirty="0"/>
              <a:t>Roche 454 pyrosequencing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pPr algn="just"/>
            <a:r>
              <a:rPr lang="en-US" b="1" dirty="0">
                <a:solidFill>
                  <a:srgbClr val="002060"/>
                </a:solidFill>
              </a:rPr>
              <a:t>Illumina (</a:t>
            </a:r>
            <a:r>
              <a:rPr lang="en-US" b="1" dirty="0" err="1">
                <a:solidFill>
                  <a:srgbClr val="002060"/>
                </a:solidFill>
              </a:rPr>
              <a:t>Solexa</a:t>
            </a:r>
            <a:r>
              <a:rPr lang="en-US" b="1" dirty="0">
                <a:solidFill>
                  <a:srgbClr val="002060"/>
                </a:solidFill>
              </a:rPr>
              <a:t>) </a:t>
            </a:r>
            <a:r>
              <a:rPr lang="en-US" b="1" dirty="0" err="1">
                <a:solidFill>
                  <a:srgbClr val="002060"/>
                </a:solidFill>
              </a:rPr>
              <a:t>HiSeq</a:t>
            </a:r>
            <a:r>
              <a:rPr lang="en-US" b="1" dirty="0">
                <a:solidFill>
                  <a:srgbClr val="002060"/>
                </a:solidFill>
              </a:rPr>
              <a:t> and </a:t>
            </a:r>
            <a:r>
              <a:rPr lang="en-US" b="1" dirty="0" err="1">
                <a:solidFill>
                  <a:srgbClr val="002060"/>
                </a:solidFill>
              </a:rPr>
              <a:t>MiSeq</a:t>
            </a:r>
            <a:r>
              <a:rPr lang="en-US" b="1" dirty="0">
                <a:solidFill>
                  <a:srgbClr val="002060"/>
                </a:solidFill>
              </a:rPr>
              <a:t> Illumina sequencer also adopted the sequencing by synthesis technology using removable fluorescently labeled chain-terminating nucleotides that are capable of producing a larger output at a lower reagent cost. </a:t>
            </a:r>
          </a:p>
          <a:p>
            <a:pPr algn="just"/>
            <a:r>
              <a:rPr lang="en-US" b="1" dirty="0">
                <a:solidFill>
                  <a:srgbClr val="002060"/>
                </a:solidFill>
              </a:rPr>
              <a:t>A process called bridge amplification or cluster generation occurs allowing generation of copies of a clonally enriched template DNA to be made into miniaturized colonies called as polonies. </a:t>
            </a:r>
          </a:p>
          <a:p>
            <a:pPr algn="just"/>
            <a:r>
              <a:rPr lang="en-US" b="1" dirty="0">
                <a:solidFill>
                  <a:srgbClr val="002060"/>
                </a:solidFill>
              </a:rPr>
              <a:t>The sequencing data output per run is approximately higher (600 Gb) with shorter read lengths (~100 bp) and cheaper cost cheaper cost. </a:t>
            </a:r>
          </a:p>
          <a:p>
            <a:pPr algn="just"/>
            <a:r>
              <a:rPr lang="en-US" b="1" dirty="0">
                <a:solidFill>
                  <a:srgbClr val="002060"/>
                </a:solidFill>
              </a:rPr>
              <a:t>Illumina provides at least eight industrial level sequencing machines (</a:t>
            </a:r>
            <a:r>
              <a:rPr lang="en-US" b="1" dirty="0" err="1">
                <a:solidFill>
                  <a:srgbClr val="002060"/>
                </a:solidFill>
              </a:rPr>
              <a:t>NextSeq</a:t>
            </a:r>
            <a:r>
              <a:rPr lang="en-US" b="1" dirty="0">
                <a:solidFill>
                  <a:srgbClr val="002060"/>
                </a:solidFill>
              </a:rPr>
              <a:t> 500, </a:t>
            </a:r>
            <a:r>
              <a:rPr lang="en-US" b="1" dirty="0" err="1">
                <a:solidFill>
                  <a:srgbClr val="002060"/>
                </a:solidFill>
              </a:rPr>
              <a:t>HiSeq</a:t>
            </a:r>
            <a:r>
              <a:rPr lang="en-US" b="1" dirty="0">
                <a:solidFill>
                  <a:srgbClr val="002060"/>
                </a:solidFill>
              </a:rPr>
              <a:t> series 2500, 3000 and 4000 and </a:t>
            </a:r>
            <a:r>
              <a:rPr lang="en-US" b="1" dirty="0" err="1">
                <a:solidFill>
                  <a:srgbClr val="002060"/>
                </a:solidFill>
              </a:rPr>
              <a:t>HiSeq</a:t>
            </a:r>
            <a:r>
              <a:rPr lang="en-US" b="1" dirty="0">
                <a:solidFill>
                  <a:srgbClr val="002060"/>
                </a:solidFill>
              </a:rPr>
              <a:t> X series five and ten) having mid to high output (120 - 1500 Gb). </a:t>
            </a:r>
          </a:p>
          <a:p>
            <a:pPr algn="just"/>
            <a:r>
              <a:rPr lang="en-US" b="1" dirty="0">
                <a:solidFill>
                  <a:srgbClr val="002060"/>
                </a:solidFill>
              </a:rPr>
              <a:t>Also, </a:t>
            </a:r>
            <a:r>
              <a:rPr lang="en-US" b="1" dirty="0" err="1">
                <a:solidFill>
                  <a:srgbClr val="002060"/>
                </a:solidFill>
              </a:rPr>
              <a:t>MiSeq</a:t>
            </a:r>
            <a:r>
              <a:rPr lang="en-US" b="1" dirty="0">
                <a:solidFill>
                  <a:srgbClr val="002060"/>
                </a:solidFill>
              </a:rPr>
              <a:t> is a small compact laboratory sequencer using the same sequencing and </a:t>
            </a:r>
            <a:r>
              <a:rPr lang="en-US" b="1" dirty="0" err="1">
                <a:solidFill>
                  <a:srgbClr val="002060"/>
                </a:solidFill>
              </a:rPr>
              <a:t>polony</a:t>
            </a:r>
            <a:r>
              <a:rPr lang="en-US" b="1" dirty="0">
                <a:solidFill>
                  <a:srgbClr val="002060"/>
                </a:solidFill>
              </a:rPr>
              <a:t> technology with faster turnover rates and an output of 0.3 to 15 Gb. </a:t>
            </a:r>
          </a:p>
          <a:p>
            <a:pPr algn="just"/>
            <a:r>
              <a:rPr lang="en-US" b="1" dirty="0">
                <a:solidFill>
                  <a:srgbClr val="002060"/>
                </a:solidFill>
              </a:rPr>
              <a:t>Further, Illumina’s new method of </a:t>
            </a:r>
            <a:r>
              <a:rPr lang="en-US" b="1" dirty="0" err="1">
                <a:solidFill>
                  <a:srgbClr val="002060"/>
                </a:solidFill>
              </a:rPr>
              <a:t>TruSeq</a:t>
            </a:r>
            <a:r>
              <a:rPr lang="en-US" b="1" dirty="0">
                <a:solidFill>
                  <a:srgbClr val="002060"/>
                </a:solidFill>
              </a:rPr>
              <a:t> technology involving synthetic long reads resolves the complex, repetitive transposable elements and improves de novo assembly.</a:t>
            </a:r>
            <a:endParaRPr lang="en-IN" b="1" dirty="0">
              <a:solidFill>
                <a:srgbClr val="002060"/>
              </a:solidFill>
            </a:endParaRPr>
          </a:p>
        </p:txBody>
      </p:sp>
    </p:spTree>
    <p:extLst>
      <p:ext uri="{BB962C8B-B14F-4D97-AF65-F5344CB8AC3E}">
        <p14:creationId xmlns:p14="http://schemas.microsoft.com/office/powerpoint/2010/main" val="231449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0"/>
            <a:ext cx="10515600" cy="754604"/>
          </a:xfrm>
          <a:solidFill>
            <a:srgbClr val="00B050"/>
          </a:solidFill>
        </p:spPr>
        <p:txBody>
          <a:bodyPr>
            <a:normAutofit/>
          </a:bodyPr>
          <a:lstStyle/>
          <a:p>
            <a:pPr algn="ctr"/>
            <a:r>
              <a:rPr lang="en-IN" b="1" dirty="0"/>
              <a:t>Roche 454 pyrosequencing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pPr algn="just"/>
            <a:r>
              <a:rPr lang="en-US" b="1" dirty="0">
                <a:solidFill>
                  <a:srgbClr val="002060"/>
                </a:solidFill>
              </a:rPr>
              <a:t>Illumina (</a:t>
            </a:r>
            <a:r>
              <a:rPr lang="en-US" b="1" dirty="0" err="1">
                <a:solidFill>
                  <a:srgbClr val="002060"/>
                </a:solidFill>
              </a:rPr>
              <a:t>Solexa</a:t>
            </a:r>
            <a:r>
              <a:rPr lang="en-US" b="1" dirty="0">
                <a:solidFill>
                  <a:srgbClr val="002060"/>
                </a:solidFill>
              </a:rPr>
              <a:t>) </a:t>
            </a:r>
            <a:r>
              <a:rPr lang="en-US" b="1" dirty="0" err="1">
                <a:solidFill>
                  <a:srgbClr val="002060"/>
                </a:solidFill>
              </a:rPr>
              <a:t>HiSeq</a:t>
            </a:r>
            <a:r>
              <a:rPr lang="en-US" b="1" dirty="0">
                <a:solidFill>
                  <a:srgbClr val="002060"/>
                </a:solidFill>
              </a:rPr>
              <a:t> and </a:t>
            </a:r>
            <a:r>
              <a:rPr lang="en-US" b="1" dirty="0" err="1">
                <a:solidFill>
                  <a:srgbClr val="002060"/>
                </a:solidFill>
              </a:rPr>
              <a:t>MiSeq</a:t>
            </a:r>
            <a:r>
              <a:rPr lang="en-US" b="1" dirty="0">
                <a:solidFill>
                  <a:srgbClr val="002060"/>
                </a:solidFill>
              </a:rPr>
              <a:t> Illumina sequencer also adopted the sequencing by synthesis technology using removable fluorescently labeled chain-terminating nucleotides that are capable of producing a larger output at a lower reagent cost. </a:t>
            </a:r>
          </a:p>
          <a:p>
            <a:pPr algn="just"/>
            <a:r>
              <a:rPr lang="en-US" b="1" dirty="0">
                <a:solidFill>
                  <a:srgbClr val="002060"/>
                </a:solidFill>
              </a:rPr>
              <a:t>A process called bridge amplification or cluster generation occurs allowing generation of copies of a clonally enriched template DNA to be made into miniaturized colonies called as polonies. </a:t>
            </a:r>
          </a:p>
          <a:p>
            <a:pPr algn="just"/>
            <a:r>
              <a:rPr lang="en-US" b="1" dirty="0">
                <a:solidFill>
                  <a:srgbClr val="002060"/>
                </a:solidFill>
              </a:rPr>
              <a:t>The sequencing data output per run is approximately higher (600 Gb) with shorter read lengths (~100 bp) and cheaper cost cheaper cost. </a:t>
            </a:r>
          </a:p>
          <a:p>
            <a:pPr algn="just"/>
            <a:r>
              <a:rPr lang="en-US" b="1" dirty="0">
                <a:solidFill>
                  <a:srgbClr val="002060"/>
                </a:solidFill>
              </a:rPr>
              <a:t>Illumina provides at least eight industrial level sequencing machines (</a:t>
            </a:r>
            <a:r>
              <a:rPr lang="en-US" b="1" dirty="0" err="1">
                <a:solidFill>
                  <a:srgbClr val="002060"/>
                </a:solidFill>
              </a:rPr>
              <a:t>NextSeq</a:t>
            </a:r>
            <a:r>
              <a:rPr lang="en-US" b="1" dirty="0">
                <a:solidFill>
                  <a:srgbClr val="002060"/>
                </a:solidFill>
              </a:rPr>
              <a:t> 500, </a:t>
            </a:r>
            <a:r>
              <a:rPr lang="en-US" b="1" dirty="0" err="1">
                <a:solidFill>
                  <a:srgbClr val="002060"/>
                </a:solidFill>
              </a:rPr>
              <a:t>HiSeq</a:t>
            </a:r>
            <a:r>
              <a:rPr lang="en-US" b="1" dirty="0">
                <a:solidFill>
                  <a:srgbClr val="002060"/>
                </a:solidFill>
              </a:rPr>
              <a:t> series 2500, 3000 and 4000 and </a:t>
            </a:r>
            <a:r>
              <a:rPr lang="en-US" b="1" dirty="0" err="1">
                <a:solidFill>
                  <a:srgbClr val="002060"/>
                </a:solidFill>
              </a:rPr>
              <a:t>HiSeq</a:t>
            </a:r>
            <a:r>
              <a:rPr lang="en-US" b="1" dirty="0">
                <a:solidFill>
                  <a:srgbClr val="002060"/>
                </a:solidFill>
              </a:rPr>
              <a:t> X series five and ten) having mid to high output (120 - 1500 Gb). </a:t>
            </a:r>
          </a:p>
          <a:p>
            <a:pPr algn="just"/>
            <a:r>
              <a:rPr lang="en-US" b="1" dirty="0">
                <a:solidFill>
                  <a:srgbClr val="002060"/>
                </a:solidFill>
              </a:rPr>
              <a:t>Also, </a:t>
            </a:r>
            <a:r>
              <a:rPr lang="en-US" b="1" dirty="0" err="1">
                <a:solidFill>
                  <a:srgbClr val="002060"/>
                </a:solidFill>
              </a:rPr>
              <a:t>MiSeq</a:t>
            </a:r>
            <a:r>
              <a:rPr lang="en-US" b="1" dirty="0">
                <a:solidFill>
                  <a:srgbClr val="002060"/>
                </a:solidFill>
              </a:rPr>
              <a:t> is a small compact laboratory sequencer using the same sequencing and </a:t>
            </a:r>
            <a:r>
              <a:rPr lang="en-US" b="1" dirty="0" err="1">
                <a:solidFill>
                  <a:srgbClr val="002060"/>
                </a:solidFill>
              </a:rPr>
              <a:t>polony</a:t>
            </a:r>
            <a:r>
              <a:rPr lang="en-US" b="1" dirty="0">
                <a:solidFill>
                  <a:srgbClr val="002060"/>
                </a:solidFill>
              </a:rPr>
              <a:t> technology with faster turnover rates and an output of 0.3 to 15 Gb. </a:t>
            </a:r>
          </a:p>
          <a:p>
            <a:pPr algn="just"/>
            <a:r>
              <a:rPr lang="en-US" b="1" dirty="0">
                <a:solidFill>
                  <a:srgbClr val="002060"/>
                </a:solidFill>
              </a:rPr>
              <a:t>Further, Illumina’s new method of </a:t>
            </a:r>
            <a:r>
              <a:rPr lang="en-US" b="1" dirty="0" err="1">
                <a:solidFill>
                  <a:srgbClr val="002060"/>
                </a:solidFill>
              </a:rPr>
              <a:t>TruSeq</a:t>
            </a:r>
            <a:r>
              <a:rPr lang="en-US" b="1" dirty="0">
                <a:solidFill>
                  <a:srgbClr val="002060"/>
                </a:solidFill>
              </a:rPr>
              <a:t> technology involving synthetic</a:t>
            </a:r>
            <a:endParaRPr lang="en-IN" b="1" dirty="0">
              <a:solidFill>
                <a:srgbClr val="002060"/>
              </a:solidFill>
            </a:endParaRPr>
          </a:p>
        </p:txBody>
      </p:sp>
    </p:spTree>
    <p:extLst>
      <p:ext uri="{BB962C8B-B14F-4D97-AF65-F5344CB8AC3E}">
        <p14:creationId xmlns:p14="http://schemas.microsoft.com/office/powerpoint/2010/main" val="307053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223084"/>
            <a:ext cx="10515600" cy="531520"/>
          </a:xfrm>
          <a:solidFill>
            <a:schemeClr val="accent2"/>
          </a:solidFill>
        </p:spPr>
        <p:txBody>
          <a:bodyPr>
            <a:normAutofit fontScale="90000"/>
          </a:bodyPr>
          <a:lstStyle/>
          <a:p>
            <a:pPr algn="ctr"/>
            <a:r>
              <a:rPr lang="en-IN" b="1" dirty="0"/>
              <a:t>Third generation 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372862" y="825622"/>
            <a:ext cx="11398928" cy="5903651"/>
          </a:xfrm>
          <a:solidFill>
            <a:schemeClr val="accent4">
              <a:lumMod val="40000"/>
              <a:lumOff val="60000"/>
            </a:schemeClr>
          </a:solidFill>
        </p:spPr>
        <p:txBody>
          <a:bodyPr>
            <a:normAutofit/>
          </a:bodyPr>
          <a:lstStyle/>
          <a:p>
            <a:r>
              <a:rPr lang="en-US" b="1" dirty="0">
                <a:solidFill>
                  <a:srgbClr val="002060"/>
                </a:solidFill>
              </a:rPr>
              <a:t>Third generation single molecule sequencing actually allows for sequencing without PCR amplification of the DNA enabling shorter preparation times, while decreasing the chances of error.</a:t>
            </a:r>
          </a:p>
          <a:p>
            <a:r>
              <a:rPr lang="en-US" b="1" dirty="0">
                <a:solidFill>
                  <a:srgbClr val="002060"/>
                </a:solidFill>
              </a:rPr>
              <a:t>This allows for billions of unique fragments to be independently sequenced at the same time. </a:t>
            </a:r>
          </a:p>
          <a:p>
            <a:r>
              <a:rPr lang="en-US" b="1" dirty="0">
                <a:solidFill>
                  <a:srgbClr val="002060"/>
                </a:solidFill>
              </a:rPr>
              <a:t>Third Generation Sequencing includes </a:t>
            </a:r>
            <a:r>
              <a:rPr lang="en-US" b="1" dirty="0" err="1">
                <a:solidFill>
                  <a:srgbClr val="00B050"/>
                </a:solidFill>
              </a:rPr>
              <a:t>Helicos</a:t>
            </a:r>
            <a:r>
              <a:rPr lang="en-US" b="1" dirty="0">
                <a:solidFill>
                  <a:srgbClr val="00B050"/>
                </a:solidFill>
              </a:rPr>
              <a:t> True Single Molecule Sequencing, Single Molecule Real time Sequencing (SMRT) and Oxford Nanopore</a:t>
            </a:r>
            <a:r>
              <a:rPr lang="en-US" b="1" dirty="0">
                <a:solidFill>
                  <a:srgbClr val="002060"/>
                </a:solidFill>
              </a:rPr>
              <a:t>. </a:t>
            </a:r>
            <a:endParaRPr lang="en-IN" b="1" dirty="0">
              <a:solidFill>
                <a:srgbClr val="002060"/>
              </a:solidFill>
            </a:endParaRPr>
          </a:p>
        </p:txBody>
      </p:sp>
    </p:spTree>
    <p:extLst>
      <p:ext uri="{BB962C8B-B14F-4D97-AF65-F5344CB8AC3E}">
        <p14:creationId xmlns:p14="http://schemas.microsoft.com/office/powerpoint/2010/main" val="86678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IN" sz="3200" b="1" dirty="0"/>
              <a:t>Sanger 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106533" y="825622"/>
            <a:ext cx="6578352" cy="5903651"/>
          </a:xfrm>
          <a:solidFill>
            <a:schemeClr val="accent4">
              <a:lumMod val="40000"/>
              <a:lumOff val="60000"/>
            </a:schemeClr>
          </a:solidFill>
        </p:spPr>
        <p:txBody>
          <a:bodyPr>
            <a:normAutofit fontScale="85000" lnSpcReduction="20000"/>
          </a:bodyPr>
          <a:lstStyle/>
          <a:p>
            <a:pPr algn="just"/>
            <a:r>
              <a:rPr lang="en-US" b="1" dirty="0">
                <a:solidFill>
                  <a:srgbClr val="002060"/>
                </a:solidFill>
              </a:rPr>
              <a:t>Sanger Sequencing utilizes a high fidelity DNA-dependent polymerase to generate a complimentary copy to a single stranded DNA template. </a:t>
            </a:r>
          </a:p>
          <a:p>
            <a:pPr algn="just"/>
            <a:r>
              <a:rPr lang="en-US" b="1" dirty="0">
                <a:solidFill>
                  <a:srgbClr val="002060"/>
                </a:solidFill>
              </a:rPr>
              <a:t>In each reaction a single primer, complementary to the template, initiates a DNA synthesis reaction from its 3’ end. </a:t>
            </a:r>
          </a:p>
          <a:p>
            <a:pPr algn="just"/>
            <a:r>
              <a:rPr lang="en-US" b="1" dirty="0">
                <a:solidFill>
                  <a:srgbClr val="002060"/>
                </a:solidFill>
              </a:rPr>
              <a:t>Deoxynucleotides or nucleotides, which are the monomers of DNA, are added one after the other in a template-dependent manner forming phospho-diester bonds between the 3’ hydroxyl of the growing end of the primer and the 5’ tri-phosphate group of the incoming nucleotide.</a:t>
            </a:r>
          </a:p>
          <a:p>
            <a:pPr algn="just"/>
            <a:r>
              <a:rPr lang="en-US" b="1" dirty="0">
                <a:solidFill>
                  <a:srgbClr val="002060"/>
                </a:solidFill>
              </a:rPr>
              <a:t>Each reaction also contains a mixture of four di-deoxynucleotides, one for each DNA base (i.e. A, G, T, and C). </a:t>
            </a:r>
          </a:p>
          <a:p>
            <a:pPr algn="just"/>
            <a:r>
              <a:rPr lang="en-US" b="1" dirty="0">
                <a:solidFill>
                  <a:srgbClr val="002060"/>
                </a:solidFill>
              </a:rPr>
              <a:t>These di-deoxynucleotides resemble the DNA monomers enough to allow incorporation into the growing strand, however, they differ from natural deoxynucleotides in two ways: </a:t>
            </a:r>
          </a:p>
          <a:p>
            <a:pPr lvl="1" algn="just"/>
            <a:r>
              <a:rPr lang="en-US" b="1" dirty="0">
                <a:solidFill>
                  <a:srgbClr val="002060"/>
                </a:solidFill>
              </a:rPr>
              <a:t>1) they lack a 3’ hydroxyl group which is required for further DNA extension resulting in chain termination once incorporated in the DNA molecule, and </a:t>
            </a:r>
          </a:p>
          <a:p>
            <a:pPr lvl="1" algn="just"/>
            <a:r>
              <a:rPr lang="en-US" b="1" dirty="0">
                <a:solidFill>
                  <a:srgbClr val="002060"/>
                </a:solidFill>
              </a:rPr>
              <a:t>2) each di-deoxynucleotide has a unique fluorescent dye attached to it allowing for automatic detection of the DNA sequence.</a:t>
            </a:r>
          </a:p>
        </p:txBody>
      </p:sp>
      <p:pic>
        <p:nvPicPr>
          <p:cNvPr id="4" name="Picture 3">
            <a:extLst>
              <a:ext uri="{FF2B5EF4-FFF2-40B4-BE49-F238E27FC236}">
                <a16:creationId xmlns:a16="http://schemas.microsoft.com/office/drawing/2014/main" id="{13481C99-91FA-5976-279E-D3E5DD956FF3}"/>
              </a:ext>
            </a:extLst>
          </p:cNvPr>
          <p:cNvPicPr>
            <a:picLocks noChangeAspect="1"/>
          </p:cNvPicPr>
          <p:nvPr/>
        </p:nvPicPr>
        <p:blipFill>
          <a:blip r:embed="rId2"/>
          <a:stretch>
            <a:fillRect/>
          </a:stretch>
        </p:blipFill>
        <p:spPr>
          <a:xfrm>
            <a:off x="6690267" y="1045575"/>
            <a:ext cx="5501733" cy="5463744"/>
          </a:xfrm>
          <a:prstGeom prst="rect">
            <a:avLst/>
          </a:prstGeom>
        </p:spPr>
      </p:pic>
    </p:spTree>
    <p:extLst>
      <p:ext uri="{BB962C8B-B14F-4D97-AF65-F5344CB8AC3E}">
        <p14:creationId xmlns:p14="http://schemas.microsoft.com/office/powerpoint/2010/main" val="143273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IN" sz="3200" b="1" dirty="0"/>
              <a:t>Sanger Sequencing</a:t>
            </a:r>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2"/>
            <a:ext cx="6587231" cy="5903651"/>
          </a:xfrm>
          <a:solidFill>
            <a:schemeClr val="accent4">
              <a:lumMod val="40000"/>
              <a:lumOff val="60000"/>
            </a:schemeClr>
          </a:solidFill>
        </p:spPr>
        <p:txBody>
          <a:bodyPr>
            <a:normAutofit/>
          </a:bodyPr>
          <a:lstStyle/>
          <a:p>
            <a:pPr algn="just"/>
            <a:r>
              <a:rPr lang="en-US" b="1" dirty="0">
                <a:solidFill>
                  <a:srgbClr val="002060"/>
                </a:solidFill>
              </a:rPr>
              <a:t>Many copies of different-length DNA fragments are generated in each reaction, terminated at all of the nucleotide positions of the template molecule by one of the di-deoxynucleotides.</a:t>
            </a:r>
          </a:p>
          <a:p>
            <a:pPr algn="just"/>
            <a:r>
              <a:rPr lang="en-US" b="1" dirty="0">
                <a:solidFill>
                  <a:srgbClr val="002060"/>
                </a:solidFill>
              </a:rPr>
              <a:t>The reaction mixtures are loaded on the sequencing machine, either manually onto slab gels or automatically with capillaries, and are electrophoresed to separate the DNA molecules by size. </a:t>
            </a:r>
          </a:p>
          <a:p>
            <a:pPr algn="just"/>
            <a:r>
              <a:rPr lang="en-US" b="1" dirty="0">
                <a:solidFill>
                  <a:srgbClr val="002060"/>
                </a:solidFill>
              </a:rPr>
              <a:t>The DNA sequence is read through the fluorescent emission of the di-deoxynucleotide as it flows through the gel. </a:t>
            </a:r>
          </a:p>
          <a:p>
            <a:pPr algn="just"/>
            <a:r>
              <a:rPr lang="en-US" b="1" dirty="0">
                <a:solidFill>
                  <a:srgbClr val="002060"/>
                </a:solidFill>
              </a:rPr>
              <a:t>Modern day Sanger Sequencing instruments use capillary based automated electrophoresis, which typically analyzes 8–96 sequencing reactions simultaneously.</a:t>
            </a:r>
            <a:endParaRPr lang="en-IN" b="1" dirty="0">
              <a:solidFill>
                <a:srgbClr val="002060"/>
              </a:solidFill>
            </a:endParaRPr>
          </a:p>
        </p:txBody>
      </p:sp>
      <p:pic>
        <p:nvPicPr>
          <p:cNvPr id="4" name="Picture 3">
            <a:extLst>
              <a:ext uri="{FF2B5EF4-FFF2-40B4-BE49-F238E27FC236}">
                <a16:creationId xmlns:a16="http://schemas.microsoft.com/office/drawing/2014/main" id="{46102D29-915E-BE9C-D894-48D2C2249CDC}"/>
              </a:ext>
            </a:extLst>
          </p:cNvPr>
          <p:cNvPicPr>
            <a:picLocks noChangeAspect="1"/>
          </p:cNvPicPr>
          <p:nvPr/>
        </p:nvPicPr>
        <p:blipFill>
          <a:blip r:embed="rId2"/>
          <a:stretch>
            <a:fillRect/>
          </a:stretch>
        </p:blipFill>
        <p:spPr>
          <a:xfrm>
            <a:off x="6690267" y="1045575"/>
            <a:ext cx="5501733" cy="5463744"/>
          </a:xfrm>
          <a:prstGeom prst="rect">
            <a:avLst/>
          </a:prstGeom>
        </p:spPr>
      </p:pic>
    </p:spTree>
    <p:extLst>
      <p:ext uri="{BB962C8B-B14F-4D97-AF65-F5344CB8AC3E}">
        <p14:creationId xmlns:p14="http://schemas.microsoft.com/office/powerpoint/2010/main" val="208245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Similarities between different NGS Technologies</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3"/>
            <a:ext cx="11727402" cy="3107186"/>
          </a:xfrm>
          <a:solidFill>
            <a:schemeClr val="accent4">
              <a:lumMod val="40000"/>
              <a:lumOff val="60000"/>
            </a:schemeClr>
          </a:solidFill>
        </p:spPr>
        <p:txBody>
          <a:bodyPr>
            <a:normAutofit fontScale="85000" lnSpcReduction="10000"/>
          </a:bodyPr>
          <a:lstStyle/>
          <a:p>
            <a:pPr algn="just"/>
            <a:r>
              <a:rPr lang="en-US" b="1" dirty="0">
                <a:solidFill>
                  <a:srgbClr val="002060"/>
                </a:solidFill>
              </a:rPr>
              <a:t>Next Generation Sequencing systems have been introduced in the past decade that allow for massively parallel sequencing reactions. </a:t>
            </a:r>
          </a:p>
          <a:p>
            <a:pPr algn="just"/>
            <a:r>
              <a:rPr lang="en-US" b="1" dirty="0">
                <a:solidFill>
                  <a:srgbClr val="002060"/>
                </a:solidFill>
              </a:rPr>
              <a:t>These systems are capable of analyzing millions or even billions of sequencing reactions at the same time. </a:t>
            </a:r>
          </a:p>
          <a:p>
            <a:pPr algn="just"/>
            <a:r>
              <a:rPr lang="en-US" b="1" dirty="0">
                <a:solidFill>
                  <a:srgbClr val="002060"/>
                </a:solidFill>
              </a:rPr>
              <a:t>Although different machines have been developed with various differing technical details, they all share some common features</a:t>
            </a:r>
          </a:p>
          <a:p>
            <a:pPr marL="0" indent="0" algn="just">
              <a:buNone/>
            </a:pPr>
            <a:r>
              <a:rPr lang="en-IN" b="1" dirty="0">
                <a:solidFill>
                  <a:srgbClr val="002060"/>
                </a:solidFill>
              </a:rPr>
              <a:t>1. Sample Preparation:</a:t>
            </a:r>
          </a:p>
          <a:p>
            <a:pPr algn="just"/>
            <a:r>
              <a:rPr lang="en-US" b="1" dirty="0">
                <a:solidFill>
                  <a:srgbClr val="002060"/>
                </a:solidFill>
              </a:rPr>
              <a:t>All Next Generation Sequencing platforms require a library obtained either by amplification or ligation with custom adapter sequences. </a:t>
            </a:r>
          </a:p>
          <a:p>
            <a:pPr algn="just"/>
            <a:r>
              <a:rPr lang="en-US" b="1" dirty="0">
                <a:solidFill>
                  <a:srgbClr val="002060"/>
                </a:solidFill>
              </a:rPr>
              <a:t>These adapter sequences allow for library hybridization to the sequencing chips and provide a universal priming site for sequencing primers.</a:t>
            </a:r>
            <a:endParaRPr lang="en-IN" b="1" dirty="0">
              <a:solidFill>
                <a:srgbClr val="002060"/>
              </a:solidFill>
            </a:endParaRPr>
          </a:p>
        </p:txBody>
      </p:sp>
      <p:pic>
        <p:nvPicPr>
          <p:cNvPr id="5" name="Picture 4">
            <a:extLst>
              <a:ext uri="{FF2B5EF4-FFF2-40B4-BE49-F238E27FC236}">
                <a16:creationId xmlns:a16="http://schemas.microsoft.com/office/drawing/2014/main" id="{06091828-769A-1601-D409-B93B6A66B5DE}"/>
              </a:ext>
            </a:extLst>
          </p:cNvPr>
          <p:cNvPicPr>
            <a:picLocks noChangeAspect="1"/>
          </p:cNvPicPr>
          <p:nvPr/>
        </p:nvPicPr>
        <p:blipFill rotWithShape="1">
          <a:blip r:embed="rId2"/>
          <a:srcRect t="4401" b="84854"/>
          <a:stretch/>
        </p:blipFill>
        <p:spPr>
          <a:xfrm>
            <a:off x="1894592" y="4110361"/>
            <a:ext cx="8580319" cy="2503502"/>
          </a:xfrm>
          <a:prstGeom prst="rect">
            <a:avLst/>
          </a:prstGeom>
        </p:spPr>
      </p:pic>
    </p:spTree>
    <p:extLst>
      <p:ext uri="{BB962C8B-B14F-4D97-AF65-F5344CB8AC3E}">
        <p14:creationId xmlns:p14="http://schemas.microsoft.com/office/powerpoint/2010/main" val="391717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79900" y="128727"/>
            <a:ext cx="7146524" cy="625877"/>
          </a:xfrm>
          <a:solidFill>
            <a:srgbClr val="00B050"/>
          </a:solidFill>
        </p:spPr>
        <p:txBody>
          <a:bodyPr vert="horz" lIns="91440" tIns="45720" rIns="91440" bIns="45720" rtlCol="0" anchor="t">
            <a:noAutofit/>
          </a:bodyPr>
          <a:lstStyle/>
          <a:p>
            <a:pPr algn="ctr"/>
            <a:r>
              <a:rPr lang="en-US" sz="3200" b="1" dirty="0"/>
              <a:t>Similarities between different NGS Technologies</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2"/>
            <a:ext cx="6187551" cy="5575177"/>
          </a:xfrm>
          <a:solidFill>
            <a:schemeClr val="accent4">
              <a:lumMod val="40000"/>
              <a:lumOff val="60000"/>
            </a:schemeClr>
          </a:solidFill>
        </p:spPr>
        <p:txBody>
          <a:bodyPr>
            <a:normAutofit fontScale="92500" lnSpcReduction="10000"/>
          </a:bodyPr>
          <a:lstStyle/>
          <a:p>
            <a:pPr marL="0" indent="0" algn="just">
              <a:buNone/>
            </a:pPr>
            <a:r>
              <a:rPr lang="en-US" b="1" dirty="0">
                <a:solidFill>
                  <a:srgbClr val="FF0000"/>
                </a:solidFill>
              </a:rPr>
              <a:t>2. Sequencing machines:</a:t>
            </a:r>
          </a:p>
          <a:p>
            <a:pPr algn="just"/>
            <a:r>
              <a:rPr lang="en-US" b="1" dirty="0">
                <a:solidFill>
                  <a:srgbClr val="002060"/>
                </a:solidFill>
              </a:rPr>
              <a:t>Each library fragment is amplified on a solid surface (either beads or a flat silicon derived surface) with covalently attached DNA linkers that hybridize the library adapters. </a:t>
            </a:r>
          </a:p>
          <a:p>
            <a:pPr algn="just"/>
            <a:r>
              <a:rPr lang="en-US" b="1" dirty="0">
                <a:solidFill>
                  <a:srgbClr val="002060"/>
                </a:solidFill>
              </a:rPr>
              <a:t>This amplification creates clusters of DNA, each originating from a single library fragment; each cluster will act as an individual sequencing reaction.</a:t>
            </a:r>
          </a:p>
          <a:p>
            <a:pPr algn="just"/>
            <a:r>
              <a:rPr lang="en-US" b="1" dirty="0">
                <a:solidFill>
                  <a:srgbClr val="002060"/>
                </a:solidFill>
              </a:rPr>
              <a:t>The sequence of each cluster is optically read (either through the generation of light or fluorescent signal) from repeated cycles of nucleotide incorporation. </a:t>
            </a:r>
          </a:p>
          <a:p>
            <a:pPr algn="just"/>
            <a:r>
              <a:rPr lang="en-US" b="1" dirty="0">
                <a:solidFill>
                  <a:srgbClr val="002060"/>
                </a:solidFill>
              </a:rPr>
              <a:t>Each machine has its own unique cycling condition; for example, the </a:t>
            </a:r>
            <a:r>
              <a:rPr lang="en-US" b="1" dirty="0">
                <a:solidFill>
                  <a:srgbClr val="FF0000"/>
                </a:solidFill>
              </a:rPr>
              <a:t>Illumina system uses repeated cycles of incorporation of reversibly fluorescent and terminated nucleotides followed by signal acquisition and removal of the fluorescent and terminator groups</a:t>
            </a:r>
            <a:r>
              <a:rPr lang="en-US" b="1" dirty="0">
                <a:solidFill>
                  <a:srgbClr val="002060"/>
                </a:solidFill>
              </a:rPr>
              <a:t>.</a:t>
            </a:r>
            <a:endParaRPr lang="en-IN" b="1" dirty="0">
              <a:solidFill>
                <a:srgbClr val="002060"/>
              </a:solidFill>
            </a:endParaRPr>
          </a:p>
        </p:txBody>
      </p:sp>
      <p:pic>
        <p:nvPicPr>
          <p:cNvPr id="4" name="Picture 3">
            <a:extLst>
              <a:ext uri="{FF2B5EF4-FFF2-40B4-BE49-F238E27FC236}">
                <a16:creationId xmlns:a16="http://schemas.microsoft.com/office/drawing/2014/main" id="{E7B0FEC5-114A-5A60-C57F-F2E7C36AD074}"/>
              </a:ext>
            </a:extLst>
          </p:cNvPr>
          <p:cNvPicPr>
            <a:picLocks noChangeAspect="1"/>
          </p:cNvPicPr>
          <p:nvPr/>
        </p:nvPicPr>
        <p:blipFill rotWithShape="1">
          <a:blip r:embed="rId2"/>
          <a:srcRect t="15275"/>
          <a:stretch/>
        </p:blipFill>
        <p:spPr>
          <a:xfrm>
            <a:off x="7572375" y="31593"/>
            <a:ext cx="4287309" cy="6731157"/>
          </a:xfrm>
          <a:prstGeom prst="rect">
            <a:avLst/>
          </a:prstGeom>
        </p:spPr>
      </p:pic>
    </p:spTree>
    <p:extLst>
      <p:ext uri="{BB962C8B-B14F-4D97-AF65-F5344CB8AC3E}">
        <p14:creationId xmlns:p14="http://schemas.microsoft.com/office/powerpoint/2010/main" val="165385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79900" y="128727"/>
            <a:ext cx="7146524" cy="625877"/>
          </a:xfrm>
          <a:solidFill>
            <a:srgbClr val="00B050"/>
          </a:solidFill>
        </p:spPr>
        <p:txBody>
          <a:bodyPr vert="horz" lIns="91440" tIns="45720" rIns="91440" bIns="45720" rtlCol="0" anchor="t">
            <a:noAutofit/>
          </a:bodyPr>
          <a:lstStyle/>
          <a:p>
            <a:pPr algn="ctr"/>
            <a:r>
              <a:rPr lang="en-US" sz="3200" b="1" dirty="0"/>
              <a:t>Similarities between different NGS Technologies</a:t>
            </a:r>
            <a:endParaRPr lang="en-IN" sz="32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2"/>
            <a:ext cx="6187551" cy="5575177"/>
          </a:xfrm>
          <a:solidFill>
            <a:schemeClr val="accent4">
              <a:lumMod val="40000"/>
              <a:lumOff val="60000"/>
            </a:schemeClr>
          </a:solidFill>
        </p:spPr>
        <p:txBody>
          <a:bodyPr>
            <a:normAutofit/>
          </a:bodyPr>
          <a:lstStyle/>
          <a:p>
            <a:pPr marL="0" indent="0" algn="just">
              <a:buNone/>
            </a:pPr>
            <a:r>
              <a:rPr lang="en-US" b="1" dirty="0">
                <a:solidFill>
                  <a:srgbClr val="FF0000"/>
                </a:solidFill>
              </a:rPr>
              <a:t>3. Data output:</a:t>
            </a:r>
          </a:p>
          <a:p>
            <a:pPr algn="just"/>
            <a:r>
              <a:rPr lang="en-US" b="1" dirty="0">
                <a:solidFill>
                  <a:srgbClr val="002060"/>
                </a:solidFill>
              </a:rPr>
              <a:t>Each machine provides the raw data at the end of the sequencing run. </a:t>
            </a:r>
          </a:p>
          <a:p>
            <a:pPr algn="just"/>
            <a:r>
              <a:rPr lang="en-US" b="1" dirty="0">
                <a:solidFill>
                  <a:srgbClr val="002060"/>
                </a:solidFill>
              </a:rPr>
              <a:t>This raw data is a collection of DNA sequences that were generated at each cluster. </a:t>
            </a:r>
          </a:p>
          <a:p>
            <a:pPr algn="just"/>
            <a:r>
              <a:rPr lang="en-US" b="1" dirty="0">
                <a:solidFill>
                  <a:srgbClr val="002060"/>
                </a:solidFill>
              </a:rPr>
              <a:t>This data could be further </a:t>
            </a:r>
            <a:r>
              <a:rPr lang="en-US" b="1" dirty="0" err="1">
                <a:solidFill>
                  <a:srgbClr val="002060"/>
                </a:solidFill>
              </a:rPr>
              <a:t>analysed</a:t>
            </a:r>
            <a:r>
              <a:rPr lang="en-US" b="1" dirty="0">
                <a:solidFill>
                  <a:srgbClr val="002060"/>
                </a:solidFill>
              </a:rPr>
              <a:t> to provide more meaningful results.</a:t>
            </a:r>
            <a:endParaRPr lang="en-IN" b="1" dirty="0">
              <a:solidFill>
                <a:srgbClr val="002060"/>
              </a:solidFill>
            </a:endParaRPr>
          </a:p>
        </p:txBody>
      </p:sp>
      <p:pic>
        <p:nvPicPr>
          <p:cNvPr id="4" name="Picture 3">
            <a:extLst>
              <a:ext uri="{FF2B5EF4-FFF2-40B4-BE49-F238E27FC236}">
                <a16:creationId xmlns:a16="http://schemas.microsoft.com/office/drawing/2014/main" id="{E7B0FEC5-114A-5A60-C57F-F2E7C36AD074}"/>
              </a:ext>
            </a:extLst>
          </p:cNvPr>
          <p:cNvPicPr>
            <a:picLocks noChangeAspect="1"/>
          </p:cNvPicPr>
          <p:nvPr/>
        </p:nvPicPr>
        <p:blipFill rotWithShape="1">
          <a:blip r:embed="rId2"/>
          <a:srcRect t="15275"/>
          <a:stretch/>
        </p:blipFill>
        <p:spPr>
          <a:xfrm>
            <a:off x="7572375" y="31593"/>
            <a:ext cx="4287309" cy="6731157"/>
          </a:xfrm>
          <a:prstGeom prst="rect">
            <a:avLst/>
          </a:prstGeom>
        </p:spPr>
      </p:pic>
    </p:spTree>
    <p:extLst>
      <p:ext uri="{BB962C8B-B14F-4D97-AF65-F5344CB8AC3E}">
        <p14:creationId xmlns:p14="http://schemas.microsoft.com/office/powerpoint/2010/main" val="86687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79899" y="128727"/>
            <a:ext cx="7854426" cy="625877"/>
          </a:xfrm>
          <a:solidFill>
            <a:srgbClr val="00B050"/>
          </a:solidFill>
        </p:spPr>
        <p:txBody>
          <a:bodyPr vert="horz" lIns="91440" tIns="45720" rIns="91440" bIns="45720" rtlCol="0" anchor="t">
            <a:noAutofit/>
          </a:bodyPr>
          <a:lstStyle/>
          <a:p>
            <a:pPr algn="ctr"/>
            <a:r>
              <a:rPr lang="en-US" sz="2000" b="1" dirty="0"/>
              <a:t>Differences between different NGS Technologies</a:t>
            </a:r>
            <a:endParaRPr lang="en-IN" sz="2000" b="1" dirty="0"/>
          </a:p>
        </p:txBody>
      </p:sp>
      <p:sp>
        <p:nvSpPr>
          <p:cNvPr id="3" name="Content Placeholder 2">
            <a:extLst>
              <a:ext uri="{FF2B5EF4-FFF2-40B4-BE49-F238E27FC236}">
                <a16:creationId xmlns:a16="http://schemas.microsoft.com/office/drawing/2014/main" id="{D5772610-ADF9-47E1-AEB3-D00792B7C2EC}"/>
              </a:ext>
            </a:extLst>
          </p:cNvPr>
          <p:cNvSpPr>
            <a:spLocks noGrp="1"/>
          </p:cNvSpPr>
          <p:nvPr>
            <p:ph idx="1"/>
          </p:nvPr>
        </p:nvSpPr>
        <p:spPr>
          <a:xfrm>
            <a:off x="79899" y="825623"/>
            <a:ext cx="7854426" cy="5813302"/>
          </a:xfrm>
          <a:solidFill>
            <a:schemeClr val="accent4">
              <a:lumMod val="40000"/>
              <a:lumOff val="60000"/>
            </a:schemeClr>
          </a:solidFill>
        </p:spPr>
        <p:txBody>
          <a:bodyPr>
            <a:normAutofit fontScale="70000" lnSpcReduction="20000"/>
          </a:bodyPr>
          <a:lstStyle/>
          <a:p>
            <a:pPr algn="just"/>
            <a:r>
              <a:rPr lang="en-US" b="1" dirty="0">
                <a:solidFill>
                  <a:srgbClr val="002060"/>
                </a:solidFill>
              </a:rPr>
              <a:t>The differences between the different Next Generation Sequencing platforms lie mainly in the technical details of the sequencing reaction.</a:t>
            </a:r>
          </a:p>
          <a:p>
            <a:pPr marL="0" indent="0" algn="just">
              <a:buNone/>
            </a:pPr>
            <a:r>
              <a:rPr lang="en-US" b="1" dirty="0">
                <a:solidFill>
                  <a:srgbClr val="FF0000"/>
                </a:solidFill>
              </a:rPr>
              <a:t>Pyrosequencing</a:t>
            </a:r>
          </a:p>
          <a:p>
            <a:pPr algn="just"/>
            <a:r>
              <a:rPr lang="en-US" b="1" dirty="0">
                <a:solidFill>
                  <a:srgbClr val="002060"/>
                </a:solidFill>
              </a:rPr>
              <a:t>In pyrosequencing, the sequencing reaction is monitored through the release of the </a:t>
            </a:r>
            <a:r>
              <a:rPr lang="en-US" b="1" dirty="0">
                <a:solidFill>
                  <a:srgbClr val="FF0000"/>
                </a:solidFill>
              </a:rPr>
              <a:t>pyrophosphate during nucleotide incorporation</a:t>
            </a:r>
            <a:r>
              <a:rPr lang="en-US" b="1" dirty="0">
                <a:solidFill>
                  <a:srgbClr val="002060"/>
                </a:solidFill>
              </a:rPr>
              <a:t>.</a:t>
            </a:r>
          </a:p>
          <a:p>
            <a:pPr algn="just"/>
            <a:r>
              <a:rPr lang="en-US" b="1" dirty="0">
                <a:solidFill>
                  <a:schemeClr val="bg1"/>
                </a:solidFill>
              </a:rPr>
              <a:t>combining the solid phase sequencing method using streptavidin coated magnetic beads with recombinant DNA polymerase lacking 3´to 5´exonuclease activity (proof-reading) and luminescence detection using the firefly luciferase enzyme.</a:t>
            </a:r>
          </a:p>
          <a:p>
            <a:pPr algn="just"/>
            <a:r>
              <a:rPr lang="en-US" b="1" dirty="0">
                <a:solidFill>
                  <a:schemeClr val="bg1"/>
                </a:solidFill>
              </a:rPr>
              <a:t>A mixture of three enzymes (DNA polymerase, ATP sulfurylase and firefly luciferase) and a nucleotide (dNTP) are added to single stranded DNA to be sequenced and the incorporation of nucleotide is followed by measuring the light emitted.</a:t>
            </a:r>
          </a:p>
          <a:p>
            <a:pPr algn="just"/>
            <a:r>
              <a:rPr lang="en-US" b="1" dirty="0">
                <a:solidFill>
                  <a:srgbClr val="FF0000"/>
                </a:solidFill>
              </a:rPr>
              <a:t>A single nucleotide is added to the sequencing chip which will lead to its incorporation in a template dependent manner</a:t>
            </a:r>
            <a:r>
              <a:rPr lang="en-US" b="1" dirty="0">
                <a:solidFill>
                  <a:srgbClr val="002060"/>
                </a:solidFill>
              </a:rPr>
              <a:t>. </a:t>
            </a:r>
          </a:p>
          <a:p>
            <a:pPr algn="just"/>
            <a:r>
              <a:rPr lang="en-US" b="1" dirty="0">
                <a:solidFill>
                  <a:srgbClr val="002060"/>
                </a:solidFill>
              </a:rPr>
              <a:t>This </a:t>
            </a:r>
            <a:r>
              <a:rPr lang="en-US" b="1" dirty="0">
                <a:solidFill>
                  <a:srgbClr val="FF0000"/>
                </a:solidFill>
              </a:rPr>
              <a:t>incorporation will result in the release of pyrophosphate </a:t>
            </a:r>
            <a:r>
              <a:rPr lang="en-US" b="1" dirty="0">
                <a:solidFill>
                  <a:srgbClr val="002060"/>
                </a:solidFill>
              </a:rPr>
              <a:t>which is used in a series of chemical reactions resulting in the generation of light. </a:t>
            </a:r>
          </a:p>
          <a:p>
            <a:pPr algn="just"/>
            <a:r>
              <a:rPr lang="en-US" b="1" dirty="0">
                <a:solidFill>
                  <a:srgbClr val="002060"/>
                </a:solidFill>
              </a:rPr>
              <a:t>Light emission is detected by a camera which records the appropriate sequence of the cluster. </a:t>
            </a:r>
          </a:p>
          <a:p>
            <a:pPr algn="just"/>
            <a:r>
              <a:rPr lang="en-US" b="1" dirty="0">
                <a:solidFill>
                  <a:srgbClr val="002060"/>
                </a:solidFill>
              </a:rPr>
              <a:t>The nucleotide mixture is removed before the next nucleotide mixture is added. This process is repeated with each of the four nucleotides until the DNA sequence of the single stranded template is determined.</a:t>
            </a:r>
          </a:p>
          <a:p>
            <a:pPr algn="just"/>
            <a:r>
              <a:rPr lang="en-US" b="1" dirty="0">
                <a:solidFill>
                  <a:srgbClr val="002060"/>
                </a:solidFill>
              </a:rPr>
              <a:t>Any </a:t>
            </a:r>
            <a:r>
              <a:rPr lang="en-US" b="1" dirty="0">
                <a:solidFill>
                  <a:srgbClr val="FF0000"/>
                </a:solidFill>
              </a:rPr>
              <a:t>unincorporated bases are degraded by apyrase before the addition of the next nucleotide</a:t>
            </a:r>
            <a:r>
              <a:rPr lang="en-US" b="1" dirty="0">
                <a:solidFill>
                  <a:srgbClr val="002060"/>
                </a:solidFill>
              </a:rPr>
              <a:t>. </a:t>
            </a:r>
          </a:p>
          <a:p>
            <a:pPr algn="just"/>
            <a:r>
              <a:rPr lang="en-US" b="1" dirty="0">
                <a:solidFill>
                  <a:srgbClr val="002060"/>
                </a:solidFill>
              </a:rPr>
              <a:t>This cycle continues until the sequencing reaction is complete</a:t>
            </a:r>
          </a:p>
          <a:p>
            <a:pPr algn="just"/>
            <a:r>
              <a:rPr lang="en-IN" b="1" dirty="0">
                <a:solidFill>
                  <a:srgbClr val="002060"/>
                </a:solidFill>
              </a:rPr>
              <a:t>Disadvantages: </a:t>
            </a:r>
            <a:r>
              <a:rPr lang="en-US" b="1" dirty="0">
                <a:solidFill>
                  <a:srgbClr val="002060"/>
                </a:solidFill>
              </a:rPr>
              <a:t>High reagent cost, and high error rate over strings of 6 or more single base nucleotides.</a:t>
            </a:r>
            <a:endParaRPr lang="en-IN" b="1" dirty="0">
              <a:solidFill>
                <a:srgbClr val="002060"/>
              </a:solidFill>
            </a:endParaRPr>
          </a:p>
        </p:txBody>
      </p:sp>
      <p:pic>
        <p:nvPicPr>
          <p:cNvPr id="4" name="Picture 3">
            <a:extLst>
              <a:ext uri="{FF2B5EF4-FFF2-40B4-BE49-F238E27FC236}">
                <a16:creationId xmlns:a16="http://schemas.microsoft.com/office/drawing/2014/main" id="{527455E8-640B-7C59-5158-8F48ACCF5C31}"/>
              </a:ext>
            </a:extLst>
          </p:cNvPr>
          <p:cNvPicPr>
            <a:picLocks noChangeAspect="1"/>
          </p:cNvPicPr>
          <p:nvPr/>
        </p:nvPicPr>
        <p:blipFill>
          <a:blip r:embed="rId2"/>
          <a:stretch>
            <a:fillRect/>
          </a:stretch>
        </p:blipFill>
        <p:spPr>
          <a:xfrm>
            <a:off x="7934325" y="128727"/>
            <a:ext cx="4257675" cy="2862104"/>
          </a:xfrm>
          <a:prstGeom prst="rect">
            <a:avLst/>
          </a:prstGeom>
        </p:spPr>
      </p:pic>
      <p:sp>
        <p:nvSpPr>
          <p:cNvPr id="6" name="TextBox 5">
            <a:extLst>
              <a:ext uri="{FF2B5EF4-FFF2-40B4-BE49-F238E27FC236}">
                <a16:creationId xmlns:a16="http://schemas.microsoft.com/office/drawing/2014/main" id="{56510E44-58EE-FC56-FF80-C2E61BE6C76D}"/>
              </a:ext>
            </a:extLst>
          </p:cNvPr>
          <p:cNvSpPr txBox="1"/>
          <p:nvPr/>
        </p:nvSpPr>
        <p:spPr>
          <a:xfrm>
            <a:off x="7934325" y="3268682"/>
            <a:ext cx="4177776" cy="3293209"/>
          </a:xfrm>
          <a:prstGeom prst="rect">
            <a:avLst/>
          </a:prstGeom>
          <a:solidFill>
            <a:schemeClr val="accent6">
              <a:lumMod val="60000"/>
              <a:lumOff val="40000"/>
            </a:schemeClr>
          </a:solidFill>
        </p:spPr>
        <p:txBody>
          <a:bodyPr wrap="square">
            <a:spAutoFit/>
          </a:bodyPr>
          <a:lstStyle/>
          <a:p>
            <a:pPr algn="just"/>
            <a:r>
              <a:rPr lang="en-US" sz="1600" dirty="0">
                <a:solidFill>
                  <a:srgbClr val="002060"/>
                </a:solidFill>
                <a:latin typeface="Aharoni" panose="02010803020104030203" pitchFamily="2" charset="-79"/>
                <a:cs typeface="Aharoni" panose="02010803020104030203" pitchFamily="2" charset="-79"/>
              </a:rPr>
              <a:t>An additional enzyme apyrase is introduced to remove nucleotides that are not incorporated by the DNA polymerase. This enabled the enzyme mixture including the DNA polymerase, the luciferase and the apyrase to be added at the start and kept throughout the procedure, thus providing a simple set-up suitable for automation. An automated instrument based on this principle was introduced to the market the following year by the company Pyrosequencing.</a:t>
            </a:r>
            <a:endParaRPr lang="en-IN" sz="16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653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D369-E955-4422-8A67-EF744B2D1AA4}"/>
              </a:ext>
            </a:extLst>
          </p:cNvPr>
          <p:cNvSpPr>
            <a:spLocks noGrp="1"/>
          </p:cNvSpPr>
          <p:nvPr>
            <p:ph type="title"/>
          </p:nvPr>
        </p:nvSpPr>
        <p:spPr>
          <a:xfrm>
            <a:off x="838200" y="128727"/>
            <a:ext cx="10515600" cy="625877"/>
          </a:xfrm>
          <a:solidFill>
            <a:srgbClr val="00B050"/>
          </a:solidFill>
        </p:spPr>
        <p:txBody>
          <a:bodyPr vert="horz" lIns="91440" tIns="45720" rIns="91440" bIns="45720" rtlCol="0" anchor="t">
            <a:noAutofit/>
          </a:bodyPr>
          <a:lstStyle/>
          <a:p>
            <a:pPr algn="ctr"/>
            <a:r>
              <a:rPr lang="en-US" sz="3200" b="1" dirty="0"/>
              <a:t>Differences between different NGS Technologies</a:t>
            </a:r>
            <a:endParaRPr lang="en-IN" sz="3200" b="1" dirty="0"/>
          </a:p>
        </p:txBody>
      </p:sp>
      <p:graphicFrame>
        <p:nvGraphicFramePr>
          <p:cNvPr id="5" name="Content Placeholder 4">
            <a:extLst>
              <a:ext uri="{FF2B5EF4-FFF2-40B4-BE49-F238E27FC236}">
                <a16:creationId xmlns:a16="http://schemas.microsoft.com/office/drawing/2014/main" id="{A97F7B39-E115-22BF-DF85-BFDEA26E37AD}"/>
              </a:ext>
            </a:extLst>
          </p:cNvPr>
          <p:cNvGraphicFramePr>
            <a:graphicFrameLocks noGrp="1"/>
          </p:cNvGraphicFramePr>
          <p:nvPr>
            <p:ph idx="1"/>
            <p:extLst>
              <p:ext uri="{D42A27DB-BD31-4B8C-83A1-F6EECF244321}">
                <p14:modId xmlns:p14="http://schemas.microsoft.com/office/powerpoint/2010/main" val="439907374"/>
              </p:ext>
            </p:extLst>
          </p:nvPr>
        </p:nvGraphicFramePr>
        <p:xfrm>
          <a:off x="190501" y="674913"/>
          <a:ext cx="11763375" cy="6100946"/>
        </p:xfrm>
        <a:graphic>
          <a:graphicData uri="http://schemas.openxmlformats.org/drawingml/2006/table">
            <a:tbl>
              <a:tblPr/>
              <a:tblGrid>
                <a:gridCol w="2352675">
                  <a:extLst>
                    <a:ext uri="{9D8B030D-6E8A-4147-A177-3AD203B41FA5}">
                      <a16:colId xmlns:a16="http://schemas.microsoft.com/office/drawing/2014/main" val="1982943821"/>
                    </a:ext>
                  </a:extLst>
                </a:gridCol>
                <a:gridCol w="2352675">
                  <a:extLst>
                    <a:ext uri="{9D8B030D-6E8A-4147-A177-3AD203B41FA5}">
                      <a16:colId xmlns:a16="http://schemas.microsoft.com/office/drawing/2014/main" val="706949934"/>
                    </a:ext>
                  </a:extLst>
                </a:gridCol>
                <a:gridCol w="2352675">
                  <a:extLst>
                    <a:ext uri="{9D8B030D-6E8A-4147-A177-3AD203B41FA5}">
                      <a16:colId xmlns:a16="http://schemas.microsoft.com/office/drawing/2014/main" val="1300669291"/>
                    </a:ext>
                  </a:extLst>
                </a:gridCol>
                <a:gridCol w="2352675">
                  <a:extLst>
                    <a:ext uri="{9D8B030D-6E8A-4147-A177-3AD203B41FA5}">
                      <a16:colId xmlns:a16="http://schemas.microsoft.com/office/drawing/2014/main" val="3719361316"/>
                    </a:ext>
                  </a:extLst>
                </a:gridCol>
                <a:gridCol w="2352675">
                  <a:extLst>
                    <a:ext uri="{9D8B030D-6E8A-4147-A177-3AD203B41FA5}">
                      <a16:colId xmlns:a16="http://schemas.microsoft.com/office/drawing/2014/main" val="427904242"/>
                    </a:ext>
                  </a:extLst>
                </a:gridCol>
              </a:tblGrid>
              <a:tr h="365376">
                <a:tc rowSpan="2">
                  <a:txBody>
                    <a:bodyPr/>
                    <a:lstStyle/>
                    <a:p>
                      <a:pPr algn="ctr" fontAlgn="ctr"/>
                      <a:r>
                        <a:rPr lang="en-IN" sz="2000" b="1">
                          <a:solidFill>
                            <a:srgbClr val="7030A0"/>
                          </a:solidFill>
                          <a:effectLst/>
                        </a:rPr>
                        <a:t> </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rowSpan="2">
                  <a:txBody>
                    <a:bodyPr/>
                    <a:lstStyle/>
                    <a:p>
                      <a:pPr algn="ctr" fontAlgn="ctr"/>
                      <a:r>
                        <a:rPr lang="en-IN" sz="2000" b="1" dirty="0">
                          <a:solidFill>
                            <a:srgbClr val="7030A0"/>
                          </a:solidFill>
                          <a:effectLst/>
                        </a:rPr>
                        <a:t>GS Junior</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rowSpan="2">
                  <a:txBody>
                    <a:bodyPr/>
                    <a:lstStyle/>
                    <a:p>
                      <a:pPr algn="ctr" fontAlgn="ctr"/>
                      <a:r>
                        <a:rPr lang="en-IN" sz="2000" b="1">
                          <a:solidFill>
                            <a:srgbClr val="7030A0"/>
                          </a:solidFill>
                          <a:effectLst/>
                        </a:rPr>
                        <a:t>GS Junior Plus</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gridSpan="2">
                  <a:txBody>
                    <a:bodyPr/>
                    <a:lstStyle/>
                    <a:p>
                      <a:pPr algn="ctr" fontAlgn="ctr"/>
                      <a:r>
                        <a:rPr lang="en-IN" sz="2000" b="1">
                          <a:solidFill>
                            <a:srgbClr val="7030A0"/>
                          </a:solidFill>
                          <a:effectLst/>
                        </a:rPr>
                        <a:t>GS FLX+ System</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hMerge="1">
                  <a:txBody>
                    <a:bodyPr/>
                    <a:lstStyle/>
                    <a:p>
                      <a:endParaRPr lang="en-IN"/>
                    </a:p>
                  </a:txBody>
                  <a:tcPr/>
                </a:tc>
                <a:extLst>
                  <a:ext uri="{0D108BD9-81ED-4DB2-BD59-A6C34878D82A}">
                    <a16:rowId xmlns:a16="http://schemas.microsoft.com/office/drawing/2014/main" val="4204568923"/>
                  </a:ext>
                </a:extLst>
              </a:tr>
              <a:tr h="86450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2000" b="1">
                          <a:solidFill>
                            <a:srgbClr val="7030A0"/>
                          </a:solidFill>
                          <a:effectLst/>
                        </a:rPr>
                        <a:t>GS FLX Titanium XL+</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GS FLX Titanium XLR70</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56616756"/>
                  </a:ext>
                </a:extLst>
              </a:tr>
              <a:tr h="1115488">
                <a:tc>
                  <a:txBody>
                    <a:bodyPr/>
                    <a:lstStyle/>
                    <a:p>
                      <a:pPr algn="ctr" fontAlgn="ctr"/>
                      <a:r>
                        <a:rPr lang="en-IN" sz="2000" b="1">
                          <a:solidFill>
                            <a:srgbClr val="7030A0"/>
                          </a:solidFill>
                          <a:effectLst/>
                        </a:rPr>
                        <a:t>Read Length</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dirty="0">
                          <a:solidFill>
                            <a:srgbClr val="7030A0"/>
                          </a:solidFill>
                          <a:effectLst/>
                        </a:rPr>
                        <a:t>400bp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700bp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700bp</a:t>
                      </a:r>
                      <a:br>
                        <a:rPr lang="en-IN" sz="2000" b="1">
                          <a:solidFill>
                            <a:srgbClr val="7030A0"/>
                          </a:solidFill>
                          <a:effectLst/>
                        </a:rPr>
                      </a:br>
                      <a:r>
                        <a:rPr lang="en-IN" sz="2000" b="1">
                          <a:solidFill>
                            <a:srgbClr val="7030A0"/>
                          </a:solidFill>
                          <a:effectLst/>
                        </a:rPr>
                        <a:t>(up to 1,000bp)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450bp</a:t>
                      </a:r>
                      <a:br>
                        <a:rPr lang="en-IN" sz="2000" b="1">
                          <a:solidFill>
                            <a:srgbClr val="7030A0"/>
                          </a:solidFill>
                          <a:effectLst/>
                        </a:rPr>
                      </a:br>
                      <a:r>
                        <a:rPr lang="en-IN" sz="2000" b="1">
                          <a:solidFill>
                            <a:srgbClr val="7030A0"/>
                          </a:solidFill>
                          <a:effectLst/>
                        </a:rPr>
                        <a:t>(up to 600bp)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74555617"/>
                  </a:ext>
                </a:extLst>
              </a:tr>
              <a:tr h="613518">
                <a:tc>
                  <a:txBody>
                    <a:bodyPr/>
                    <a:lstStyle/>
                    <a:p>
                      <a:pPr algn="ctr" fontAlgn="ctr"/>
                      <a:r>
                        <a:rPr lang="en-IN" sz="2000" b="1">
                          <a:solidFill>
                            <a:srgbClr val="7030A0"/>
                          </a:solidFill>
                          <a:effectLst/>
                        </a:rPr>
                        <a:t>Throughput</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35Mb</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70Mb</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700Mb</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450Mb</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9200342"/>
                  </a:ext>
                </a:extLst>
              </a:tr>
              <a:tr h="1868441">
                <a:tc>
                  <a:txBody>
                    <a:bodyPr/>
                    <a:lstStyle/>
                    <a:p>
                      <a:pPr algn="ctr" fontAlgn="ctr"/>
                      <a:r>
                        <a:rPr lang="en-IN" sz="2000" b="1">
                          <a:solidFill>
                            <a:srgbClr val="7030A0"/>
                          </a:solidFill>
                          <a:effectLst/>
                        </a:rPr>
                        <a:t>Reads per Run</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100,000 Shotgun,</a:t>
                      </a:r>
                      <a:br>
                        <a:rPr lang="en-IN" sz="2000" b="1">
                          <a:solidFill>
                            <a:srgbClr val="7030A0"/>
                          </a:solidFill>
                          <a:effectLst/>
                        </a:rPr>
                      </a:br>
                      <a:r>
                        <a:rPr lang="en-IN" sz="2000" b="1">
                          <a:solidFill>
                            <a:srgbClr val="7030A0"/>
                          </a:solidFill>
                          <a:effectLst/>
                        </a:rPr>
                        <a:t>70,000 amplicon</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100,000 shotgun,</a:t>
                      </a:r>
                      <a:br>
                        <a:rPr lang="en-IN" sz="2000" b="1">
                          <a:solidFill>
                            <a:srgbClr val="7030A0"/>
                          </a:solidFill>
                          <a:effectLst/>
                        </a:rPr>
                      </a:br>
                      <a:r>
                        <a:rPr lang="en-IN" sz="2000" b="1">
                          <a:solidFill>
                            <a:srgbClr val="7030A0"/>
                          </a:solidFill>
                          <a:effectLst/>
                        </a:rPr>
                        <a:t>70,000 amplicon</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1,000,000 shotgun</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1,000,000 shotgun,</a:t>
                      </a:r>
                      <a:br>
                        <a:rPr lang="en-IN" sz="2000" b="1">
                          <a:solidFill>
                            <a:srgbClr val="7030A0"/>
                          </a:solidFill>
                          <a:effectLst/>
                        </a:rPr>
                      </a:br>
                      <a:r>
                        <a:rPr lang="en-IN" sz="2000" b="1">
                          <a:solidFill>
                            <a:srgbClr val="7030A0"/>
                          </a:solidFill>
                          <a:effectLst/>
                        </a:rPr>
                        <a:t>700,000 amplicon</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840743095"/>
                  </a:ext>
                </a:extLst>
              </a:tr>
              <a:tr h="613518">
                <a:tc>
                  <a:txBody>
                    <a:bodyPr/>
                    <a:lstStyle/>
                    <a:p>
                      <a:pPr algn="ctr" fontAlgn="ctr"/>
                      <a:r>
                        <a:rPr lang="en-IN" sz="2000" b="1">
                          <a:solidFill>
                            <a:srgbClr val="7030A0"/>
                          </a:solidFill>
                          <a:effectLst/>
                        </a:rPr>
                        <a:t>Accurarcy</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99% at 400bp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99% at 700bp</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dirty="0">
                          <a:solidFill>
                            <a:srgbClr val="7030A0"/>
                          </a:solidFill>
                          <a:effectLst/>
                        </a:rPr>
                        <a:t>99.997%</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IN" sz="2000" b="1">
                          <a:solidFill>
                            <a:srgbClr val="7030A0"/>
                          </a:solidFill>
                          <a:effectLst/>
                        </a:rPr>
                        <a:t>99.995%</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96167606"/>
                  </a:ext>
                </a:extLst>
              </a:tr>
              <a:tr h="613518">
                <a:tc>
                  <a:txBody>
                    <a:bodyPr/>
                    <a:lstStyle/>
                    <a:p>
                      <a:pPr algn="ctr" fontAlgn="ctr"/>
                      <a:r>
                        <a:rPr lang="en-IN" sz="2000" b="1">
                          <a:solidFill>
                            <a:srgbClr val="7030A0"/>
                          </a:solidFill>
                          <a:effectLst/>
                        </a:rPr>
                        <a:t>Run Time</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10 hr</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dirty="0">
                          <a:solidFill>
                            <a:srgbClr val="7030A0"/>
                          </a:solidFill>
                          <a:effectLst/>
                        </a:rPr>
                        <a:t>18 hr</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a:solidFill>
                            <a:srgbClr val="7030A0"/>
                          </a:solidFill>
                          <a:effectLst/>
                        </a:rPr>
                        <a:t>23 hr</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IN" sz="2000" b="1" dirty="0">
                          <a:solidFill>
                            <a:srgbClr val="7030A0"/>
                          </a:solidFill>
                          <a:effectLst/>
                        </a:rPr>
                        <a:t>10 hr</a:t>
                      </a:r>
                    </a:p>
                  </a:txBody>
                  <a:tcPr marL="53580" marR="53580" marT="53580" marB="5358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86392664"/>
                  </a:ext>
                </a:extLst>
              </a:tr>
            </a:tbl>
          </a:graphicData>
        </a:graphic>
      </p:graphicFrame>
    </p:spTree>
    <p:extLst>
      <p:ext uri="{BB962C8B-B14F-4D97-AF65-F5344CB8AC3E}">
        <p14:creationId xmlns:p14="http://schemas.microsoft.com/office/powerpoint/2010/main" val="400073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2403</TotalTime>
  <Words>4079</Words>
  <Application>Microsoft Office PowerPoint</Application>
  <PresentationFormat>Widescreen</PresentationFormat>
  <Paragraphs>300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Aharoni</vt:lpstr>
      <vt:lpstr>Arial</vt:lpstr>
      <vt:lpstr>Century Gothic</vt:lpstr>
      <vt:lpstr>Wingdings 3</vt:lpstr>
      <vt:lpstr>Ion</vt:lpstr>
      <vt:lpstr>Next Generation Sequencing </vt:lpstr>
      <vt:lpstr>Next Generation Sequencing</vt:lpstr>
      <vt:lpstr>Sanger Sequencing</vt:lpstr>
      <vt:lpstr>Sanger Sequencing</vt:lpstr>
      <vt:lpstr>Similarities between different NGS Technologies</vt:lpstr>
      <vt:lpstr>Similarities between different NGS Technologies</vt:lpstr>
      <vt:lpstr>Similarities between different NGS Technologies</vt:lpstr>
      <vt:lpstr>Differences between different NGS Technologies</vt:lpstr>
      <vt:lpstr>Differences between different NGS Technologies</vt:lpstr>
      <vt:lpstr>Illumina</vt:lpstr>
      <vt:lpstr>The workflow of Illumina NGS</vt:lpstr>
      <vt:lpstr>Illumina</vt:lpstr>
      <vt:lpstr>Differences between different NGS Technologies</vt:lpstr>
      <vt:lpstr>Differences between different NGS Technologies</vt:lpstr>
      <vt:lpstr>Differences between different NGS Technologies</vt:lpstr>
      <vt:lpstr>Differences between different NGS Technologies</vt:lpstr>
      <vt:lpstr>Differences between different NGS Technologies</vt:lpstr>
      <vt:lpstr>Useful Terms</vt:lpstr>
      <vt:lpstr>Useful Terms</vt:lpstr>
      <vt:lpstr>Useful Terms</vt:lpstr>
      <vt:lpstr>Second generation sequencing</vt:lpstr>
      <vt:lpstr>Roche 454 pyrosequencing</vt:lpstr>
      <vt:lpstr>How does 454 DNA sequencing work?</vt:lpstr>
      <vt:lpstr>Roche 454 pyrosequencing</vt:lpstr>
      <vt:lpstr>Roche 454 pyrosequencing</vt:lpstr>
      <vt:lpstr>Third generation sequencing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Ajoy Mallik</dc:creator>
  <cp:lastModifiedBy>Ajoy Mallik</cp:lastModifiedBy>
  <cp:revision>9</cp:revision>
  <dcterms:created xsi:type="dcterms:W3CDTF">2022-04-08T00:58:13Z</dcterms:created>
  <dcterms:modified xsi:type="dcterms:W3CDTF">2022-09-23T10:54:15Z</dcterms:modified>
</cp:coreProperties>
</file>