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58" r:id="rId5"/>
    <p:sldId id="259"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2989A-4CB7-311E-AD91-21F6E3224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7385F3D-B6A0-71CC-7913-77BA35B66F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A87C8DE-67A9-AA74-ABC1-31539FC5A478}"/>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5" name="Footer Placeholder 4">
            <a:extLst>
              <a:ext uri="{FF2B5EF4-FFF2-40B4-BE49-F238E27FC236}">
                <a16:creationId xmlns:a16="http://schemas.microsoft.com/office/drawing/2014/main" id="{074B3485-8C4D-EA46-B53F-03F02B53448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2AC5B45-B2D8-6C0D-FF39-C106A6D30FF0}"/>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653168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A24BB-127F-638B-F417-07EB292C879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10FB3EC-CAA4-C204-F932-C9D8406D59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CE9CB58-39B9-C4EB-0DD9-5EA7FF6E4C96}"/>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5" name="Footer Placeholder 4">
            <a:extLst>
              <a:ext uri="{FF2B5EF4-FFF2-40B4-BE49-F238E27FC236}">
                <a16:creationId xmlns:a16="http://schemas.microsoft.com/office/drawing/2014/main" id="{E30DB503-14A6-3581-25B9-DF4AEE7C7B9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4E45269-5FCA-E274-BED8-BC47D484DB1D}"/>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4220212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56B362-D8E3-9B08-A79E-FFA130A560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B817A8B-05D7-84EB-A7E0-CBD3D7FBE0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98CDE63-865A-9DB2-0285-F426D71225B7}"/>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5" name="Footer Placeholder 4">
            <a:extLst>
              <a:ext uri="{FF2B5EF4-FFF2-40B4-BE49-F238E27FC236}">
                <a16:creationId xmlns:a16="http://schemas.microsoft.com/office/drawing/2014/main" id="{16EE5547-0868-09C0-51EF-B30DC8CB79D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4A42D3-F923-9BE2-54D1-9C304C6C7CC2}"/>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2264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5DA-7D09-79DE-4898-15082374709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BE1A9AF-E1F3-1FF3-6F75-8027E421E8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FA843B8-91B1-2E6A-85C2-219D57D5EC3A}"/>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5" name="Footer Placeholder 4">
            <a:extLst>
              <a:ext uri="{FF2B5EF4-FFF2-40B4-BE49-F238E27FC236}">
                <a16:creationId xmlns:a16="http://schemas.microsoft.com/office/drawing/2014/main" id="{B732ED8F-D09A-555B-5B82-F721399ED1C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7CDFBC0-6576-2494-DED8-9208872617E8}"/>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362105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F713-3D5D-1227-19A6-DCC09184FB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FA34337-10FC-0C14-C4F0-98D5E390BD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CE1271-9F81-9204-11C7-D51E9F3DBF74}"/>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5" name="Footer Placeholder 4">
            <a:extLst>
              <a:ext uri="{FF2B5EF4-FFF2-40B4-BE49-F238E27FC236}">
                <a16:creationId xmlns:a16="http://schemas.microsoft.com/office/drawing/2014/main" id="{63C20580-F9E9-5B21-6699-2595483136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3D9739-D3DF-2BEB-524E-157ADDA664D4}"/>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293389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AF44-4C58-6BA6-6AA5-0789A1C3668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CBEE09-746C-88E0-6655-77ADD88E15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D67DBD-8F75-2DCF-3C1F-B464B8BFB3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3066F45-D87A-69F8-14AA-5B8503CD727A}"/>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6" name="Footer Placeholder 5">
            <a:extLst>
              <a:ext uri="{FF2B5EF4-FFF2-40B4-BE49-F238E27FC236}">
                <a16:creationId xmlns:a16="http://schemas.microsoft.com/office/drawing/2014/main" id="{E9FCAD7D-3B5E-9F27-682A-C43B34D4827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ABD1792-0D3E-72E7-6CBD-24A51E90017D}"/>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50867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89597-9740-DD98-C7CB-6D3DB4FD100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24ED49-9DB9-F91F-C8D0-5F57B4041A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490C65-9E9E-4D88-A25F-7E36F7EC5B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1904230-D670-A967-6756-B6C2014EF2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08E0F9-8D95-92F6-FA5C-38E4555301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774547E-A9A6-4EE0-1A7B-7A15C527345D}"/>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8" name="Footer Placeholder 7">
            <a:extLst>
              <a:ext uri="{FF2B5EF4-FFF2-40B4-BE49-F238E27FC236}">
                <a16:creationId xmlns:a16="http://schemas.microsoft.com/office/drawing/2014/main" id="{67872F45-5D3A-129A-E729-DE0A0B4E693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7F1D8D5-3D11-6E9D-C856-7D5372B4EC59}"/>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997117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14AB7-B03C-41EB-114B-B02F0CC3E9F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2DC28E3-7F92-BC5C-EF4B-509652B723E0}"/>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4" name="Footer Placeholder 3">
            <a:extLst>
              <a:ext uri="{FF2B5EF4-FFF2-40B4-BE49-F238E27FC236}">
                <a16:creationId xmlns:a16="http://schemas.microsoft.com/office/drawing/2014/main" id="{21C3C150-4A7B-C276-D91F-9830D68E964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5EC3E31-0A61-E760-1540-B12D2AFAFEE9}"/>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384045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D09863-053C-48E8-FF89-00DE745E8242}"/>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3" name="Footer Placeholder 2">
            <a:extLst>
              <a:ext uri="{FF2B5EF4-FFF2-40B4-BE49-F238E27FC236}">
                <a16:creationId xmlns:a16="http://schemas.microsoft.com/office/drawing/2014/main" id="{C50084E7-582D-2EBF-A198-C68B79731B7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1E6F949-10A4-D7F9-9FD3-D84C3819F773}"/>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793499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D182E-69B1-88F5-3241-FAF7877B04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536FF9A-AB99-8EC5-354D-F7DD3F9D4D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96A38CF-733A-5366-7F8F-36E8DFFCE0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DACE1B-07DE-73EB-EB2F-9A4F648267CF}"/>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6" name="Footer Placeholder 5">
            <a:extLst>
              <a:ext uri="{FF2B5EF4-FFF2-40B4-BE49-F238E27FC236}">
                <a16:creationId xmlns:a16="http://schemas.microsoft.com/office/drawing/2014/main" id="{D8F9E81C-4FAF-5C3A-3B2A-68B355754FE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DF1853A-F696-3345-5CDD-A2B8934E119D}"/>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73531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739AE-60F9-A10A-6A08-50554ED518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0F83C9-A840-D3E5-DDB4-16063F31AC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704DA2F-3A6E-401D-1D42-02F9858EA4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8AE6DF-0096-DF2D-0CF5-FD982590BC56}"/>
              </a:ext>
            </a:extLst>
          </p:cNvPr>
          <p:cNvSpPr>
            <a:spLocks noGrp="1"/>
          </p:cNvSpPr>
          <p:nvPr>
            <p:ph type="dt" sz="half" idx="10"/>
          </p:nvPr>
        </p:nvSpPr>
        <p:spPr/>
        <p:txBody>
          <a:bodyPr/>
          <a:lstStyle/>
          <a:p>
            <a:fld id="{69D99D40-232A-4A18-B140-949AE530E198}" type="datetimeFigureOut">
              <a:rPr lang="en-IN" smtClean="0"/>
              <a:t>23-09-2022</a:t>
            </a:fld>
            <a:endParaRPr lang="en-IN"/>
          </a:p>
        </p:txBody>
      </p:sp>
      <p:sp>
        <p:nvSpPr>
          <p:cNvPr id="6" name="Footer Placeholder 5">
            <a:extLst>
              <a:ext uri="{FF2B5EF4-FFF2-40B4-BE49-F238E27FC236}">
                <a16:creationId xmlns:a16="http://schemas.microsoft.com/office/drawing/2014/main" id="{44119B66-C1DF-20AF-E12F-95DA1ADBDF7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FCD79B2-276E-532A-DC79-5D9933F7A9DB}"/>
              </a:ext>
            </a:extLst>
          </p:cNvPr>
          <p:cNvSpPr>
            <a:spLocks noGrp="1"/>
          </p:cNvSpPr>
          <p:nvPr>
            <p:ph type="sldNum" sz="quarter" idx="12"/>
          </p:nvPr>
        </p:nvSpPr>
        <p:spPr/>
        <p:txBody>
          <a:bodyPr/>
          <a:lstStyle/>
          <a:p>
            <a:fld id="{7180E25A-21C0-4450-BBA0-E78EE4340689}" type="slidenum">
              <a:rPr lang="en-IN" smtClean="0"/>
              <a:t>‹#›</a:t>
            </a:fld>
            <a:endParaRPr lang="en-IN"/>
          </a:p>
        </p:txBody>
      </p:sp>
    </p:spTree>
    <p:extLst>
      <p:ext uri="{BB962C8B-B14F-4D97-AF65-F5344CB8AC3E}">
        <p14:creationId xmlns:p14="http://schemas.microsoft.com/office/powerpoint/2010/main" val="305695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6ADA20-8C23-FC12-8C10-0157B9671A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BE8C460-0624-2585-E9A0-4B7218A75F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89A765B-16B6-DC2B-4CAA-AE14D60C2A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99D40-232A-4A18-B140-949AE530E198}" type="datetimeFigureOut">
              <a:rPr lang="en-IN" smtClean="0"/>
              <a:t>23-09-2022</a:t>
            </a:fld>
            <a:endParaRPr lang="en-IN"/>
          </a:p>
        </p:txBody>
      </p:sp>
      <p:sp>
        <p:nvSpPr>
          <p:cNvPr id="5" name="Footer Placeholder 4">
            <a:extLst>
              <a:ext uri="{FF2B5EF4-FFF2-40B4-BE49-F238E27FC236}">
                <a16:creationId xmlns:a16="http://schemas.microsoft.com/office/drawing/2014/main" id="{6EF04B71-0191-8A94-DF25-86002E2D54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7094B8C-0E7E-ED35-C1D7-04431D2E63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0E25A-21C0-4450-BBA0-E78EE4340689}" type="slidenum">
              <a:rPr lang="en-IN" smtClean="0"/>
              <a:t>‹#›</a:t>
            </a:fld>
            <a:endParaRPr lang="en-IN"/>
          </a:p>
        </p:txBody>
      </p:sp>
    </p:spTree>
    <p:extLst>
      <p:ext uri="{BB962C8B-B14F-4D97-AF65-F5344CB8AC3E}">
        <p14:creationId xmlns:p14="http://schemas.microsoft.com/office/powerpoint/2010/main" val="1703338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1A9-D588-DD63-835D-5B4CC176B3B7}"/>
              </a:ext>
            </a:extLst>
          </p:cNvPr>
          <p:cNvSpPr>
            <a:spLocks noGrp="1"/>
          </p:cNvSpPr>
          <p:nvPr>
            <p:ph type="title"/>
          </p:nvPr>
        </p:nvSpPr>
        <p:spPr>
          <a:xfrm>
            <a:off x="838200" y="115410"/>
            <a:ext cx="10515600" cy="399495"/>
          </a:xfrm>
          <a:solidFill>
            <a:schemeClr val="accent2">
              <a:lumMod val="75000"/>
            </a:schemeClr>
          </a:solidFill>
        </p:spPr>
        <p:txBody>
          <a:bodyPr>
            <a:noAutofit/>
          </a:bodyPr>
          <a:lstStyle/>
          <a:p>
            <a:pPr algn="ctr"/>
            <a:r>
              <a:rPr lang="en-US" sz="2800" b="1" dirty="0"/>
              <a:t>What are genome-wide association studies and its importance?</a:t>
            </a:r>
            <a:endParaRPr lang="en-IN" sz="2800" b="1" dirty="0"/>
          </a:p>
        </p:txBody>
      </p:sp>
      <p:sp>
        <p:nvSpPr>
          <p:cNvPr id="3" name="Content Placeholder 2">
            <a:extLst>
              <a:ext uri="{FF2B5EF4-FFF2-40B4-BE49-F238E27FC236}">
                <a16:creationId xmlns:a16="http://schemas.microsoft.com/office/drawing/2014/main" id="{B24DDCFF-8A12-A0BF-2AD2-CA798D787268}"/>
              </a:ext>
            </a:extLst>
          </p:cNvPr>
          <p:cNvSpPr>
            <a:spLocks noGrp="1"/>
          </p:cNvSpPr>
          <p:nvPr>
            <p:ph idx="1"/>
          </p:nvPr>
        </p:nvSpPr>
        <p:spPr>
          <a:xfrm>
            <a:off x="838200" y="710214"/>
            <a:ext cx="10515600" cy="6032376"/>
          </a:xfrm>
          <a:solidFill>
            <a:schemeClr val="accent6">
              <a:lumMod val="60000"/>
              <a:lumOff val="40000"/>
            </a:schemeClr>
          </a:solidFill>
        </p:spPr>
        <p:txBody>
          <a:bodyPr>
            <a:normAutofit fontScale="55000" lnSpcReduction="20000"/>
          </a:bodyPr>
          <a:lstStyle/>
          <a:p>
            <a:pPr algn="just">
              <a:lnSpc>
                <a:spcPct val="120000"/>
              </a:lnSpc>
              <a:spcBef>
                <a:spcPts val="600"/>
              </a:spcBef>
              <a:spcAft>
                <a:spcPts val="600"/>
              </a:spcAft>
            </a:pPr>
            <a:r>
              <a:rPr lang="en-US" dirty="0"/>
              <a:t>Genome-wide association studies (GWAS) help scientists identify genes associated with a particular disease (or another trait). </a:t>
            </a:r>
          </a:p>
          <a:p>
            <a:pPr algn="just">
              <a:lnSpc>
                <a:spcPct val="120000"/>
              </a:lnSpc>
              <a:spcBef>
                <a:spcPts val="600"/>
              </a:spcBef>
              <a:spcAft>
                <a:spcPts val="600"/>
              </a:spcAft>
            </a:pPr>
            <a:r>
              <a:rPr lang="en-US" dirty="0"/>
              <a:t>This method studies the entire set of DNA (the genome) of a large group of people, searching for small variations, called single nucleotide polymorphisms or SNPs (pronounced “snips”). </a:t>
            </a:r>
          </a:p>
          <a:p>
            <a:pPr algn="just">
              <a:lnSpc>
                <a:spcPct val="120000"/>
              </a:lnSpc>
              <a:spcBef>
                <a:spcPts val="600"/>
              </a:spcBef>
              <a:spcAft>
                <a:spcPts val="600"/>
              </a:spcAft>
            </a:pPr>
            <a:r>
              <a:rPr lang="en-US" dirty="0"/>
              <a:t>Each study can look at hundreds or thousands of SNPs at the same time. </a:t>
            </a:r>
          </a:p>
          <a:p>
            <a:pPr algn="just">
              <a:lnSpc>
                <a:spcPct val="120000"/>
              </a:lnSpc>
              <a:spcBef>
                <a:spcPts val="600"/>
              </a:spcBef>
              <a:spcAft>
                <a:spcPts val="600"/>
              </a:spcAft>
            </a:pPr>
            <a:r>
              <a:rPr lang="en-US" dirty="0"/>
              <a:t>One can then identify SNPs that occur more frequently in people with a certain disease than in people without it. </a:t>
            </a:r>
          </a:p>
          <a:p>
            <a:pPr algn="just">
              <a:lnSpc>
                <a:spcPct val="120000"/>
              </a:lnSpc>
              <a:spcBef>
                <a:spcPts val="600"/>
              </a:spcBef>
              <a:spcAft>
                <a:spcPts val="600"/>
              </a:spcAft>
            </a:pPr>
            <a:r>
              <a:rPr lang="en-US" dirty="0"/>
              <a:t>These SNPs are said to be associated with the disease, and they can help researchers pinpoint genes that are likely involved in disease development.  </a:t>
            </a:r>
          </a:p>
          <a:p>
            <a:pPr algn="just">
              <a:lnSpc>
                <a:spcPct val="120000"/>
              </a:lnSpc>
              <a:spcBef>
                <a:spcPts val="600"/>
              </a:spcBef>
              <a:spcAft>
                <a:spcPts val="600"/>
              </a:spcAft>
            </a:pPr>
            <a:r>
              <a:rPr lang="en-US" dirty="0"/>
              <a:t>Because genome-wide association studies examine SNPs across the genome, they represent a promising way to study complex, common diseases in which many genetic variations contribute to a person’s risk. </a:t>
            </a:r>
          </a:p>
          <a:p>
            <a:pPr algn="just">
              <a:lnSpc>
                <a:spcPct val="120000"/>
              </a:lnSpc>
              <a:spcBef>
                <a:spcPts val="600"/>
              </a:spcBef>
              <a:spcAft>
                <a:spcPts val="600"/>
              </a:spcAft>
            </a:pPr>
            <a:r>
              <a:rPr lang="en-US" dirty="0"/>
              <a:t>This approach has identified SNPs associated with several complex conditions including diabetes, heart disease, Parkinson disease, and Crohn disease. </a:t>
            </a:r>
          </a:p>
          <a:p>
            <a:pPr algn="just">
              <a:lnSpc>
                <a:spcPct val="120000"/>
              </a:lnSpc>
              <a:spcBef>
                <a:spcPts val="600"/>
              </a:spcBef>
              <a:spcAft>
                <a:spcPts val="600"/>
              </a:spcAft>
            </a:pPr>
            <a:r>
              <a:rPr lang="en-US" dirty="0"/>
              <a:t>SNPs have also been associated with a person’s response to certain drugs and susceptibility to certain environmental factors such as toxins. Researchers hope that future genome-wide association studies will identify additional SNPs associated with chronic diseases and drug effects.  </a:t>
            </a:r>
          </a:p>
          <a:p>
            <a:pPr algn="just">
              <a:lnSpc>
                <a:spcPct val="120000"/>
              </a:lnSpc>
              <a:spcBef>
                <a:spcPts val="600"/>
              </a:spcBef>
              <a:spcAft>
                <a:spcPts val="600"/>
              </a:spcAft>
            </a:pPr>
            <a:r>
              <a:rPr lang="en-US" dirty="0"/>
              <a:t>Through genome-wide association studies, individual SNPs are identified that account for only a small percentage of disease risk. Together,  large numbers of SNPs  across the genome can help determine the overall risk of developing a disease or responding to particular drugs. </a:t>
            </a:r>
          </a:p>
          <a:p>
            <a:pPr algn="just">
              <a:lnSpc>
                <a:spcPct val="120000"/>
              </a:lnSpc>
              <a:spcBef>
                <a:spcPts val="600"/>
              </a:spcBef>
              <a:spcAft>
                <a:spcPts val="600"/>
              </a:spcAft>
            </a:pPr>
            <a:r>
              <a:rPr lang="en-US" dirty="0"/>
              <a:t>Researchers can use information learned from genome-wide association studies to predict more accurately which prevention and treatment strategies will work in which groups of people, an important step in precision medicine.</a:t>
            </a:r>
            <a:endParaRPr lang="en-IN" dirty="0"/>
          </a:p>
        </p:txBody>
      </p:sp>
    </p:spTree>
    <p:extLst>
      <p:ext uri="{BB962C8B-B14F-4D97-AF65-F5344CB8AC3E}">
        <p14:creationId xmlns:p14="http://schemas.microsoft.com/office/powerpoint/2010/main" val="2674454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1A9-D588-DD63-835D-5B4CC176B3B7}"/>
              </a:ext>
            </a:extLst>
          </p:cNvPr>
          <p:cNvSpPr>
            <a:spLocks noGrp="1"/>
          </p:cNvSpPr>
          <p:nvPr>
            <p:ph type="title"/>
          </p:nvPr>
        </p:nvSpPr>
        <p:spPr>
          <a:xfrm>
            <a:off x="838200" y="115410"/>
            <a:ext cx="10515600" cy="399495"/>
          </a:xfrm>
          <a:solidFill>
            <a:schemeClr val="accent2">
              <a:lumMod val="75000"/>
            </a:schemeClr>
          </a:solidFill>
        </p:spPr>
        <p:txBody>
          <a:bodyPr>
            <a:noAutofit/>
          </a:bodyPr>
          <a:lstStyle/>
          <a:p>
            <a:pPr algn="ctr"/>
            <a:r>
              <a:rPr lang="en-US" sz="1800" dirty="0">
                <a:effectLst/>
                <a:latin typeface="Times New Roman" panose="02020603050405020304" pitchFamily="18" charset="0"/>
                <a:ea typeface="Times New Roman" panose="02020603050405020304" pitchFamily="18" charset="0"/>
              </a:rPr>
              <a:t>Global transcriptomic analysis</a:t>
            </a:r>
            <a:endParaRPr lang="en-IN" sz="2800" b="1" dirty="0"/>
          </a:p>
        </p:txBody>
      </p:sp>
      <p:sp>
        <p:nvSpPr>
          <p:cNvPr id="3" name="Content Placeholder 2">
            <a:extLst>
              <a:ext uri="{FF2B5EF4-FFF2-40B4-BE49-F238E27FC236}">
                <a16:creationId xmlns:a16="http://schemas.microsoft.com/office/drawing/2014/main" id="{B24DDCFF-8A12-A0BF-2AD2-CA798D787268}"/>
              </a:ext>
            </a:extLst>
          </p:cNvPr>
          <p:cNvSpPr>
            <a:spLocks noGrp="1"/>
          </p:cNvSpPr>
          <p:nvPr>
            <p:ph idx="1"/>
          </p:nvPr>
        </p:nvSpPr>
        <p:spPr>
          <a:xfrm>
            <a:off x="838200" y="710214"/>
            <a:ext cx="10515600" cy="6032376"/>
          </a:xfrm>
          <a:solidFill>
            <a:schemeClr val="accent6">
              <a:lumMod val="60000"/>
              <a:lumOff val="40000"/>
            </a:schemeClr>
          </a:solidFill>
        </p:spPr>
        <p:txBody>
          <a:bodyPr>
            <a:normAutofit fontScale="70000" lnSpcReduction="20000"/>
          </a:bodyPr>
          <a:lstStyle/>
          <a:p>
            <a:pPr marL="0" indent="0" algn="just">
              <a:lnSpc>
                <a:spcPct val="120000"/>
              </a:lnSpc>
              <a:spcBef>
                <a:spcPts val="0"/>
              </a:spcBef>
              <a:buNone/>
            </a:pPr>
            <a:r>
              <a:rPr lang="en-US" dirty="0">
                <a:solidFill>
                  <a:srgbClr val="FF0000"/>
                </a:solidFill>
              </a:rPr>
              <a:t>Applications of metagenomics:</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metagenomics studies are now in its preliminary phase but it is potential enough to penetrate in different fields to solve different problems. It is used widely in ecology, environment conservation, infectious disease diagnosis, Environmental remediation, Biotechnology, and agriculture. </a:t>
            </a:r>
          </a:p>
          <a:p>
            <a:pPr>
              <a:lnSpc>
                <a:spcPct val="120000"/>
              </a:lnSpc>
              <a:spcBef>
                <a:spcPts val="0"/>
              </a:spcBef>
            </a:pPr>
            <a:r>
              <a:rPr lang="en-IN" sz="1800" b="1" dirty="0">
                <a:effectLst/>
                <a:latin typeface="Calibri" panose="020F0502020204030204" pitchFamily="34" charset="0"/>
                <a:ea typeface="Calibri" panose="020F0502020204030204" pitchFamily="34" charset="0"/>
                <a:cs typeface="Times New Roman" panose="02020603050405020304" pitchFamily="18" charset="0"/>
              </a:rPr>
              <a:t>Biotechnology studies: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In recent times scientists’ more focus is on microbial studies viz metagenomic analysis. Protease, lipase, and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nitrilases</a:t>
            </a:r>
            <a:r>
              <a:rPr lang="en-IN" sz="1800" dirty="0">
                <a:effectLst/>
                <a:latin typeface="Calibri" panose="020F0502020204030204" pitchFamily="34" charset="0"/>
                <a:ea typeface="Calibri" panose="020F0502020204030204" pitchFamily="34" charset="0"/>
                <a:cs typeface="Times New Roman" panose="02020603050405020304" pitchFamily="18" charset="0"/>
              </a:rPr>
              <a:t> like enzymes are the product of metagenomic studies.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Enzymes, antibiotics, biochemicals, Bioactive compounds and pharmaceuticals are made by studying microbes only. </a:t>
            </a:r>
          </a:p>
          <a:p>
            <a:pPr>
              <a:lnSpc>
                <a:spcPct val="120000"/>
              </a:lnSpc>
              <a:spcBef>
                <a:spcPts val="0"/>
              </a:spcBef>
            </a:pPr>
            <a:r>
              <a:rPr lang="en-IN" sz="1800" b="1" dirty="0">
                <a:effectLst/>
                <a:latin typeface="Calibri" panose="020F0502020204030204" pitchFamily="34" charset="0"/>
                <a:ea typeface="Calibri" panose="020F0502020204030204" pitchFamily="34" charset="0"/>
                <a:cs typeface="Times New Roman" panose="02020603050405020304" pitchFamily="18" charset="0"/>
              </a:rPr>
              <a:t>Ecological studies: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Microbial studies like metagenomics have great importance in ecology, conservation and invasive species studies.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Sea, rivers, soil, air, and rain forest are the habitat for so many different animals and microbes.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complex symbiotic relationship between animals, microbes, and plants help us to understand the health of the habitat. For example, the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feces</a:t>
            </a:r>
            <a:r>
              <a:rPr lang="en-IN" sz="1800" dirty="0">
                <a:effectLst/>
                <a:latin typeface="Calibri" panose="020F0502020204030204" pitchFamily="34" charset="0"/>
                <a:ea typeface="Calibri" panose="020F0502020204030204" pitchFamily="34" charset="0"/>
                <a:cs typeface="Times New Roman" panose="02020603050405020304" pitchFamily="18" charset="0"/>
              </a:rPr>
              <a:t> of one animal might be a nutrient-rich food source for another different species. Note that it might possible because of the microbes’ activity!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metagenomic analysis provides insight into how both are important for an ecosystem.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It is also used for conservative and endangered species studies. </a:t>
            </a:r>
          </a:p>
          <a:p>
            <a:pPr>
              <a:lnSpc>
                <a:spcPct val="120000"/>
              </a:lnSpc>
              <a:spcBef>
                <a:spcPts val="0"/>
              </a:spcBef>
            </a:pPr>
            <a:r>
              <a:rPr lang="en-IN" sz="1800" b="1" dirty="0">
                <a:effectLst/>
                <a:latin typeface="Calibri" panose="020F0502020204030204" pitchFamily="34" charset="0"/>
                <a:ea typeface="Calibri" panose="020F0502020204030204" pitchFamily="34" charset="0"/>
                <a:cs typeface="Times New Roman" panose="02020603050405020304" pitchFamily="18" charset="0"/>
              </a:rPr>
              <a:t>Healthcare and medical: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Complex infections can be immediately studied by metagenomic analysis.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Sample from the patient is taken and processed for DNA sequencing in order to know which microorganism may be present in them.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role of different RNA viruses in human health can also be evaluated by isolating RNA and converting them into cDNA.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impact of pollutants on the ecosystem and environment can be monitored and investigated by knowing how its microbial load behaves, by metagenomic analysis. </a:t>
            </a:r>
          </a:p>
          <a:p>
            <a:pPr>
              <a:lnSpc>
                <a:spcPct val="120000"/>
              </a:lnSpc>
              <a:spcBef>
                <a:spcPts val="0"/>
              </a:spcBef>
            </a:pPr>
            <a:r>
              <a:rPr lang="en-IN" sz="1800" b="1" dirty="0">
                <a:effectLst/>
                <a:latin typeface="Calibri" panose="020F0502020204030204" pitchFamily="34" charset="0"/>
                <a:ea typeface="Calibri" panose="020F0502020204030204" pitchFamily="34" charset="0"/>
                <a:cs typeface="Times New Roman" panose="02020603050405020304" pitchFamily="18" charset="0"/>
              </a:rPr>
              <a:t>Agriculture and soil ecology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Metagenomics is tremendously used in soil and agriculture studies.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soil is a common habitat for so many microorganisms and plants too. Approximately one gram of soil sample contains approximately 109 to 1010 microbial cells.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If we sequence all the microbes from one gram of soil sample, it gives 1gb output sequencing information and that’s huge!</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Complex relations between plants and microorganisms are the major focus of these studies. The microbiomes that are useful to plant growth have great economical values in terms of production.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Conclusively we can say, we can use metagenomics in different fields as per our vision. Even scientists are trying biofuel production through metagenomic.</a:t>
            </a:r>
          </a:p>
          <a:p>
            <a:pPr marL="0" indent="0" algn="just">
              <a:lnSpc>
                <a:spcPct val="120000"/>
              </a:lnSpc>
              <a:spcBef>
                <a:spcPts val="0"/>
              </a:spcBef>
              <a:buNone/>
            </a:pPr>
            <a:endParaRPr lang="en-US" dirty="0"/>
          </a:p>
        </p:txBody>
      </p:sp>
    </p:spTree>
    <p:extLst>
      <p:ext uri="{BB962C8B-B14F-4D97-AF65-F5344CB8AC3E}">
        <p14:creationId xmlns:p14="http://schemas.microsoft.com/office/powerpoint/2010/main" val="305602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1A9-D588-DD63-835D-5B4CC176B3B7}"/>
              </a:ext>
            </a:extLst>
          </p:cNvPr>
          <p:cNvSpPr>
            <a:spLocks noGrp="1"/>
          </p:cNvSpPr>
          <p:nvPr>
            <p:ph type="title"/>
          </p:nvPr>
        </p:nvSpPr>
        <p:spPr>
          <a:xfrm>
            <a:off x="838200" y="115410"/>
            <a:ext cx="10515600" cy="399495"/>
          </a:xfrm>
          <a:solidFill>
            <a:schemeClr val="accent2">
              <a:lumMod val="75000"/>
            </a:schemeClr>
          </a:solidFill>
        </p:spPr>
        <p:txBody>
          <a:bodyPr>
            <a:noAutofit/>
          </a:bodyPr>
          <a:lstStyle/>
          <a:p>
            <a:pPr algn="ctr"/>
            <a:r>
              <a:rPr lang="en-US" sz="2800" b="1" dirty="0"/>
              <a:t>How are genome-wide association studies conducted?</a:t>
            </a:r>
            <a:endParaRPr lang="en-IN" sz="2800" b="1" dirty="0"/>
          </a:p>
        </p:txBody>
      </p:sp>
      <p:sp>
        <p:nvSpPr>
          <p:cNvPr id="3" name="Content Placeholder 2">
            <a:extLst>
              <a:ext uri="{FF2B5EF4-FFF2-40B4-BE49-F238E27FC236}">
                <a16:creationId xmlns:a16="http://schemas.microsoft.com/office/drawing/2014/main" id="{B24DDCFF-8A12-A0BF-2AD2-CA798D787268}"/>
              </a:ext>
            </a:extLst>
          </p:cNvPr>
          <p:cNvSpPr>
            <a:spLocks noGrp="1"/>
          </p:cNvSpPr>
          <p:nvPr>
            <p:ph idx="1"/>
          </p:nvPr>
        </p:nvSpPr>
        <p:spPr>
          <a:xfrm>
            <a:off x="838200" y="710214"/>
            <a:ext cx="10515600" cy="6032376"/>
          </a:xfrm>
          <a:solidFill>
            <a:schemeClr val="accent6">
              <a:lumMod val="60000"/>
              <a:lumOff val="40000"/>
            </a:schemeClr>
          </a:solidFill>
        </p:spPr>
        <p:txBody>
          <a:bodyPr>
            <a:normAutofit fontScale="77500" lnSpcReduction="20000"/>
          </a:bodyPr>
          <a:lstStyle/>
          <a:p>
            <a:pPr algn="just">
              <a:lnSpc>
                <a:spcPct val="120000"/>
              </a:lnSpc>
              <a:spcBef>
                <a:spcPts val="600"/>
              </a:spcBef>
              <a:spcAft>
                <a:spcPts val="600"/>
              </a:spcAft>
            </a:pPr>
            <a:r>
              <a:rPr lang="en-US" dirty="0"/>
              <a:t>To carry out a genome-wide association study, researchers use two groups of participants: people with the disease being studied and similar people without the disease. Researchers obtain DNA from each participant, usually by drawing a blood sample or by rubbing a cotton swab along the inside of the mouth to harvest cells.</a:t>
            </a:r>
          </a:p>
          <a:p>
            <a:pPr algn="just">
              <a:lnSpc>
                <a:spcPct val="120000"/>
              </a:lnSpc>
              <a:spcBef>
                <a:spcPts val="600"/>
              </a:spcBef>
              <a:spcAft>
                <a:spcPts val="600"/>
              </a:spcAft>
            </a:pPr>
            <a:r>
              <a:rPr lang="en-US" dirty="0"/>
              <a:t>Each person's complete set of DNA, or genome, is then purified from the blood or cells, placed on tiny chips and scanned on automated laboratory machines. The machines quickly survey each participant's genome for strategically selected markers of genetic variation, which are called single nucleotide polymorphisms, or SNPs.</a:t>
            </a:r>
          </a:p>
          <a:p>
            <a:pPr algn="just">
              <a:lnSpc>
                <a:spcPct val="120000"/>
              </a:lnSpc>
              <a:spcBef>
                <a:spcPts val="600"/>
              </a:spcBef>
              <a:spcAft>
                <a:spcPts val="600"/>
              </a:spcAft>
            </a:pPr>
            <a:r>
              <a:rPr lang="en-US" dirty="0"/>
              <a:t>If certain genetic variations are found to be significantly more frequent in people with the disease compared to people without disease, the variations are said to be "associated" with the disease. The associated genetic variations can serve as powerful pointers to the region of the human genome where the disease-causing problem resides.</a:t>
            </a:r>
          </a:p>
          <a:p>
            <a:pPr algn="just">
              <a:lnSpc>
                <a:spcPct val="120000"/>
              </a:lnSpc>
              <a:spcBef>
                <a:spcPts val="600"/>
              </a:spcBef>
              <a:spcAft>
                <a:spcPts val="600"/>
              </a:spcAft>
            </a:pPr>
            <a:r>
              <a:rPr lang="en-US" dirty="0"/>
              <a:t>However, the associated variants themselves may not directly cause the disease. They may just be "tagging along" with the actual causal variants. For this reason, researchers often need to take additional steps, such as sequencing DNA base pairs in that particular region of the genome, to identify the exact genetic change involved in the disease.</a:t>
            </a:r>
            <a:endParaRPr lang="en-IN" dirty="0"/>
          </a:p>
        </p:txBody>
      </p:sp>
    </p:spTree>
    <p:extLst>
      <p:ext uri="{BB962C8B-B14F-4D97-AF65-F5344CB8AC3E}">
        <p14:creationId xmlns:p14="http://schemas.microsoft.com/office/powerpoint/2010/main" val="140363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1A9-D588-DD63-835D-5B4CC176B3B7}"/>
              </a:ext>
            </a:extLst>
          </p:cNvPr>
          <p:cNvSpPr>
            <a:spLocks noGrp="1"/>
          </p:cNvSpPr>
          <p:nvPr>
            <p:ph type="title"/>
          </p:nvPr>
        </p:nvSpPr>
        <p:spPr>
          <a:xfrm>
            <a:off x="838200" y="115410"/>
            <a:ext cx="10515600" cy="399495"/>
          </a:xfrm>
          <a:solidFill>
            <a:schemeClr val="accent2">
              <a:lumMod val="75000"/>
            </a:schemeClr>
          </a:solidFill>
        </p:spPr>
        <p:txBody>
          <a:bodyPr>
            <a:noAutofit/>
          </a:bodyPr>
          <a:lstStyle/>
          <a:p>
            <a:pPr algn="ctr"/>
            <a:r>
              <a:rPr lang="en-US" sz="2800" b="1" dirty="0"/>
              <a:t>How will genome-wide association studies benefit human health?</a:t>
            </a:r>
            <a:endParaRPr lang="en-IN" sz="2800" b="1" dirty="0"/>
          </a:p>
        </p:txBody>
      </p:sp>
      <p:sp>
        <p:nvSpPr>
          <p:cNvPr id="3" name="Content Placeholder 2">
            <a:extLst>
              <a:ext uri="{FF2B5EF4-FFF2-40B4-BE49-F238E27FC236}">
                <a16:creationId xmlns:a16="http://schemas.microsoft.com/office/drawing/2014/main" id="{B24DDCFF-8A12-A0BF-2AD2-CA798D787268}"/>
              </a:ext>
            </a:extLst>
          </p:cNvPr>
          <p:cNvSpPr>
            <a:spLocks noGrp="1"/>
          </p:cNvSpPr>
          <p:nvPr>
            <p:ph idx="1"/>
          </p:nvPr>
        </p:nvSpPr>
        <p:spPr>
          <a:xfrm>
            <a:off x="838200" y="710214"/>
            <a:ext cx="10515600" cy="6032376"/>
          </a:xfrm>
          <a:solidFill>
            <a:schemeClr val="accent6">
              <a:lumMod val="60000"/>
              <a:lumOff val="40000"/>
            </a:schemeClr>
          </a:solidFill>
        </p:spPr>
        <p:txBody>
          <a:bodyPr>
            <a:normAutofit fontScale="85000" lnSpcReduction="20000"/>
          </a:bodyPr>
          <a:lstStyle/>
          <a:p>
            <a:pPr algn="just">
              <a:lnSpc>
                <a:spcPct val="120000"/>
              </a:lnSpc>
              <a:spcBef>
                <a:spcPts val="600"/>
              </a:spcBef>
              <a:spcAft>
                <a:spcPts val="600"/>
              </a:spcAft>
            </a:pPr>
            <a:r>
              <a:rPr lang="en-US" dirty="0"/>
              <a:t>The impact on medical care from genome-wide association studies could potentially be substantial. </a:t>
            </a:r>
          </a:p>
          <a:p>
            <a:pPr algn="just">
              <a:lnSpc>
                <a:spcPct val="120000"/>
              </a:lnSpc>
              <a:spcBef>
                <a:spcPts val="600"/>
              </a:spcBef>
              <a:spcAft>
                <a:spcPts val="600"/>
              </a:spcAft>
            </a:pPr>
            <a:r>
              <a:rPr lang="en-US" dirty="0"/>
              <a:t>Such research is laying the groundwork for the era of personalized medicine, in which the current one size-fits-all approach to medical care will give way to more customized strategies.</a:t>
            </a:r>
          </a:p>
          <a:p>
            <a:pPr algn="just">
              <a:lnSpc>
                <a:spcPct val="120000"/>
              </a:lnSpc>
              <a:spcBef>
                <a:spcPts val="600"/>
              </a:spcBef>
              <a:spcAft>
                <a:spcPts val="600"/>
              </a:spcAft>
            </a:pPr>
            <a:r>
              <a:rPr lang="en-US" dirty="0"/>
              <a:t>In the future, after improvements are made in the cost and efficiency of genome-wide scans and other innovative technologies, health professionals will be able to use such tools to provide patients with individualized information about their risks of developing certain diseases. </a:t>
            </a:r>
          </a:p>
          <a:p>
            <a:pPr algn="just">
              <a:lnSpc>
                <a:spcPct val="120000"/>
              </a:lnSpc>
              <a:spcBef>
                <a:spcPts val="600"/>
              </a:spcBef>
              <a:spcAft>
                <a:spcPts val="600"/>
              </a:spcAft>
            </a:pPr>
            <a:r>
              <a:rPr lang="en-US" dirty="0"/>
              <a:t>The information will enable health professionals to tailor prevention programs to each person's unique genetic makeup. </a:t>
            </a:r>
          </a:p>
          <a:p>
            <a:pPr algn="just">
              <a:lnSpc>
                <a:spcPct val="120000"/>
              </a:lnSpc>
              <a:spcBef>
                <a:spcPts val="600"/>
              </a:spcBef>
              <a:spcAft>
                <a:spcPts val="600"/>
              </a:spcAft>
            </a:pPr>
            <a:r>
              <a:rPr lang="en-US"/>
              <a:t>In </a:t>
            </a:r>
            <a:r>
              <a:rPr lang="en-US" dirty="0"/>
              <a:t>addition, if a patient does become ill, the information can be used to select the treatments most likely to be effective and least likely to cause adverse reactions in that particular patient.</a:t>
            </a:r>
            <a:endParaRPr lang="en-IN" dirty="0"/>
          </a:p>
        </p:txBody>
      </p:sp>
    </p:spTree>
    <p:extLst>
      <p:ext uri="{BB962C8B-B14F-4D97-AF65-F5344CB8AC3E}">
        <p14:creationId xmlns:p14="http://schemas.microsoft.com/office/powerpoint/2010/main" val="93045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1A9-D588-DD63-835D-5B4CC176B3B7}"/>
              </a:ext>
            </a:extLst>
          </p:cNvPr>
          <p:cNvSpPr>
            <a:spLocks noGrp="1"/>
          </p:cNvSpPr>
          <p:nvPr>
            <p:ph type="title"/>
          </p:nvPr>
        </p:nvSpPr>
        <p:spPr>
          <a:xfrm>
            <a:off x="838200" y="115410"/>
            <a:ext cx="10515600" cy="399495"/>
          </a:xfrm>
          <a:solidFill>
            <a:schemeClr val="accent2">
              <a:lumMod val="75000"/>
            </a:schemeClr>
          </a:solidFill>
        </p:spPr>
        <p:txBody>
          <a:bodyPr>
            <a:noAutofit/>
          </a:bodyPr>
          <a:lstStyle/>
          <a:p>
            <a:pPr algn="ctr"/>
            <a:r>
              <a:rPr lang="en-US" sz="2800" b="1" dirty="0"/>
              <a:t>PacBio vs. Oxford Nanopore sequencing</a:t>
            </a:r>
            <a:endParaRPr lang="en-IN" sz="2800" b="1" dirty="0"/>
          </a:p>
        </p:txBody>
      </p:sp>
      <p:sp>
        <p:nvSpPr>
          <p:cNvPr id="3" name="Content Placeholder 2">
            <a:extLst>
              <a:ext uri="{FF2B5EF4-FFF2-40B4-BE49-F238E27FC236}">
                <a16:creationId xmlns:a16="http://schemas.microsoft.com/office/drawing/2014/main" id="{B24DDCFF-8A12-A0BF-2AD2-CA798D787268}"/>
              </a:ext>
            </a:extLst>
          </p:cNvPr>
          <p:cNvSpPr>
            <a:spLocks noGrp="1"/>
          </p:cNvSpPr>
          <p:nvPr>
            <p:ph idx="1"/>
          </p:nvPr>
        </p:nvSpPr>
        <p:spPr>
          <a:xfrm>
            <a:off x="838200" y="710214"/>
            <a:ext cx="10515600" cy="6032376"/>
          </a:xfrm>
          <a:solidFill>
            <a:schemeClr val="accent6">
              <a:lumMod val="60000"/>
              <a:lumOff val="40000"/>
            </a:schemeClr>
          </a:solidFill>
        </p:spPr>
        <p:txBody>
          <a:bodyPr>
            <a:normAutofit fontScale="62500" lnSpcReduction="20000"/>
          </a:bodyPr>
          <a:lstStyle/>
          <a:p>
            <a:pPr algn="just">
              <a:lnSpc>
                <a:spcPct val="120000"/>
              </a:lnSpc>
              <a:spcBef>
                <a:spcPts val="600"/>
              </a:spcBef>
              <a:spcAft>
                <a:spcPts val="600"/>
              </a:spcAft>
            </a:pPr>
            <a:r>
              <a:rPr lang="en-US" dirty="0"/>
              <a:t>Long-read sequencing developed by Pacific Biosciences and Oxford Nanopore overcome many of the limitations researchers face with short reads. Long reads improve de novo assembly, transcriptome analysis (gene isoform identification) and play an important role in the field of metagenomics. Longer reads are also useful when assembling genomes that include large stretches of repetitive regions.</a:t>
            </a:r>
          </a:p>
          <a:p>
            <a:pPr algn="just">
              <a:lnSpc>
                <a:spcPct val="120000"/>
              </a:lnSpc>
              <a:spcBef>
                <a:spcPts val="600"/>
              </a:spcBef>
              <a:spcAft>
                <a:spcPts val="600"/>
              </a:spcAft>
            </a:pPr>
            <a:r>
              <a:rPr lang="en-US" dirty="0"/>
              <a:t>Currently, there are two long read sequencing platforms. To help a researcher choose between which platform has greater utility for their application, we compare overall instrument specifications offered by PacBio and Oxford Nanopore, and published applications in the next-generation sequencing space.</a:t>
            </a:r>
          </a:p>
          <a:p>
            <a:pPr algn="just">
              <a:lnSpc>
                <a:spcPct val="120000"/>
              </a:lnSpc>
              <a:spcBef>
                <a:spcPts val="600"/>
              </a:spcBef>
              <a:spcAft>
                <a:spcPts val="600"/>
              </a:spcAft>
            </a:pPr>
            <a:r>
              <a:rPr lang="en-US" dirty="0"/>
              <a:t>Although both PacBio and Oxford Nanopore generate longer reads compared to short read Illumina or Ion sequencing, the higher error rate of both the PacBio and Oxford Nanopore sequencers remain an issue needs addressing. </a:t>
            </a:r>
          </a:p>
          <a:p>
            <a:pPr algn="just">
              <a:lnSpc>
                <a:spcPct val="120000"/>
              </a:lnSpc>
              <a:spcBef>
                <a:spcPts val="600"/>
              </a:spcBef>
              <a:spcAft>
                <a:spcPts val="600"/>
              </a:spcAft>
            </a:pPr>
            <a:r>
              <a:rPr lang="en-US" dirty="0"/>
              <a:t>Whereas PacBio reads a molecule multiple times to generate high-quality consensus data, Oxford Nanopore can only sequence a molecule twice. As a result, PacBio generates data with lower error rates compared to Oxford Nanopore. </a:t>
            </a:r>
          </a:p>
          <a:p>
            <a:pPr algn="just">
              <a:lnSpc>
                <a:spcPct val="120000"/>
              </a:lnSpc>
              <a:spcBef>
                <a:spcPts val="600"/>
              </a:spcBef>
              <a:spcAft>
                <a:spcPts val="600"/>
              </a:spcAft>
            </a:pPr>
            <a:r>
              <a:rPr lang="en-US" dirty="0"/>
              <a:t>PacBio has a slightly better overall performance for applications such as the discovery of transcriptome complexity and sensitive identification of isoforms. On the other hand, </a:t>
            </a:r>
            <a:r>
              <a:rPr lang="en-US" dirty="0" err="1"/>
              <a:t>MinION</a:t>
            </a:r>
            <a:r>
              <a:rPr lang="en-US" dirty="0"/>
              <a:t> provides higher throughput as nanopores can sequence multiple molecules simultaneously. Hence, it is best suited for applications that require a larger amount of data.</a:t>
            </a:r>
          </a:p>
          <a:p>
            <a:pPr algn="just">
              <a:lnSpc>
                <a:spcPct val="120000"/>
              </a:lnSpc>
              <a:spcBef>
                <a:spcPts val="600"/>
              </a:spcBef>
              <a:spcAft>
                <a:spcPts val="600"/>
              </a:spcAft>
            </a:pPr>
            <a:endParaRPr lang="en-IN" dirty="0"/>
          </a:p>
        </p:txBody>
      </p:sp>
    </p:spTree>
    <p:extLst>
      <p:ext uri="{BB962C8B-B14F-4D97-AF65-F5344CB8AC3E}">
        <p14:creationId xmlns:p14="http://schemas.microsoft.com/office/powerpoint/2010/main" val="130300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1A9-D588-DD63-835D-5B4CC176B3B7}"/>
              </a:ext>
            </a:extLst>
          </p:cNvPr>
          <p:cNvSpPr>
            <a:spLocks noGrp="1"/>
          </p:cNvSpPr>
          <p:nvPr>
            <p:ph type="title"/>
          </p:nvPr>
        </p:nvSpPr>
        <p:spPr>
          <a:xfrm>
            <a:off x="838200" y="115410"/>
            <a:ext cx="10515600" cy="399495"/>
          </a:xfrm>
          <a:solidFill>
            <a:schemeClr val="accent2">
              <a:lumMod val="75000"/>
            </a:schemeClr>
          </a:solidFill>
        </p:spPr>
        <p:txBody>
          <a:bodyPr>
            <a:noAutofit/>
          </a:bodyPr>
          <a:lstStyle/>
          <a:p>
            <a:pPr algn="ctr"/>
            <a:r>
              <a:rPr lang="en-US" sz="2800" b="1" dirty="0"/>
              <a:t>PacBio vs. Oxford Nanopore sequencing</a:t>
            </a:r>
            <a:endParaRPr lang="en-IN" sz="2800" b="1" dirty="0"/>
          </a:p>
        </p:txBody>
      </p:sp>
      <p:sp>
        <p:nvSpPr>
          <p:cNvPr id="3" name="Content Placeholder 2">
            <a:extLst>
              <a:ext uri="{FF2B5EF4-FFF2-40B4-BE49-F238E27FC236}">
                <a16:creationId xmlns:a16="http://schemas.microsoft.com/office/drawing/2014/main" id="{B24DDCFF-8A12-A0BF-2AD2-CA798D787268}"/>
              </a:ext>
            </a:extLst>
          </p:cNvPr>
          <p:cNvSpPr>
            <a:spLocks noGrp="1"/>
          </p:cNvSpPr>
          <p:nvPr>
            <p:ph idx="1"/>
          </p:nvPr>
        </p:nvSpPr>
        <p:spPr>
          <a:xfrm>
            <a:off x="838200" y="710214"/>
            <a:ext cx="10515600" cy="6032376"/>
          </a:xfrm>
          <a:solidFill>
            <a:schemeClr val="accent6">
              <a:lumMod val="60000"/>
              <a:lumOff val="40000"/>
            </a:schemeClr>
          </a:solidFill>
        </p:spPr>
        <p:txBody>
          <a:bodyPr>
            <a:normAutofit fontScale="55000" lnSpcReduction="20000"/>
          </a:bodyPr>
          <a:lstStyle/>
          <a:p>
            <a:pPr algn="just">
              <a:lnSpc>
                <a:spcPct val="120000"/>
              </a:lnSpc>
              <a:spcBef>
                <a:spcPts val="600"/>
              </a:spcBef>
              <a:spcAft>
                <a:spcPts val="600"/>
              </a:spcAft>
            </a:pPr>
            <a:r>
              <a:rPr lang="en-US" dirty="0"/>
              <a:t>As long reads can provide large scaffolds, de novo assembly is one of the main applications of PacBio sequencing5. Though the error rate of PacBio data is higher than that of short read Illumina or Ion sequencing, increased coverage or hybrid sequencing can greatly improve the accuracy of genome assembly.</a:t>
            </a:r>
          </a:p>
          <a:p>
            <a:pPr algn="just">
              <a:lnSpc>
                <a:spcPct val="120000"/>
              </a:lnSpc>
              <a:spcBef>
                <a:spcPts val="600"/>
              </a:spcBef>
              <a:spcAft>
                <a:spcPts val="600"/>
              </a:spcAft>
            </a:pPr>
            <a:r>
              <a:rPr lang="en-US" dirty="0"/>
              <a:t>Pacific Biosciences has developed a protocol, Iso-Seq, for transcript sequencing. This includes library construction, size selection, sequencing data collection, and data processing. Iso-Seq allows direct sequencing of transcripts up to 10 kb without the use of a reference genome.</a:t>
            </a:r>
          </a:p>
          <a:p>
            <a:pPr algn="just">
              <a:lnSpc>
                <a:spcPct val="120000"/>
              </a:lnSpc>
              <a:spcBef>
                <a:spcPts val="600"/>
              </a:spcBef>
              <a:spcAft>
                <a:spcPts val="600"/>
              </a:spcAft>
            </a:pPr>
            <a:r>
              <a:rPr lang="en-US" dirty="0"/>
              <a:t>Another major application of PacBio sequencing is in epigenetics research. Recent studies demonstrate that investigation of intercellular heterogeneity in previously undetectable genome DNA modifications (such as m6A and m4C) is facilitated by the direct detection of modifications in single molecules by PacBio sequencing</a:t>
            </a:r>
          </a:p>
          <a:p>
            <a:pPr algn="just">
              <a:lnSpc>
                <a:spcPct val="120000"/>
              </a:lnSpc>
              <a:spcBef>
                <a:spcPts val="600"/>
              </a:spcBef>
              <a:spcAft>
                <a:spcPts val="600"/>
              </a:spcAft>
            </a:pPr>
            <a:r>
              <a:rPr lang="en-US" dirty="0"/>
              <a:t>Compared to PacBio, the Oxford Nanopore </a:t>
            </a:r>
            <a:r>
              <a:rPr lang="en-US" dirty="0" err="1"/>
              <a:t>MinION</a:t>
            </a:r>
            <a:r>
              <a:rPr lang="en-US" dirty="0"/>
              <a:t> is small (size of a USB thumb drive), affordable, utilizes a simple library prep and is field portable16. This is useful in situations such as a virus outbreak where a mobile diagnostic laboratory can be set up using </a:t>
            </a:r>
            <a:r>
              <a:rPr lang="en-US" dirty="0" err="1"/>
              <a:t>MinIONS</a:t>
            </a:r>
            <a:r>
              <a:rPr lang="en-US" dirty="0"/>
              <a:t>.</a:t>
            </a:r>
          </a:p>
          <a:p>
            <a:pPr algn="just">
              <a:lnSpc>
                <a:spcPct val="120000"/>
              </a:lnSpc>
              <a:spcBef>
                <a:spcPts val="600"/>
              </a:spcBef>
              <a:spcAft>
                <a:spcPts val="600"/>
              </a:spcAft>
            </a:pPr>
            <a:r>
              <a:rPr lang="en-US" dirty="0"/>
              <a:t>The low cost of sequencing and portability of the </a:t>
            </a:r>
            <a:r>
              <a:rPr lang="en-US" dirty="0" err="1"/>
              <a:t>MinION</a:t>
            </a:r>
            <a:r>
              <a:rPr lang="en-US" dirty="0"/>
              <a:t> sequencer also make it a useful tool for teaching. It has been used to provide hands-on experience to students.</a:t>
            </a:r>
          </a:p>
          <a:p>
            <a:pPr algn="just">
              <a:lnSpc>
                <a:spcPct val="120000"/>
              </a:lnSpc>
              <a:spcBef>
                <a:spcPts val="600"/>
              </a:spcBef>
              <a:spcAft>
                <a:spcPts val="600"/>
              </a:spcAft>
            </a:pPr>
            <a:r>
              <a:rPr lang="en-US" dirty="0"/>
              <a:t>Perhaps the most ambitious </a:t>
            </a:r>
            <a:r>
              <a:rPr lang="en-US" dirty="0" err="1"/>
              <a:t>MinION</a:t>
            </a:r>
            <a:r>
              <a:rPr lang="en-US" dirty="0"/>
              <a:t> application is its potential to detect and identify bacteria and viruses on manned space flights.</a:t>
            </a:r>
          </a:p>
          <a:p>
            <a:pPr algn="just">
              <a:lnSpc>
                <a:spcPct val="120000"/>
              </a:lnSpc>
              <a:spcBef>
                <a:spcPts val="600"/>
              </a:spcBef>
              <a:spcAft>
                <a:spcPts val="600"/>
              </a:spcAft>
            </a:pPr>
            <a:r>
              <a:rPr lang="en-US" dirty="0"/>
              <a:t>Recently, Oxford Nanopore developed a bench-top instrument, </a:t>
            </a:r>
            <a:r>
              <a:rPr lang="en-US" dirty="0" err="1"/>
              <a:t>PromethION</a:t>
            </a:r>
            <a:r>
              <a:rPr lang="en-US" dirty="0"/>
              <a:t>, that provides high-throughput sequencing and is modular in design. It contains 48 flow cells that can be run individually or in parallel. The </a:t>
            </a:r>
            <a:r>
              <a:rPr lang="en-US" dirty="0" err="1"/>
              <a:t>PromethION</a:t>
            </a:r>
            <a:r>
              <a:rPr lang="en-US" dirty="0"/>
              <a:t> flow cells contain 3000 channels each, and produce up to 40 Gb of data.</a:t>
            </a:r>
            <a:endParaRPr lang="en-IN" dirty="0"/>
          </a:p>
        </p:txBody>
      </p:sp>
    </p:spTree>
    <p:extLst>
      <p:ext uri="{BB962C8B-B14F-4D97-AF65-F5344CB8AC3E}">
        <p14:creationId xmlns:p14="http://schemas.microsoft.com/office/powerpoint/2010/main" val="3390606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1A9-D588-DD63-835D-5B4CC176B3B7}"/>
              </a:ext>
            </a:extLst>
          </p:cNvPr>
          <p:cNvSpPr>
            <a:spLocks noGrp="1"/>
          </p:cNvSpPr>
          <p:nvPr>
            <p:ph type="title"/>
          </p:nvPr>
        </p:nvSpPr>
        <p:spPr>
          <a:xfrm>
            <a:off x="838200" y="115410"/>
            <a:ext cx="10515600" cy="399495"/>
          </a:xfrm>
          <a:solidFill>
            <a:schemeClr val="accent2">
              <a:lumMod val="75000"/>
            </a:schemeClr>
          </a:solidFill>
        </p:spPr>
        <p:txBody>
          <a:bodyPr>
            <a:noAutofit/>
          </a:bodyPr>
          <a:lstStyle/>
          <a:p>
            <a:pPr algn="ctr"/>
            <a:r>
              <a:rPr lang="en-US" sz="2800" b="1" dirty="0"/>
              <a:t>APPLICATIONS OF NGS</a:t>
            </a:r>
            <a:endParaRPr lang="en-IN" sz="2800" b="1" dirty="0"/>
          </a:p>
        </p:txBody>
      </p:sp>
      <p:sp>
        <p:nvSpPr>
          <p:cNvPr id="3" name="Content Placeholder 2">
            <a:extLst>
              <a:ext uri="{FF2B5EF4-FFF2-40B4-BE49-F238E27FC236}">
                <a16:creationId xmlns:a16="http://schemas.microsoft.com/office/drawing/2014/main" id="{B24DDCFF-8A12-A0BF-2AD2-CA798D787268}"/>
              </a:ext>
            </a:extLst>
          </p:cNvPr>
          <p:cNvSpPr>
            <a:spLocks noGrp="1"/>
          </p:cNvSpPr>
          <p:nvPr>
            <p:ph idx="1"/>
          </p:nvPr>
        </p:nvSpPr>
        <p:spPr>
          <a:xfrm>
            <a:off x="838200" y="710214"/>
            <a:ext cx="10515600" cy="6032376"/>
          </a:xfrm>
          <a:solidFill>
            <a:schemeClr val="accent6">
              <a:lumMod val="60000"/>
              <a:lumOff val="40000"/>
            </a:schemeClr>
          </a:solidFill>
        </p:spPr>
        <p:txBody>
          <a:bodyPr>
            <a:normAutofit fontScale="55000" lnSpcReduction="20000"/>
          </a:bodyPr>
          <a:lstStyle/>
          <a:p>
            <a:pPr marL="0" indent="0" algn="just">
              <a:lnSpc>
                <a:spcPct val="120000"/>
              </a:lnSpc>
              <a:spcBef>
                <a:spcPts val="600"/>
              </a:spcBef>
              <a:buNone/>
            </a:pPr>
            <a:r>
              <a:rPr lang="en-US" dirty="0"/>
              <a:t>The power of high–throughput DNA sequencing technologies is being harnessed by researchers to address an increasingly diverse range of biological problems. The scale and efficiency of sequencing that can now be achieved is providing unprecedented progress in areas from the analysis of genomes themselves to how proteins interact with nucleic acids. This series highlights the breadth of next–generation sequencing applications and the importance of the insights that are being gained through these methods.</a:t>
            </a:r>
          </a:p>
          <a:p>
            <a:pPr marL="0" indent="0" algn="just">
              <a:lnSpc>
                <a:spcPct val="120000"/>
              </a:lnSpc>
              <a:spcBef>
                <a:spcPts val="600"/>
              </a:spcBef>
              <a:buNone/>
            </a:pPr>
            <a:r>
              <a:rPr lang="en-US" dirty="0"/>
              <a:t>NGS allows labs to:</a:t>
            </a:r>
          </a:p>
          <a:p>
            <a:pPr algn="just">
              <a:lnSpc>
                <a:spcPct val="120000"/>
              </a:lnSpc>
              <a:spcBef>
                <a:spcPts val="600"/>
              </a:spcBef>
              <a:buFont typeface="Wingdings" panose="05000000000000000000" pitchFamily="2" charset="2"/>
              <a:buChar char="v"/>
            </a:pPr>
            <a:r>
              <a:rPr lang="en-US" dirty="0"/>
              <a:t>Mutation discovery</a:t>
            </a:r>
          </a:p>
          <a:p>
            <a:pPr algn="just">
              <a:lnSpc>
                <a:spcPct val="120000"/>
              </a:lnSpc>
              <a:spcBef>
                <a:spcPts val="600"/>
              </a:spcBef>
              <a:buFont typeface="Wingdings" panose="05000000000000000000" pitchFamily="2" charset="2"/>
              <a:buChar char="v"/>
            </a:pPr>
            <a:r>
              <a:rPr lang="en-US" dirty="0"/>
              <a:t>Transcriptome Analysis – RNA-Seq to discover novel RNA variants and splice sites, or quantify mRNAs for gene expression analysis</a:t>
            </a:r>
          </a:p>
          <a:p>
            <a:pPr algn="just">
              <a:lnSpc>
                <a:spcPct val="120000"/>
              </a:lnSpc>
              <a:spcBef>
                <a:spcPts val="600"/>
              </a:spcBef>
              <a:buFont typeface="Wingdings" panose="05000000000000000000" pitchFamily="2" charset="2"/>
              <a:buChar char="v"/>
            </a:pPr>
            <a:r>
              <a:rPr lang="en-US" dirty="0"/>
              <a:t>Sequencing clinical isolates in strain-to-reference mechanisms.</a:t>
            </a:r>
          </a:p>
          <a:p>
            <a:pPr algn="just">
              <a:lnSpc>
                <a:spcPct val="120000"/>
              </a:lnSpc>
              <a:spcBef>
                <a:spcPts val="600"/>
              </a:spcBef>
              <a:buFont typeface="Wingdings" panose="05000000000000000000" pitchFamily="2" charset="2"/>
              <a:buChar char="v"/>
            </a:pPr>
            <a:r>
              <a:rPr lang="en-US" dirty="0"/>
              <a:t>Enabling Metagenomics</a:t>
            </a:r>
          </a:p>
          <a:p>
            <a:pPr algn="just">
              <a:lnSpc>
                <a:spcPct val="120000"/>
              </a:lnSpc>
              <a:spcBef>
                <a:spcPts val="600"/>
              </a:spcBef>
              <a:buFont typeface="Wingdings" panose="05000000000000000000" pitchFamily="2" charset="2"/>
              <a:buChar char="v"/>
            </a:pPr>
            <a:r>
              <a:rPr lang="en-US" dirty="0"/>
              <a:t>Defining DNA-Protein interactions – </a:t>
            </a:r>
            <a:r>
              <a:rPr lang="en-US" dirty="0" err="1"/>
              <a:t>ChIP</a:t>
            </a:r>
            <a:r>
              <a:rPr lang="en-US" dirty="0"/>
              <a:t>-Seq</a:t>
            </a:r>
          </a:p>
          <a:p>
            <a:pPr algn="just">
              <a:lnSpc>
                <a:spcPct val="120000"/>
              </a:lnSpc>
              <a:spcBef>
                <a:spcPts val="600"/>
              </a:spcBef>
              <a:buFont typeface="Wingdings" panose="05000000000000000000" pitchFamily="2" charset="2"/>
              <a:buChar char="v"/>
            </a:pPr>
            <a:r>
              <a:rPr lang="en-US" dirty="0"/>
              <a:t>Discovering non-coding RNAs</a:t>
            </a:r>
          </a:p>
          <a:p>
            <a:pPr algn="just">
              <a:lnSpc>
                <a:spcPct val="120000"/>
              </a:lnSpc>
              <a:spcBef>
                <a:spcPts val="600"/>
              </a:spcBef>
              <a:buFont typeface="Wingdings" panose="05000000000000000000" pitchFamily="2" charset="2"/>
              <a:buChar char="v"/>
            </a:pPr>
            <a:r>
              <a:rPr lang="en-US" dirty="0"/>
              <a:t>Molecular diagnostics for Oncology &amp; Inherited Disease study.</a:t>
            </a:r>
          </a:p>
          <a:p>
            <a:pPr algn="just">
              <a:lnSpc>
                <a:spcPct val="120000"/>
              </a:lnSpc>
              <a:spcBef>
                <a:spcPts val="600"/>
              </a:spcBef>
              <a:buFont typeface="Wingdings" panose="05000000000000000000" pitchFamily="2" charset="2"/>
              <a:buChar char="v"/>
            </a:pPr>
            <a:r>
              <a:rPr lang="en-US" dirty="0"/>
              <a:t>Gene Regulation Analysis</a:t>
            </a:r>
          </a:p>
          <a:p>
            <a:pPr algn="just">
              <a:lnSpc>
                <a:spcPct val="120000"/>
              </a:lnSpc>
              <a:spcBef>
                <a:spcPts val="600"/>
              </a:spcBef>
              <a:buFont typeface="Wingdings" panose="05000000000000000000" pitchFamily="2" charset="2"/>
              <a:buChar char="v"/>
            </a:pPr>
            <a:r>
              <a:rPr lang="en-US" dirty="0"/>
              <a:t>Whole Genome Sequencing</a:t>
            </a:r>
          </a:p>
          <a:p>
            <a:pPr algn="just">
              <a:lnSpc>
                <a:spcPct val="120000"/>
              </a:lnSpc>
              <a:spcBef>
                <a:spcPts val="600"/>
              </a:spcBef>
              <a:buFont typeface="Wingdings" panose="05000000000000000000" pitchFamily="2" charset="2"/>
              <a:buChar char="v"/>
            </a:pPr>
            <a:r>
              <a:rPr lang="en-US" dirty="0"/>
              <a:t>Exploring Chromatin Packaging</a:t>
            </a:r>
          </a:p>
          <a:p>
            <a:pPr algn="just">
              <a:lnSpc>
                <a:spcPct val="120000"/>
              </a:lnSpc>
              <a:spcBef>
                <a:spcPts val="600"/>
              </a:spcBef>
              <a:buFont typeface="Wingdings" panose="05000000000000000000" pitchFamily="2" charset="2"/>
              <a:buChar char="v"/>
            </a:pPr>
            <a:r>
              <a:rPr lang="en-US" dirty="0"/>
              <a:t>Deeply sequence target regions</a:t>
            </a:r>
          </a:p>
          <a:p>
            <a:pPr algn="just">
              <a:lnSpc>
                <a:spcPct val="120000"/>
              </a:lnSpc>
              <a:spcBef>
                <a:spcPts val="600"/>
              </a:spcBef>
              <a:buFont typeface="Wingdings" panose="05000000000000000000" pitchFamily="2" charset="2"/>
              <a:buChar char="v"/>
            </a:pPr>
            <a:r>
              <a:rPr lang="en-US" dirty="0"/>
              <a:t>Analyze epigenetic factors such as genome-wide DNA methylation and DNA-protein interactions</a:t>
            </a:r>
          </a:p>
          <a:p>
            <a:pPr algn="just">
              <a:lnSpc>
                <a:spcPct val="120000"/>
              </a:lnSpc>
              <a:spcBef>
                <a:spcPts val="600"/>
              </a:spcBef>
              <a:buFont typeface="Wingdings" panose="05000000000000000000" pitchFamily="2" charset="2"/>
              <a:buChar char="v"/>
            </a:pPr>
            <a:r>
              <a:rPr lang="en-US" dirty="0"/>
              <a:t>Study the human microbiome</a:t>
            </a:r>
          </a:p>
        </p:txBody>
      </p:sp>
    </p:spTree>
    <p:extLst>
      <p:ext uri="{BB962C8B-B14F-4D97-AF65-F5344CB8AC3E}">
        <p14:creationId xmlns:p14="http://schemas.microsoft.com/office/powerpoint/2010/main" val="64624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1A9-D588-DD63-835D-5B4CC176B3B7}"/>
              </a:ext>
            </a:extLst>
          </p:cNvPr>
          <p:cNvSpPr>
            <a:spLocks noGrp="1"/>
          </p:cNvSpPr>
          <p:nvPr>
            <p:ph type="title"/>
          </p:nvPr>
        </p:nvSpPr>
        <p:spPr>
          <a:xfrm>
            <a:off x="838200" y="115410"/>
            <a:ext cx="10515600" cy="399495"/>
          </a:xfrm>
          <a:solidFill>
            <a:schemeClr val="accent2">
              <a:lumMod val="75000"/>
            </a:schemeClr>
          </a:solidFill>
        </p:spPr>
        <p:txBody>
          <a:bodyPr>
            <a:noAutofit/>
          </a:bodyPr>
          <a:lstStyle/>
          <a:p>
            <a:pPr algn="ctr"/>
            <a:r>
              <a:rPr lang="en-US" sz="2800" b="1" dirty="0"/>
              <a:t>Monitoring environmental antimicrobial resistance genes</a:t>
            </a:r>
            <a:endParaRPr lang="en-IN" sz="2800" b="1" dirty="0"/>
          </a:p>
        </p:txBody>
      </p:sp>
      <p:sp>
        <p:nvSpPr>
          <p:cNvPr id="3" name="Content Placeholder 2">
            <a:extLst>
              <a:ext uri="{FF2B5EF4-FFF2-40B4-BE49-F238E27FC236}">
                <a16:creationId xmlns:a16="http://schemas.microsoft.com/office/drawing/2014/main" id="{B24DDCFF-8A12-A0BF-2AD2-CA798D787268}"/>
              </a:ext>
            </a:extLst>
          </p:cNvPr>
          <p:cNvSpPr>
            <a:spLocks noGrp="1"/>
          </p:cNvSpPr>
          <p:nvPr>
            <p:ph idx="1"/>
          </p:nvPr>
        </p:nvSpPr>
        <p:spPr>
          <a:xfrm>
            <a:off x="838200" y="710214"/>
            <a:ext cx="10515600" cy="6032376"/>
          </a:xfrm>
          <a:solidFill>
            <a:schemeClr val="accent6">
              <a:lumMod val="60000"/>
              <a:lumOff val="40000"/>
            </a:schemeClr>
          </a:solidFill>
        </p:spPr>
        <p:txBody>
          <a:bodyPr>
            <a:normAutofit fontScale="47500" lnSpcReduction="20000"/>
          </a:bodyPr>
          <a:lstStyle/>
          <a:p>
            <a:pPr marL="0" indent="0" algn="just">
              <a:lnSpc>
                <a:spcPct val="120000"/>
              </a:lnSpc>
              <a:spcBef>
                <a:spcPts val="600"/>
              </a:spcBef>
              <a:buNone/>
            </a:pPr>
            <a:r>
              <a:rPr lang="en-US" dirty="0">
                <a:solidFill>
                  <a:srgbClr val="FF0000"/>
                </a:solidFill>
              </a:rPr>
              <a:t>Cause</a:t>
            </a:r>
          </a:p>
          <a:p>
            <a:pPr marL="0" indent="0" algn="just">
              <a:lnSpc>
                <a:spcPct val="120000"/>
              </a:lnSpc>
              <a:spcBef>
                <a:spcPts val="600"/>
              </a:spcBef>
              <a:buNone/>
            </a:pPr>
            <a:r>
              <a:rPr lang="en-US" dirty="0"/>
              <a:t>Microbes, in particular bacteria in water, soil and air can develop resistance following contact with other resistant microbes. Horizontal and vertical AMR transmission can happen in the absence of any antimicrobial compound being present. Furthermore, resistance can also develop due to selective pressures from antibiotics, fungicides, antiviral compounds, parasiticides, certain disinfectant chemicals (e.g. quaternary ammonium, triclosan and chlorine) and other co-selecting compounds (e.g. metals such as zinc and copper), which are released into the environment by human activity owing to poor sanitation, or from contaminated land and water. </a:t>
            </a:r>
          </a:p>
          <a:p>
            <a:pPr marL="0" indent="0" algn="just">
              <a:lnSpc>
                <a:spcPct val="120000"/>
              </a:lnSpc>
              <a:spcBef>
                <a:spcPts val="600"/>
              </a:spcBef>
              <a:buNone/>
            </a:pPr>
            <a:r>
              <a:rPr lang="en-US" dirty="0"/>
              <a:t>Widespread environmental releases of biological AMR pollutants originate from discharges of untreated human and animal excreta into the environment as well as from antimicrobial manufacturing. This occurs when containment or barriers for these pollutants are lacking, such as toilets without confining barriers, or when wastewater is used to irrigate farmland and during fertilization of crops with untreated animal manure or human waste. Such releases transmit antimicrobial resistant microbes, and antimicrobial resistance genes (ARGs), which can enrich and promote the spread of AMR in the environment.</a:t>
            </a:r>
          </a:p>
          <a:p>
            <a:pPr marL="0" indent="0" algn="just">
              <a:lnSpc>
                <a:spcPct val="120000"/>
              </a:lnSpc>
              <a:spcBef>
                <a:spcPts val="600"/>
              </a:spcBef>
              <a:buNone/>
            </a:pPr>
            <a:r>
              <a:rPr lang="en-US" dirty="0">
                <a:solidFill>
                  <a:srgbClr val="FF0000"/>
                </a:solidFill>
              </a:rPr>
              <a:t>Control</a:t>
            </a:r>
          </a:p>
          <a:p>
            <a:pPr marL="0" indent="0" algn="just">
              <a:lnSpc>
                <a:spcPct val="120000"/>
              </a:lnSpc>
              <a:spcBef>
                <a:spcPts val="600"/>
              </a:spcBef>
              <a:buNone/>
            </a:pPr>
            <a:r>
              <a:rPr lang="en-US" dirty="0"/>
              <a:t>Reduce releases of chemical and biological pollutants affecting AMR in the environment and address their origins. AMR National Action Plans and AMR sensitive environmental policy and plans need to be tailored to countries’ public health and environmental issues, systems and frameworks, and sociocultural and economic realities.</a:t>
            </a:r>
          </a:p>
          <a:p>
            <a:pPr marL="0" indent="0" algn="just">
              <a:lnSpc>
                <a:spcPct val="120000"/>
              </a:lnSpc>
              <a:spcBef>
                <a:spcPts val="600"/>
              </a:spcBef>
              <a:buNone/>
            </a:pPr>
            <a:r>
              <a:rPr lang="en-US" dirty="0"/>
              <a:t>As part of plans to mitigate discharges of antimicrobials into the environment, it is essential to measure the impact of antimicrobial pollution on biodiversity and integrate environmental monitoring data (e.g. from monitoring of surface water, solid waste and airborne particulate matter) with existing AMR surveillance and pollutants data. Risk profiles to establish how likely AMR relevant pollution is to occur may also be built into surveillance methodologies based on other monitoring systems.</a:t>
            </a:r>
          </a:p>
          <a:p>
            <a:pPr marL="0" indent="0" algn="just">
              <a:lnSpc>
                <a:spcPct val="120000"/>
              </a:lnSpc>
              <a:spcBef>
                <a:spcPts val="600"/>
              </a:spcBef>
              <a:buNone/>
            </a:pPr>
            <a:r>
              <a:rPr lang="en-US" dirty="0"/>
              <a:t>Metagenomic techniques, using short-read next-generation sequencing data, benefit from the ability to quantify thousands of especially transmissible resistance genes in a single sample. Moreover, it can provide additional information about the presence of bacterial species, pathogens, and virulence genes and the data can be reanalyzed if novel genes of interest are identified. It should, however, also be acknowledged that short-read metagenomics might provide limited information regarding the host of the genes or the genetic environment. </a:t>
            </a:r>
          </a:p>
          <a:p>
            <a:pPr marL="0" indent="0" algn="just">
              <a:lnSpc>
                <a:spcPct val="120000"/>
              </a:lnSpc>
              <a:spcBef>
                <a:spcPts val="600"/>
              </a:spcBef>
              <a:buNone/>
            </a:pPr>
            <a:endParaRPr lang="en-US" dirty="0"/>
          </a:p>
        </p:txBody>
      </p:sp>
    </p:spTree>
    <p:extLst>
      <p:ext uri="{BB962C8B-B14F-4D97-AF65-F5344CB8AC3E}">
        <p14:creationId xmlns:p14="http://schemas.microsoft.com/office/powerpoint/2010/main" val="409919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1A9-D588-DD63-835D-5B4CC176B3B7}"/>
              </a:ext>
            </a:extLst>
          </p:cNvPr>
          <p:cNvSpPr>
            <a:spLocks noGrp="1"/>
          </p:cNvSpPr>
          <p:nvPr>
            <p:ph type="title"/>
          </p:nvPr>
        </p:nvSpPr>
        <p:spPr>
          <a:xfrm>
            <a:off x="838200" y="115410"/>
            <a:ext cx="10515600" cy="399495"/>
          </a:xfrm>
          <a:solidFill>
            <a:schemeClr val="accent2">
              <a:lumMod val="75000"/>
            </a:schemeClr>
          </a:solidFill>
        </p:spPr>
        <p:txBody>
          <a:bodyPr>
            <a:noAutofit/>
          </a:bodyPr>
          <a:lstStyle/>
          <a:p>
            <a:pPr algn="ctr"/>
            <a:r>
              <a:rPr lang="en-US" sz="1800" dirty="0">
                <a:effectLst/>
                <a:latin typeface="Times New Roman" panose="02020603050405020304" pitchFamily="18" charset="0"/>
                <a:ea typeface="Times New Roman" panose="02020603050405020304" pitchFamily="18" charset="0"/>
              </a:rPr>
              <a:t>Metagenomics</a:t>
            </a:r>
            <a:endParaRPr lang="en-IN" sz="2800" b="1" dirty="0"/>
          </a:p>
        </p:txBody>
      </p:sp>
      <p:sp>
        <p:nvSpPr>
          <p:cNvPr id="3" name="Content Placeholder 2">
            <a:extLst>
              <a:ext uri="{FF2B5EF4-FFF2-40B4-BE49-F238E27FC236}">
                <a16:creationId xmlns:a16="http://schemas.microsoft.com/office/drawing/2014/main" id="{B24DDCFF-8A12-A0BF-2AD2-CA798D787268}"/>
              </a:ext>
            </a:extLst>
          </p:cNvPr>
          <p:cNvSpPr>
            <a:spLocks noGrp="1"/>
          </p:cNvSpPr>
          <p:nvPr>
            <p:ph idx="1"/>
          </p:nvPr>
        </p:nvSpPr>
        <p:spPr>
          <a:xfrm>
            <a:off x="838200" y="710214"/>
            <a:ext cx="10515600" cy="6032376"/>
          </a:xfrm>
          <a:solidFill>
            <a:schemeClr val="accent6">
              <a:lumMod val="60000"/>
              <a:lumOff val="40000"/>
            </a:schemeClr>
          </a:solidFill>
        </p:spPr>
        <p:txBody>
          <a:bodyPr>
            <a:normAutofit fontScale="85000" lnSpcReduction="20000"/>
          </a:bodyPr>
          <a:lstStyle/>
          <a:p>
            <a:pPr marL="0" indent="0" algn="just">
              <a:lnSpc>
                <a:spcPct val="120000"/>
              </a:lnSpc>
              <a:spcBef>
                <a:spcPts val="600"/>
              </a:spcBef>
              <a:buNone/>
            </a:pPr>
            <a:r>
              <a:rPr lang="en-US" dirty="0">
                <a:solidFill>
                  <a:srgbClr val="FF0000"/>
                </a:solidFill>
              </a:rPr>
              <a:t>principle of metagenomics</a:t>
            </a:r>
          </a:p>
          <a:p>
            <a:pPr marL="0" indent="0" algn="just">
              <a:lnSpc>
                <a:spcPct val="120000"/>
              </a:lnSpc>
              <a:spcBef>
                <a:spcPts val="600"/>
              </a:spcBef>
              <a:buNone/>
            </a:pPr>
            <a:r>
              <a:rPr lang="en-US" dirty="0"/>
              <a:t>Metagenomics refers to both a research technique and research field. Metagenomics, the field can be defined as the genomic analysis of microbial DNA from environmental communities. Metagenomics tools enable the population analysis of un-culturable or previously unknown microbes. This is important as only around 1-2% of bacteria can be cultured in the laboratory (1). The ability to identify microbes without a priori knowledge of what a sample contains is opening new doors in disciplines like microbial ecology, virology, microbiology, environmental sciences and biomedical research. Sequencing based examination of the metagenome has become a powerful tool for generating novel hypotheses.</a:t>
            </a:r>
          </a:p>
          <a:p>
            <a:pPr marL="0" indent="0" algn="just">
              <a:lnSpc>
                <a:spcPct val="120000"/>
              </a:lnSpc>
              <a:spcBef>
                <a:spcPts val="600"/>
              </a:spcBef>
              <a:buNone/>
            </a:pPr>
            <a:r>
              <a:rPr lang="en-US" dirty="0"/>
              <a:t>Shotgun metagenomic sequencing is a relatively new environmental sequencing approach used to examine thousands of organisms in parallel and comprehensively sample all genes, providing insight into community biodiversity and function. Shotgun sequencing allows for the detection of low abundance members of microbial communities.</a:t>
            </a:r>
          </a:p>
          <a:p>
            <a:pPr marL="0" indent="0" algn="just">
              <a:lnSpc>
                <a:spcPct val="120000"/>
              </a:lnSpc>
              <a:spcBef>
                <a:spcPts val="600"/>
              </a:spcBef>
              <a:buNone/>
            </a:pPr>
            <a:endParaRPr lang="en-US" dirty="0"/>
          </a:p>
        </p:txBody>
      </p:sp>
    </p:spTree>
    <p:extLst>
      <p:ext uri="{BB962C8B-B14F-4D97-AF65-F5344CB8AC3E}">
        <p14:creationId xmlns:p14="http://schemas.microsoft.com/office/powerpoint/2010/main" val="2966757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1A9-D588-DD63-835D-5B4CC176B3B7}"/>
              </a:ext>
            </a:extLst>
          </p:cNvPr>
          <p:cNvSpPr>
            <a:spLocks noGrp="1"/>
          </p:cNvSpPr>
          <p:nvPr>
            <p:ph type="title"/>
          </p:nvPr>
        </p:nvSpPr>
        <p:spPr>
          <a:xfrm>
            <a:off x="838200" y="115410"/>
            <a:ext cx="10515600" cy="399495"/>
          </a:xfrm>
          <a:solidFill>
            <a:schemeClr val="accent2">
              <a:lumMod val="75000"/>
            </a:schemeClr>
          </a:solidFill>
        </p:spPr>
        <p:txBody>
          <a:bodyPr>
            <a:noAutofit/>
          </a:bodyPr>
          <a:lstStyle/>
          <a:p>
            <a:pPr algn="ctr"/>
            <a:r>
              <a:rPr lang="en-US" sz="1800" dirty="0">
                <a:effectLst/>
                <a:latin typeface="Times New Roman" panose="02020603050405020304" pitchFamily="18" charset="0"/>
                <a:ea typeface="Times New Roman" panose="02020603050405020304" pitchFamily="18" charset="0"/>
              </a:rPr>
              <a:t>Metagenomics</a:t>
            </a:r>
            <a:endParaRPr lang="en-IN" sz="2800" b="1" dirty="0"/>
          </a:p>
        </p:txBody>
      </p:sp>
      <p:sp>
        <p:nvSpPr>
          <p:cNvPr id="3" name="Content Placeholder 2">
            <a:extLst>
              <a:ext uri="{FF2B5EF4-FFF2-40B4-BE49-F238E27FC236}">
                <a16:creationId xmlns:a16="http://schemas.microsoft.com/office/drawing/2014/main" id="{B24DDCFF-8A12-A0BF-2AD2-CA798D787268}"/>
              </a:ext>
            </a:extLst>
          </p:cNvPr>
          <p:cNvSpPr>
            <a:spLocks noGrp="1"/>
          </p:cNvSpPr>
          <p:nvPr>
            <p:ph idx="1"/>
          </p:nvPr>
        </p:nvSpPr>
        <p:spPr>
          <a:xfrm>
            <a:off x="838200" y="710214"/>
            <a:ext cx="10515600" cy="6032376"/>
          </a:xfrm>
          <a:solidFill>
            <a:schemeClr val="accent6">
              <a:lumMod val="60000"/>
              <a:lumOff val="40000"/>
            </a:schemeClr>
          </a:solidFill>
        </p:spPr>
        <p:txBody>
          <a:bodyPr>
            <a:normAutofit fontScale="70000" lnSpcReduction="20000"/>
          </a:bodyPr>
          <a:lstStyle/>
          <a:p>
            <a:pPr marL="0" indent="0" algn="just">
              <a:lnSpc>
                <a:spcPct val="120000"/>
              </a:lnSpc>
              <a:spcBef>
                <a:spcPts val="0"/>
              </a:spcBef>
              <a:buNone/>
            </a:pPr>
            <a:r>
              <a:rPr lang="en-US" dirty="0">
                <a:solidFill>
                  <a:srgbClr val="FF0000"/>
                </a:solidFill>
              </a:rPr>
              <a:t>Applications of metagenomics:</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metagenomics studies are now in its preliminary phase but it is potential enough to penetrate in different fields to solve different problems. It is used widely in ecology, environment conservation, infectious disease diagnosis, Environmental remediation, Biotechnology, and agriculture. </a:t>
            </a:r>
          </a:p>
          <a:p>
            <a:pPr>
              <a:lnSpc>
                <a:spcPct val="120000"/>
              </a:lnSpc>
              <a:spcBef>
                <a:spcPts val="0"/>
              </a:spcBef>
            </a:pPr>
            <a:r>
              <a:rPr lang="en-IN" sz="1800" b="1" dirty="0">
                <a:effectLst/>
                <a:latin typeface="Calibri" panose="020F0502020204030204" pitchFamily="34" charset="0"/>
                <a:ea typeface="Calibri" panose="020F0502020204030204" pitchFamily="34" charset="0"/>
                <a:cs typeface="Times New Roman" panose="02020603050405020304" pitchFamily="18" charset="0"/>
              </a:rPr>
              <a:t>Biotechnology studies: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In recent times scientists’ more focus is on microbial studies viz metagenomic analysis. Protease, lipase, and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nitrilases</a:t>
            </a:r>
            <a:r>
              <a:rPr lang="en-IN" sz="1800" dirty="0">
                <a:effectLst/>
                <a:latin typeface="Calibri" panose="020F0502020204030204" pitchFamily="34" charset="0"/>
                <a:ea typeface="Calibri" panose="020F0502020204030204" pitchFamily="34" charset="0"/>
                <a:cs typeface="Times New Roman" panose="02020603050405020304" pitchFamily="18" charset="0"/>
              </a:rPr>
              <a:t> like enzymes are the product of metagenomic studies.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Enzymes, antibiotics, biochemicals, Bioactive compounds and pharmaceuticals are made by studying microbes only. </a:t>
            </a:r>
          </a:p>
          <a:p>
            <a:pPr>
              <a:lnSpc>
                <a:spcPct val="120000"/>
              </a:lnSpc>
              <a:spcBef>
                <a:spcPts val="0"/>
              </a:spcBef>
            </a:pPr>
            <a:r>
              <a:rPr lang="en-IN" sz="1800" b="1" dirty="0">
                <a:effectLst/>
                <a:latin typeface="Calibri" panose="020F0502020204030204" pitchFamily="34" charset="0"/>
                <a:ea typeface="Calibri" panose="020F0502020204030204" pitchFamily="34" charset="0"/>
                <a:cs typeface="Times New Roman" panose="02020603050405020304" pitchFamily="18" charset="0"/>
              </a:rPr>
              <a:t>Ecological studies: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Microbial studies like metagenomics have great importance in ecology, conservation and invasive species studies.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Sea, rivers, soil, air, and rain forest are the habitat for so many different animals and microbes.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complex symbiotic relationship between animals, microbes, and plants help us to understand the health of the habitat. For example, the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feces</a:t>
            </a:r>
            <a:r>
              <a:rPr lang="en-IN" sz="1800" dirty="0">
                <a:effectLst/>
                <a:latin typeface="Calibri" panose="020F0502020204030204" pitchFamily="34" charset="0"/>
                <a:ea typeface="Calibri" panose="020F0502020204030204" pitchFamily="34" charset="0"/>
                <a:cs typeface="Times New Roman" panose="02020603050405020304" pitchFamily="18" charset="0"/>
              </a:rPr>
              <a:t> of one animal might be a nutrient-rich food source for another different species. Note that it might possible because of the microbes’ activity!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metagenomic analysis provides insight into how both are important for an ecosystem.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It is also used for conservative and endangered species studies. </a:t>
            </a:r>
          </a:p>
          <a:p>
            <a:pPr>
              <a:lnSpc>
                <a:spcPct val="120000"/>
              </a:lnSpc>
              <a:spcBef>
                <a:spcPts val="0"/>
              </a:spcBef>
            </a:pPr>
            <a:r>
              <a:rPr lang="en-IN" sz="1800" b="1" dirty="0">
                <a:effectLst/>
                <a:latin typeface="Calibri" panose="020F0502020204030204" pitchFamily="34" charset="0"/>
                <a:ea typeface="Calibri" panose="020F0502020204030204" pitchFamily="34" charset="0"/>
                <a:cs typeface="Times New Roman" panose="02020603050405020304" pitchFamily="18" charset="0"/>
              </a:rPr>
              <a:t>Healthcare and medical: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Complex infections can be immediately studied by metagenomic analysis.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Sample from the patient is taken and processed for DNA sequencing in order to know which microorganism may be present in them.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role of different RNA viruses in human health can also be evaluated by isolating RNA and converting them into cDNA.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impact of pollutants on the ecosystem and environment can be monitored and investigated by knowing how its microbial load behaves, by metagenomic analysis. </a:t>
            </a:r>
          </a:p>
          <a:p>
            <a:pPr>
              <a:lnSpc>
                <a:spcPct val="120000"/>
              </a:lnSpc>
              <a:spcBef>
                <a:spcPts val="0"/>
              </a:spcBef>
            </a:pPr>
            <a:r>
              <a:rPr lang="en-IN" sz="1800" b="1" dirty="0">
                <a:effectLst/>
                <a:latin typeface="Calibri" panose="020F0502020204030204" pitchFamily="34" charset="0"/>
                <a:ea typeface="Calibri" panose="020F0502020204030204" pitchFamily="34" charset="0"/>
                <a:cs typeface="Times New Roman" panose="02020603050405020304" pitchFamily="18" charset="0"/>
              </a:rPr>
              <a:t>Agriculture and soil ecology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Metagenomics is tremendously used in soil and agriculture studies.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soil is a common habitat for so many microorganisms and plants too. Approximately one gram of soil sample contains approximately 109 to 1010 microbial cells.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If we sequence all the microbes from one gram of soil sample, it gives 1gb output sequencing information and that’s huge!</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Complex relations between plants and microorganisms are the major focus of these studies. The microbiomes that are useful to plant growth have great economical values in terms of production. </a:t>
            </a:r>
          </a:p>
          <a:p>
            <a:pPr>
              <a:lnSpc>
                <a:spcPct val="120000"/>
              </a:lnSpc>
              <a:spcBef>
                <a:spcPts val="0"/>
              </a:spcBef>
            </a:pPr>
            <a:r>
              <a:rPr lang="en-IN" sz="1800" dirty="0">
                <a:effectLst/>
                <a:latin typeface="Calibri" panose="020F0502020204030204" pitchFamily="34" charset="0"/>
                <a:ea typeface="Calibri" panose="020F0502020204030204" pitchFamily="34" charset="0"/>
                <a:cs typeface="Times New Roman" panose="02020603050405020304" pitchFamily="18" charset="0"/>
              </a:rPr>
              <a:t>Conclusively we can say, we can use metagenomics in different fields as per our vision. Even scientists are trying biofuel production through metagenomic.</a:t>
            </a:r>
          </a:p>
          <a:p>
            <a:pPr marL="0" indent="0" algn="just">
              <a:lnSpc>
                <a:spcPct val="120000"/>
              </a:lnSpc>
              <a:spcBef>
                <a:spcPts val="0"/>
              </a:spcBef>
              <a:buNone/>
            </a:pPr>
            <a:endParaRPr lang="en-US" dirty="0"/>
          </a:p>
        </p:txBody>
      </p:sp>
    </p:spTree>
    <p:extLst>
      <p:ext uri="{BB962C8B-B14F-4D97-AF65-F5344CB8AC3E}">
        <p14:creationId xmlns:p14="http://schemas.microsoft.com/office/powerpoint/2010/main" val="466319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2849</Words>
  <Application>Microsoft Office PowerPoint</Application>
  <PresentationFormat>Widescreen</PresentationFormat>
  <Paragraphs>110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What are genome-wide association studies and its importance?</vt:lpstr>
      <vt:lpstr>How are genome-wide association studies conducted?</vt:lpstr>
      <vt:lpstr>How will genome-wide association studies benefit human health?</vt:lpstr>
      <vt:lpstr>PacBio vs. Oxford Nanopore sequencing</vt:lpstr>
      <vt:lpstr>PacBio vs. Oxford Nanopore sequencing</vt:lpstr>
      <vt:lpstr>APPLICATIONS OF NGS</vt:lpstr>
      <vt:lpstr>Monitoring environmental antimicrobial resistance genes</vt:lpstr>
      <vt:lpstr>Metagenomics</vt:lpstr>
      <vt:lpstr>Metagenomics</vt:lpstr>
      <vt:lpstr>Global transcriptomic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Ajoy Mallik</dc:creator>
  <cp:lastModifiedBy>Ajoy Mallik</cp:lastModifiedBy>
  <cp:revision>8</cp:revision>
  <dcterms:created xsi:type="dcterms:W3CDTF">2022-06-03T04:27:22Z</dcterms:created>
  <dcterms:modified xsi:type="dcterms:W3CDTF">2022-09-23T10:51:37Z</dcterms:modified>
</cp:coreProperties>
</file>