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345AFC-E8F0-4DB0-8DD5-C88E113322CE}" type="datetimeFigureOut">
              <a:rPr lang="en-IN" smtClean="0"/>
              <a:t>23-09-2022</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77F30495-9A36-4C18-BCA4-AA67B8E9B074}"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4207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345AFC-E8F0-4DB0-8DD5-C88E113322CE}"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F30495-9A36-4C18-BCA4-AA67B8E9B074}"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773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345AFC-E8F0-4DB0-8DD5-C88E113322CE}"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F30495-9A36-4C18-BCA4-AA67B8E9B074}"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990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345AFC-E8F0-4DB0-8DD5-C88E113322CE}"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F30495-9A36-4C18-BCA4-AA67B8E9B074}"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049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345AFC-E8F0-4DB0-8DD5-C88E113322CE}"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F30495-9A36-4C18-BCA4-AA67B8E9B074}"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217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345AFC-E8F0-4DB0-8DD5-C88E113322CE}" type="datetimeFigureOut">
              <a:rPr lang="en-IN" smtClean="0"/>
              <a:t>23-09-2022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F30495-9A36-4C18-BCA4-AA67B8E9B074}"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572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345AFC-E8F0-4DB0-8DD5-C88E113322CE}" type="datetimeFigureOut">
              <a:rPr lang="en-IN" smtClean="0"/>
              <a:t>23-09-2022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7F30495-9A36-4C18-BCA4-AA67B8E9B074}"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3521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345AFC-E8F0-4DB0-8DD5-C88E113322CE}" type="datetimeFigureOut">
              <a:rPr lang="en-IN" smtClean="0"/>
              <a:t>23-09-2022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7F30495-9A36-4C18-BCA4-AA67B8E9B074}"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4432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45AFC-E8F0-4DB0-8DD5-C88E113322CE}" type="datetimeFigureOut">
              <a:rPr lang="en-IN" smtClean="0"/>
              <a:t>23-09-2022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7F30495-9A36-4C18-BCA4-AA67B8E9B074}" type="slidenum">
              <a:rPr lang="en-IN" smtClean="0"/>
              <a:t>‹#›</a:t>
            </a:fld>
            <a:endParaRPr lang="en-IN"/>
          </a:p>
        </p:txBody>
      </p:sp>
    </p:spTree>
    <p:extLst>
      <p:ext uri="{BB962C8B-B14F-4D97-AF65-F5344CB8AC3E}">
        <p14:creationId xmlns:p14="http://schemas.microsoft.com/office/powerpoint/2010/main" val="377868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345AFC-E8F0-4DB0-8DD5-C88E113322CE}" type="datetimeFigureOut">
              <a:rPr lang="en-IN" smtClean="0"/>
              <a:t>23-09-2022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F30495-9A36-4C18-BCA4-AA67B8E9B074}"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410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6345AFC-E8F0-4DB0-8DD5-C88E113322CE}" type="datetimeFigureOut">
              <a:rPr lang="en-IN" smtClean="0"/>
              <a:t>23-09-2022</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77F30495-9A36-4C18-BCA4-AA67B8E9B074}"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0340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6345AFC-E8F0-4DB0-8DD5-C88E113322CE}" type="datetimeFigureOut">
              <a:rPr lang="en-IN" smtClean="0"/>
              <a:t>23-09-2022</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7F30495-9A36-4C18-BCA4-AA67B8E9B074}"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8081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00075-B979-C0E8-8489-CD027CF864EC}"/>
              </a:ext>
            </a:extLst>
          </p:cNvPr>
          <p:cNvSpPr>
            <a:spLocks noGrp="1"/>
          </p:cNvSpPr>
          <p:nvPr>
            <p:ph type="ctrTitle"/>
          </p:nvPr>
        </p:nvSpPr>
        <p:spPr/>
        <p:txBody>
          <a:bodyPr>
            <a:normAutofit/>
          </a:bodyPr>
          <a:lstStyle/>
          <a:p>
            <a:r>
              <a:rPr lang="en-IN" sz="5400" dirty="0"/>
              <a:t>Primer Design for PCR</a:t>
            </a:r>
          </a:p>
        </p:txBody>
      </p:sp>
      <p:sp>
        <p:nvSpPr>
          <p:cNvPr id="3" name="Subtitle 2">
            <a:extLst>
              <a:ext uri="{FF2B5EF4-FFF2-40B4-BE49-F238E27FC236}">
                <a16:creationId xmlns:a16="http://schemas.microsoft.com/office/drawing/2014/main" id="{D18B7F54-7B2E-9E9A-9142-339DE5F60492}"/>
              </a:ext>
            </a:extLst>
          </p:cNvPr>
          <p:cNvSpPr>
            <a:spLocks noGrp="1"/>
          </p:cNvSpPr>
          <p:nvPr>
            <p:ph type="subTitle" idx="1"/>
          </p:nvPr>
        </p:nvSpPr>
        <p:spPr/>
        <p:txBody>
          <a:bodyPr/>
          <a:lstStyle/>
          <a:p>
            <a:pPr algn="r"/>
            <a:r>
              <a:rPr lang="en-US" dirty="0"/>
              <a:t>Dr. ajoy mallik</a:t>
            </a:r>
            <a:endParaRPr lang="en-IN" dirty="0"/>
          </a:p>
        </p:txBody>
      </p:sp>
    </p:spTree>
    <p:extLst>
      <p:ext uri="{BB962C8B-B14F-4D97-AF65-F5344CB8AC3E}">
        <p14:creationId xmlns:p14="http://schemas.microsoft.com/office/powerpoint/2010/main" val="293419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for PCR</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463118" y="577050"/>
            <a:ext cx="11265763" cy="5950180"/>
          </a:xfrm>
          <a:solidFill>
            <a:schemeClr val="accent6">
              <a:lumMod val="40000"/>
              <a:lumOff val="60000"/>
            </a:schemeClr>
          </a:solidFill>
        </p:spPr>
        <p:txBody>
          <a:bodyPr>
            <a:normAutofit fontScale="85000" lnSpcReduction="10000"/>
          </a:bodyPr>
          <a:lstStyle/>
          <a:p>
            <a:pPr marL="0" indent="0">
              <a:buNone/>
            </a:pPr>
            <a:r>
              <a:rPr lang="en-US" dirty="0"/>
              <a:t>Parameters for Primer Pair Design</a:t>
            </a:r>
          </a:p>
          <a:p>
            <a:pPr marL="0" indent="0">
              <a:buNone/>
            </a:pPr>
            <a:r>
              <a:rPr lang="en-US" dirty="0">
                <a:solidFill>
                  <a:srgbClr val="FF0000"/>
                </a:solidFill>
              </a:rPr>
              <a:t>1. Amplicon Length: </a:t>
            </a:r>
            <a:r>
              <a:rPr lang="en-US" dirty="0"/>
              <a:t>The amplicon length is dictated by the experimental goals. For qPCR, the target length is closer to 100 bp and for standard PCR, it is near 500 bp. If you know the positions of each primer with respect to the template, the product is calculated as: Product length = (Position of antisense primer-Position of sense primer) + 1.</a:t>
            </a:r>
          </a:p>
          <a:p>
            <a:pPr marL="0" indent="0">
              <a:buNone/>
            </a:pPr>
            <a:r>
              <a:rPr lang="en-US" dirty="0">
                <a:solidFill>
                  <a:srgbClr val="FF0000"/>
                </a:solidFill>
              </a:rPr>
              <a:t>2. Product Position: </a:t>
            </a:r>
            <a:r>
              <a:rPr lang="en-US" dirty="0"/>
              <a:t>Primer can be located near the 5' end, the 3' end or any where within specified length. Generally, the sequence close to the 3' end is known with greater confidence and hence preferred most frequently.</a:t>
            </a:r>
          </a:p>
          <a:p>
            <a:pPr marL="0" indent="0">
              <a:buNone/>
            </a:pPr>
            <a:r>
              <a:rPr lang="en-US" dirty="0">
                <a:solidFill>
                  <a:srgbClr val="FF0000"/>
                </a:solidFill>
              </a:rPr>
              <a:t>3. Tm of Product: </a:t>
            </a:r>
            <a:r>
              <a:rPr lang="en-US" dirty="0"/>
              <a:t>Melting Temperature (Tm) is the temperature at which one half of the DNA duplex will dissociate and become single stranded. The stability of the primer-template DNA duplex can be measured by the melting temperature (Tm).</a:t>
            </a:r>
          </a:p>
          <a:p>
            <a:pPr marL="0" indent="0">
              <a:buNone/>
            </a:pPr>
            <a:r>
              <a:rPr lang="en-US" dirty="0">
                <a:solidFill>
                  <a:srgbClr val="FF0000"/>
                </a:solidFill>
              </a:rPr>
              <a:t>4. Optimum Annealing Temperature (Ta </a:t>
            </a:r>
            <a:r>
              <a:rPr lang="en-US" dirty="0" err="1">
                <a:solidFill>
                  <a:srgbClr val="FF0000"/>
                </a:solidFill>
              </a:rPr>
              <a:t>Opt</a:t>
            </a:r>
            <a:r>
              <a:rPr lang="en-US" dirty="0">
                <a:solidFill>
                  <a:srgbClr val="FF0000"/>
                </a:solidFill>
              </a:rPr>
              <a:t>): </a:t>
            </a:r>
            <a:r>
              <a:rPr lang="en-US" dirty="0"/>
              <a:t>The formula of </a:t>
            </a:r>
            <a:r>
              <a:rPr lang="en-US" dirty="0" err="1"/>
              <a:t>Rychlik</a:t>
            </a:r>
            <a:r>
              <a:rPr lang="en-US" dirty="0"/>
              <a:t> is most respected. Our products use this formula to calculate it and thousands of our customers have reported good results using it for the annealing step of the PCR cycle. It usually results in good PCR product yield with minimum false product production.</a:t>
            </a:r>
          </a:p>
          <a:p>
            <a:pPr marL="0" indent="0">
              <a:buNone/>
            </a:pPr>
            <a:r>
              <a:rPr lang="en-US" dirty="0"/>
              <a:t>Ta </a:t>
            </a:r>
            <a:r>
              <a:rPr lang="en-US" dirty="0" err="1"/>
              <a:t>Opt</a:t>
            </a:r>
            <a:r>
              <a:rPr lang="en-US" dirty="0"/>
              <a:t> = 0.3 x(Tm of primer) + 0.7 x(Tm of product) - 14.9 where,</a:t>
            </a:r>
          </a:p>
          <a:p>
            <a:pPr marL="0" indent="0">
              <a:buNone/>
            </a:pPr>
            <a:r>
              <a:rPr lang="en-US" dirty="0"/>
              <a:t>Tm of primer is the melting temperature of the less stable primer-template pair</a:t>
            </a:r>
          </a:p>
          <a:p>
            <a:pPr marL="0" indent="0">
              <a:buNone/>
            </a:pPr>
            <a:r>
              <a:rPr lang="en-US" dirty="0"/>
              <a:t>Tm of product is the melting temperature of the PCR product.</a:t>
            </a:r>
          </a:p>
          <a:p>
            <a:pPr marL="0" indent="0">
              <a:buNone/>
            </a:pPr>
            <a:r>
              <a:rPr lang="en-US" dirty="0">
                <a:solidFill>
                  <a:srgbClr val="FF0000"/>
                </a:solidFill>
              </a:rPr>
              <a:t>5. Primer Pair Tm Mismatch Calculation: </a:t>
            </a:r>
            <a:r>
              <a:rPr lang="en-US" dirty="0"/>
              <a:t>The two primers of a primer pair should have closely matched melting temperatures for maximizing PCR product yield. The difference of 5oC or more can lead no amplification.</a:t>
            </a:r>
          </a:p>
          <a:p>
            <a:pPr marL="0" indent="0">
              <a:buNone/>
            </a:pPr>
            <a:endParaRPr lang="en-IN" dirty="0"/>
          </a:p>
        </p:txBody>
      </p:sp>
    </p:spTree>
    <p:extLst>
      <p:ext uri="{BB962C8B-B14F-4D97-AF65-F5344CB8AC3E}">
        <p14:creationId xmlns:p14="http://schemas.microsoft.com/office/powerpoint/2010/main" val="3609189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using Software</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463118" y="577050"/>
            <a:ext cx="11265763" cy="5950180"/>
          </a:xfrm>
          <a:solidFill>
            <a:schemeClr val="accent6">
              <a:lumMod val="40000"/>
              <a:lumOff val="60000"/>
            </a:schemeClr>
          </a:solidFill>
        </p:spPr>
        <p:txBody>
          <a:bodyPr>
            <a:normAutofit/>
          </a:bodyPr>
          <a:lstStyle/>
          <a:p>
            <a:r>
              <a:rPr lang="en-US" dirty="0"/>
              <a:t>The Primer-BLAST program consists of a module for generating candidate primer pairs and a module for checking the target specificity of the generated primer pairs. </a:t>
            </a:r>
          </a:p>
          <a:p>
            <a:r>
              <a:rPr lang="en-US" dirty="0"/>
              <a:t>Primer3 is used to generate the candidate primer pairs for a given template sequence. </a:t>
            </a:r>
          </a:p>
          <a:p>
            <a:r>
              <a:rPr lang="en-US" dirty="0"/>
              <a:t>The specificity checking module uses BLAST along with the Needleman-Wunsch (NW) global alignment algorithm [13] to look for matches between the primers and targets. </a:t>
            </a:r>
          </a:p>
          <a:p>
            <a:r>
              <a:rPr lang="en-US" dirty="0"/>
              <a:t>The Primer-BLAST program was implemented using the NCBI C++ toolkit and the Primer3 C programming interface, which recently added the capability to target primers to one or more specified regions as well as between specified bases (for splice site specification).</a:t>
            </a:r>
          </a:p>
          <a:p>
            <a:r>
              <a:rPr lang="en-US" dirty="0"/>
              <a:t>The Primer-BLAST program is run on a farm of machines at the NCBI to provide faster and more reliable service to users.</a:t>
            </a:r>
            <a:endParaRPr lang="en-IN" dirty="0"/>
          </a:p>
        </p:txBody>
      </p:sp>
    </p:spTree>
    <p:extLst>
      <p:ext uri="{BB962C8B-B14F-4D97-AF65-F5344CB8AC3E}">
        <p14:creationId xmlns:p14="http://schemas.microsoft.com/office/powerpoint/2010/main" val="2629047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using Software</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463118" y="577050"/>
            <a:ext cx="11265763" cy="5950180"/>
          </a:xfrm>
          <a:solidFill>
            <a:schemeClr val="accent6">
              <a:lumMod val="40000"/>
              <a:lumOff val="60000"/>
            </a:schemeClr>
          </a:solidFill>
        </p:spPr>
        <p:txBody>
          <a:bodyPr>
            <a:normAutofit/>
          </a:bodyPr>
          <a:lstStyle/>
          <a:p>
            <a:r>
              <a:rPr lang="en-US" dirty="0"/>
              <a:t>In order to increase the chance of finding specific primer pairs, at least one primer (for a given primer pair) should be located in regions where the PCR template does not share high similarity to unintended targets if possible. </a:t>
            </a:r>
          </a:p>
          <a:p>
            <a:r>
              <a:rPr lang="en-US" dirty="0"/>
              <a:t>To achieve this, the PCR template sequence is submitted to </a:t>
            </a:r>
            <a:r>
              <a:rPr lang="en-US" dirty="0" err="1"/>
              <a:t>MegaBLAST</a:t>
            </a:r>
            <a:r>
              <a:rPr lang="en-US" dirty="0"/>
              <a:t> for a fast search to identify regions that are highly similar to unintended sequences in the user-specified database. </a:t>
            </a:r>
          </a:p>
          <a:p>
            <a:r>
              <a:rPr lang="en-US" dirty="0"/>
              <a:t>Primer3 is then instructed to place at least one primer (for a given primer pair), if possible, outside of such regions. </a:t>
            </a:r>
          </a:p>
          <a:p>
            <a:r>
              <a:rPr lang="en-US" dirty="0"/>
              <a:t>If the user-submitted template is a </a:t>
            </a:r>
            <a:r>
              <a:rPr lang="en-US" dirty="0" err="1"/>
              <a:t>RefSeq</a:t>
            </a:r>
            <a:r>
              <a:rPr lang="en-US" dirty="0"/>
              <a:t> accession or </a:t>
            </a:r>
            <a:r>
              <a:rPr lang="en-US" dirty="0" err="1"/>
              <a:t>NCBIgi</a:t>
            </a:r>
            <a:r>
              <a:rPr lang="en-US" dirty="0"/>
              <a:t>, Primer-BLAST retrieves exon/intron boundaries as well as SNP locations associated with the template from the NCBI Entrez database in case of a requirement to place the primers based on exon/intron boundaries and SNP locations.</a:t>
            </a:r>
          </a:p>
          <a:p>
            <a:r>
              <a:rPr lang="en-US" dirty="0"/>
              <a:t>The candidate primer pairs are then subject to the specificity checking process. Since Primer3 generates many candidate primer pairs and all of them may need to undergo specificity checking to obtain the specified number of target-specific primer pairs, the entire search process can be very long if each pair is searched with BLAST individually.</a:t>
            </a:r>
            <a:endParaRPr lang="en-IN" dirty="0"/>
          </a:p>
        </p:txBody>
      </p:sp>
    </p:spTree>
    <p:extLst>
      <p:ext uri="{BB962C8B-B14F-4D97-AF65-F5344CB8AC3E}">
        <p14:creationId xmlns:p14="http://schemas.microsoft.com/office/powerpoint/2010/main" val="653043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79900" y="85428"/>
            <a:ext cx="12112100" cy="491622"/>
          </a:xfrm>
          <a:solidFill>
            <a:srgbClr val="00B050"/>
          </a:solidFill>
        </p:spPr>
        <p:txBody>
          <a:bodyPr>
            <a:normAutofit fontScale="90000"/>
          </a:bodyPr>
          <a:lstStyle/>
          <a:p>
            <a:pPr algn="ctr"/>
            <a:r>
              <a:rPr lang="en-IN" sz="3100" dirty="0"/>
              <a:t>Primer Design using Software :NCBI Primer blast User</a:t>
            </a:r>
            <a:r>
              <a:rPr lang="en-IN" dirty="0"/>
              <a:t> interface </a:t>
            </a:r>
            <a:br>
              <a:rPr lang="en-IN" dirty="0"/>
            </a:br>
            <a:endParaRPr lang="en-IN" dirty="0"/>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355108" y="577050"/>
            <a:ext cx="11549848" cy="5950180"/>
          </a:xfrm>
          <a:solidFill>
            <a:schemeClr val="accent6">
              <a:lumMod val="40000"/>
              <a:lumOff val="60000"/>
            </a:schemeClr>
          </a:solidFill>
        </p:spPr>
        <p:txBody>
          <a:bodyPr>
            <a:normAutofit fontScale="85000" lnSpcReduction="20000"/>
          </a:bodyPr>
          <a:lstStyle/>
          <a:p>
            <a:r>
              <a:rPr lang="en-US" dirty="0"/>
              <a:t>The interface consists of several sections where users can input the PCR template and/or pre-existing primers as well as other user-adjustable parameters.</a:t>
            </a:r>
          </a:p>
          <a:p>
            <a:r>
              <a:rPr lang="en-US" dirty="0"/>
              <a:t>Users can design new primer pairs by entering the DNA template alone or they can design one primer by entering the template plus the other pre-existing primer.</a:t>
            </a:r>
          </a:p>
          <a:p>
            <a:r>
              <a:rPr lang="en-US" dirty="0"/>
              <a:t>Primer-BLAST can check the specificity of pre-existing primers with or without the template. </a:t>
            </a:r>
          </a:p>
          <a:p>
            <a:r>
              <a:rPr lang="en-US" dirty="0"/>
              <a:t>The PCR template can be a raw DNA sequence in FASTA format or an NCBI accession. </a:t>
            </a:r>
          </a:p>
          <a:p>
            <a:r>
              <a:rPr lang="en-US" dirty="0"/>
              <a:t>If available, a </a:t>
            </a:r>
            <a:r>
              <a:rPr lang="en-US" dirty="0" err="1"/>
              <a:t>RefSeq</a:t>
            </a:r>
            <a:r>
              <a:rPr lang="en-US" dirty="0"/>
              <a:t> accession is recommended as it carries more information about the sequence, which allows Primer-BLAST to better identify the template and thus perform better primer specificity checking. </a:t>
            </a:r>
          </a:p>
          <a:p>
            <a:r>
              <a:rPr lang="en-US" dirty="0"/>
              <a:t>Primer-BLAST also performs a fast check on any raw sequence input to determine if it is an exact match to a </a:t>
            </a:r>
            <a:r>
              <a:rPr lang="en-US" dirty="0" err="1"/>
              <a:t>RefSeq</a:t>
            </a:r>
            <a:r>
              <a:rPr lang="en-US" dirty="0"/>
              <a:t> sequence, in which case Primer-BLAST will use the </a:t>
            </a:r>
            <a:r>
              <a:rPr lang="en-US" dirty="0" err="1"/>
              <a:t>RefSeq</a:t>
            </a:r>
            <a:r>
              <a:rPr lang="en-US" dirty="0"/>
              <a:t> accession as the template. </a:t>
            </a:r>
          </a:p>
          <a:p>
            <a:r>
              <a:rPr lang="en-US" dirty="0"/>
              <a:t>The template length is limited to 50,000 bases. For longer templates, the primer range (upper right corner of Figure 1) should be used to limit the length.</a:t>
            </a:r>
          </a:p>
          <a:p>
            <a:r>
              <a:rPr lang="en-US" dirty="0"/>
              <a:t>Primer-BLAST also offers the capability to design primers based on exon/intron structure so that PCR amplification can better be targeted to mRNA. </a:t>
            </a:r>
          </a:p>
          <a:p>
            <a:r>
              <a:rPr lang="en-US" dirty="0"/>
              <a:t>Users can specify whether a primer should span an exon/exon junction with an adjustable number of bases on each side of the junction and whether the primer pair should span an intron along with an option to specify intron size. </a:t>
            </a:r>
          </a:p>
          <a:p>
            <a:r>
              <a:rPr lang="en-US" dirty="0"/>
              <a:t>As this option depends on accurate exon/exon boundary annotation, a </a:t>
            </a:r>
            <a:r>
              <a:rPr lang="en-US" dirty="0" err="1"/>
              <a:t>RefSeq</a:t>
            </a:r>
            <a:r>
              <a:rPr lang="en-US" dirty="0"/>
              <a:t> accession (as PCR template) is required since </a:t>
            </a:r>
            <a:r>
              <a:rPr lang="en-US" dirty="0" err="1"/>
              <a:t>RefSeq</a:t>
            </a:r>
            <a:r>
              <a:rPr lang="en-US" dirty="0"/>
              <a:t> represents the best curated sequence category at NCBI.</a:t>
            </a:r>
            <a:endParaRPr lang="en-IN" dirty="0"/>
          </a:p>
        </p:txBody>
      </p:sp>
    </p:spTree>
    <p:extLst>
      <p:ext uri="{BB962C8B-B14F-4D97-AF65-F5344CB8AC3E}">
        <p14:creationId xmlns:p14="http://schemas.microsoft.com/office/powerpoint/2010/main" val="13904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for PCR</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594804" y="672562"/>
            <a:ext cx="11017188" cy="5950180"/>
          </a:xfrm>
          <a:solidFill>
            <a:schemeClr val="accent6">
              <a:lumMod val="40000"/>
              <a:lumOff val="60000"/>
            </a:schemeClr>
          </a:solidFill>
        </p:spPr>
        <p:txBody>
          <a:bodyPr>
            <a:normAutofit/>
          </a:bodyPr>
          <a:lstStyle/>
          <a:p>
            <a:r>
              <a:rPr lang="en-US" dirty="0"/>
              <a:t>Oligonucleotide primers are necessary when running a PCR reaction. </a:t>
            </a:r>
          </a:p>
          <a:p>
            <a:r>
              <a:rPr lang="en-US" dirty="0"/>
              <a:t>One needs to design primers that are </a:t>
            </a:r>
            <a:r>
              <a:rPr lang="en-US" dirty="0">
                <a:solidFill>
                  <a:srgbClr val="FF0000"/>
                </a:solidFill>
              </a:rPr>
              <a:t>complementary to the template region of DNA</a:t>
            </a:r>
            <a:r>
              <a:rPr lang="en-US" dirty="0"/>
              <a:t>. </a:t>
            </a:r>
          </a:p>
          <a:p>
            <a:r>
              <a:rPr lang="en-US" dirty="0"/>
              <a:t>They are </a:t>
            </a:r>
            <a:r>
              <a:rPr lang="en-US" dirty="0">
                <a:solidFill>
                  <a:srgbClr val="FF0000"/>
                </a:solidFill>
              </a:rPr>
              <a:t>synthesized chemically by joining nucleotides together</a:t>
            </a:r>
            <a:r>
              <a:rPr lang="en-US" dirty="0"/>
              <a:t>. </a:t>
            </a:r>
          </a:p>
          <a:p>
            <a:r>
              <a:rPr lang="en-US" dirty="0"/>
              <a:t>One must </a:t>
            </a:r>
            <a:r>
              <a:rPr lang="en-US" dirty="0">
                <a:solidFill>
                  <a:srgbClr val="FF0000"/>
                </a:solidFill>
              </a:rPr>
              <a:t>selectively block and unblock repeatedly the reactive groups on a nucleotide when adding a nucleotide one at a time</a:t>
            </a:r>
            <a:r>
              <a:rPr lang="en-US" dirty="0"/>
              <a:t>. </a:t>
            </a:r>
          </a:p>
          <a:p>
            <a:r>
              <a:rPr lang="en-US" dirty="0"/>
              <a:t>The main property of primers is that they must correspond to sequences on the template molecule (must be complementary to template strand). </a:t>
            </a:r>
          </a:p>
          <a:p>
            <a:r>
              <a:rPr lang="en-US" dirty="0"/>
              <a:t>However, primers do not need to correspond to the template strand completely; it is essential, however, that the 3’ end of the primer corresponds completely to the template DNA strand so elongation can proceed. </a:t>
            </a:r>
          </a:p>
          <a:p>
            <a:r>
              <a:rPr lang="en-US" dirty="0"/>
              <a:t>Usually </a:t>
            </a:r>
            <a:r>
              <a:rPr lang="en-US" dirty="0">
                <a:solidFill>
                  <a:srgbClr val="FF0000"/>
                </a:solidFill>
              </a:rPr>
              <a:t>a guanine or cytosine is used at the 3’ end, and the 5’ end of the primer usually has stretches </a:t>
            </a:r>
            <a:r>
              <a:rPr lang="en-US" dirty="0"/>
              <a:t>of several nucleotides. Also, both of the 3’ ends of the hybridized primers must point toward one another.</a:t>
            </a:r>
            <a:endParaRPr lang="en-IN" dirty="0"/>
          </a:p>
        </p:txBody>
      </p:sp>
    </p:spTree>
    <p:extLst>
      <p:ext uri="{BB962C8B-B14F-4D97-AF65-F5344CB8AC3E}">
        <p14:creationId xmlns:p14="http://schemas.microsoft.com/office/powerpoint/2010/main" val="108442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for PCR</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594804" y="672562"/>
            <a:ext cx="11017188" cy="5950180"/>
          </a:xfrm>
          <a:solidFill>
            <a:schemeClr val="accent6">
              <a:lumMod val="40000"/>
              <a:lumOff val="60000"/>
            </a:schemeClr>
          </a:solidFill>
        </p:spPr>
        <p:txBody>
          <a:bodyPr>
            <a:normAutofit fontScale="92500" lnSpcReduction="10000"/>
          </a:bodyPr>
          <a:lstStyle/>
          <a:p>
            <a:r>
              <a:rPr lang="en-US" dirty="0"/>
              <a:t>The size of the primer is very important as well. Short primers are mainly used for amplifying a small, simple fragment of DNA. </a:t>
            </a:r>
          </a:p>
          <a:p>
            <a:r>
              <a:rPr lang="en-US" dirty="0"/>
              <a:t>On the other hand, </a:t>
            </a:r>
            <a:r>
              <a:rPr lang="en-US" dirty="0">
                <a:solidFill>
                  <a:srgbClr val="FF0000"/>
                </a:solidFill>
              </a:rPr>
              <a:t>a long primer is used to amplify a eukaryotic genomic DNA sample</a:t>
            </a:r>
            <a:r>
              <a:rPr lang="en-US" dirty="0"/>
              <a:t>. However, a primer should not be too long (&gt; 30-mer primers) or too short. </a:t>
            </a:r>
          </a:p>
          <a:p>
            <a:r>
              <a:rPr lang="en-US" dirty="0"/>
              <a:t>Short primers produce inaccurate, nonspecific DNA amplification product, and long primers result in a slower hybridizing rate. </a:t>
            </a:r>
          </a:p>
          <a:p>
            <a:r>
              <a:rPr lang="en-US" dirty="0"/>
              <a:t>On average, the </a:t>
            </a:r>
            <a:r>
              <a:rPr lang="en-US" dirty="0">
                <a:solidFill>
                  <a:srgbClr val="FF0000"/>
                </a:solidFill>
              </a:rPr>
              <a:t>DNA fragment that needs to be amplified should be within 1-10 kB in size</a:t>
            </a:r>
            <a:r>
              <a:rPr lang="en-US" dirty="0"/>
              <a:t>.</a:t>
            </a:r>
          </a:p>
          <a:p>
            <a:r>
              <a:rPr lang="en-US" dirty="0"/>
              <a:t>The structure of the primer </a:t>
            </a:r>
            <a:r>
              <a:rPr lang="en-US" dirty="0">
                <a:solidFill>
                  <a:srgbClr val="FF0000"/>
                </a:solidFill>
              </a:rPr>
              <a:t>should be relatively simple and contain no internal secondary structure to avoid internal folding</a:t>
            </a:r>
            <a:r>
              <a:rPr lang="en-US" dirty="0"/>
              <a:t>. </a:t>
            </a:r>
          </a:p>
          <a:p>
            <a:r>
              <a:rPr lang="en-US" dirty="0">
                <a:solidFill>
                  <a:srgbClr val="FF0000"/>
                </a:solidFill>
              </a:rPr>
              <a:t>One also needs to avoid primer-primer annealing which creates primer dimers and disrupts the amplification process</a:t>
            </a:r>
            <a:r>
              <a:rPr lang="en-US" dirty="0"/>
              <a:t>. </a:t>
            </a:r>
          </a:p>
          <a:p>
            <a:r>
              <a:rPr lang="en-US" dirty="0"/>
              <a:t>When designing, if unsure about what nucleotide to put at a certain position within the primer, one can include more than one nucleotide at that position termed a mixed site. </a:t>
            </a:r>
          </a:p>
          <a:p>
            <a:r>
              <a:rPr lang="en-US" dirty="0"/>
              <a:t>One can also use a nucleotide-based </a:t>
            </a:r>
            <a:r>
              <a:rPr lang="en-US" dirty="0">
                <a:solidFill>
                  <a:srgbClr val="FF0000"/>
                </a:solidFill>
              </a:rPr>
              <a:t>molecular insert (inosine) instead of a regular nucleotide for broader pairing capabilities</a:t>
            </a:r>
            <a:r>
              <a:rPr lang="en-US" dirty="0"/>
              <a:t>.</a:t>
            </a:r>
            <a:endParaRPr lang="en-IN" dirty="0"/>
          </a:p>
        </p:txBody>
      </p:sp>
    </p:spTree>
    <p:extLst>
      <p:ext uri="{BB962C8B-B14F-4D97-AF65-F5344CB8AC3E}">
        <p14:creationId xmlns:p14="http://schemas.microsoft.com/office/powerpoint/2010/main" val="3910923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for PCR</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594804" y="672562"/>
            <a:ext cx="11017188" cy="5950180"/>
          </a:xfrm>
          <a:solidFill>
            <a:schemeClr val="accent6">
              <a:lumMod val="40000"/>
              <a:lumOff val="60000"/>
            </a:schemeClr>
          </a:solidFill>
        </p:spPr>
        <p:txBody>
          <a:bodyPr>
            <a:normAutofit/>
          </a:bodyPr>
          <a:lstStyle/>
          <a:p>
            <a:pPr marL="0" indent="0">
              <a:buNone/>
            </a:pPr>
            <a:r>
              <a:rPr lang="en-US" dirty="0"/>
              <a:t>Primers should generally have the following properties:</a:t>
            </a:r>
          </a:p>
          <a:p>
            <a:r>
              <a:rPr lang="en-US" dirty="0"/>
              <a:t>Length of 18-24 bases</a:t>
            </a:r>
          </a:p>
          <a:p>
            <a:r>
              <a:rPr lang="en-US" dirty="0"/>
              <a:t>40-60% G/C content</a:t>
            </a:r>
          </a:p>
          <a:p>
            <a:r>
              <a:rPr lang="en-US" dirty="0"/>
              <a:t>Start and end with 1-2 G/C pairs</a:t>
            </a:r>
          </a:p>
          <a:p>
            <a:r>
              <a:rPr lang="en-US" dirty="0"/>
              <a:t>Melting temperature (Tm) of 50-60°C</a:t>
            </a:r>
          </a:p>
          <a:p>
            <a:r>
              <a:rPr lang="en-US" dirty="0"/>
              <a:t>Primer pairs should have a Tm within 3°C of each other</a:t>
            </a:r>
          </a:p>
          <a:p>
            <a:r>
              <a:rPr lang="en-US" dirty="0"/>
              <a:t>Primer pairs should not have complementary regions</a:t>
            </a:r>
            <a:endParaRPr lang="en-IN" dirty="0"/>
          </a:p>
        </p:txBody>
      </p:sp>
    </p:spTree>
    <p:extLst>
      <p:ext uri="{BB962C8B-B14F-4D97-AF65-F5344CB8AC3E}">
        <p14:creationId xmlns:p14="http://schemas.microsoft.com/office/powerpoint/2010/main" val="3766153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for PCR</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594804" y="672562"/>
            <a:ext cx="11017188" cy="5950180"/>
          </a:xfrm>
          <a:solidFill>
            <a:schemeClr val="accent6">
              <a:lumMod val="40000"/>
              <a:lumOff val="60000"/>
            </a:schemeClr>
          </a:solidFill>
        </p:spPr>
        <p:txBody>
          <a:bodyPr>
            <a:noAutofit/>
          </a:bodyPr>
          <a:lstStyle/>
          <a:p>
            <a:pPr marL="0" indent="0">
              <a:buNone/>
            </a:pPr>
            <a:r>
              <a:rPr lang="en-US" sz="1400" dirty="0"/>
              <a:t>Good primer design is essential for successful reactions. The important design considerations described below are a key to specific amplification with high yield. The preferred values indicated are built into all our products by default.</a:t>
            </a:r>
          </a:p>
          <a:p>
            <a:r>
              <a:rPr lang="en-US" sz="1400" dirty="0">
                <a:solidFill>
                  <a:srgbClr val="FF0000"/>
                </a:solidFill>
              </a:rPr>
              <a:t>Primer Length: </a:t>
            </a:r>
            <a:r>
              <a:rPr lang="en-US" sz="1400" dirty="0"/>
              <a:t>It is generally accepted that the optimal length of PCR primers is 18-22 bp. This length is long enough for adequate specificity and short enough for primers to bind easily to the template at the annealing temperature.</a:t>
            </a:r>
          </a:p>
          <a:p>
            <a:r>
              <a:rPr lang="en-US" sz="1400" dirty="0">
                <a:solidFill>
                  <a:srgbClr val="FF0000"/>
                </a:solidFill>
              </a:rPr>
              <a:t>Primer Melting Temperature: </a:t>
            </a:r>
            <a:r>
              <a:rPr lang="en-US" sz="1400" dirty="0"/>
              <a:t>Primer Melting Temperature (Tm) by definition is the temperature at which one half of the DNA duplex will dissociate to become single stranded and indicates the duplex stability. Primers with melting temperatures in the range of 52-58</a:t>
            </a:r>
            <a:r>
              <a:rPr lang="en-US" sz="1400" dirty="0">
                <a:latin typeface="Cambria Math" panose="02040503050406030204" pitchFamily="18" charset="0"/>
                <a:ea typeface="Cambria Math" panose="02040503050406030204" pitchFamily="18" charset="0"/>
              </a:rPr>
              <a:t>⁰</a:t>
            </a:r>
            <a:r>
              <a:rPr lang="en-US" sz="1400" dirty="0"/>
              <a:t> C generally produce the best results. Primers with melting temperatures above 65</a:t>
            </a:r>
            <a:r>
              <a:rPr lang="en-US" sz="1400" dirty="0">
                <a:latin typeface="Cambria Math" panose="02040503050406030204" pitchFamily="18" charset="0"/>
                <a:ea typeface="Cambria Math" panose="02040503050406030204" pitchFamily="18" charset="0"/>
              </a:rPr>
              <a:t> ⁰ </a:t>
            </a:r>
            <a:r>
              <a:rPr lang="en-US" sz="1400" dirty="0"/>
              <a:t>C have a tendency for secondary annealing. The GC content of the sequence gives a fair indication of the primer Tm. All our products calculate it using the nearest neighbor thermodynamic theory, accepted as a much superior method for estimating it, which is considered the most recent and best available.</a:t>
            </a:r>
          </a:p>
          <a:p>
            <a:r>
              <a:rPr lang="en-US" sz="1400" dirty="0"/>
              <a:t>Formula for primer Tm calculation:</a:t>
            </a:r>
          </a:p>
          <a:p>
            <a:r>
              <a:rPr lang="en-US" sz="1400" dirty="0"/>
              <a:t>Melting Temperature Tm(K)={ΔH/ ΔS + R ln(C)}, Or Melting Temperature Tm(</a:t>
            </a:r>
            <a:r>
              <a:rPr lang="en-US" sz="1400" dirty="0" err="1"/>
              <a:t>oC</a:t>
            </a:r>
            <a:r>
              <a:rPr lang="en-US" sz="1400" dirty="0"/>
              <a:t>) = {ΔH/ ΔS + R ln(C)} - 273.15 where</a:t>
            </a:r>
          </a:p>
          <a:p>
            <a:r>
              <a:rPr lang="en-US" sz="1400" dirty="0"/>
              <a:t>ΔH (kcal/mole) : H is the Enthalpy. Enthalpy is the amount of heat energy possessed by substances. ΔH is the change in Enthalpy. In the above formula the ΔH is obtained by adding up all the di-nucleotide pairs enthalpy values of each nearest neighbor base pair.</a:t>
            </a:r>
          </a:p>
          <a:p>
            <a:r>
              <a:rPr lang="en-US" sz="1400" dirty="0"/>
              <a:t>ΔS (kcal/mole) : S is the amount of disorder a system exhibits is called entropy. ΔS is change in Entropy. Here it is obtained by adding up all the di-nucleotide pairs entropy values of each nearest neighbor base pair. An additional salt correction is added as the Nearest Neighbor parameters were obtained from DNA melting studies conducted in 1M Na+ buffer and this is the default condition used for all calculations.</a:t>
            </a:r>
          </a:p>
          <a:p>
            <a:r>
              <a:rPr lang="en-US" sz="1400" dirty="0"/>
              <a:t>ΔS (salt correction) = ΔS (1M NaCl )+ 0.368 x N x ln([Na+]) Where N is the number of nucleotide pairs in the primer ( primer length -1). [Na+] is salt equivalent in </a:t>
            </a:r>
            <a:r>
              <a:rPr lang="en-US" sz="1400" dirty="0" err="1"/>
              <a:t>mM.</a:t>
            </a:r>
            <a:r>
              <a:rPr lang="en-US" sz="1400" dirty="0"/>
              <a:t> [Na+] calculation: [Na+] = Monovalent ion concentration +4 x free Mg2+.</a:t>
            </a:r>
            <a:endParaRPr lang="en-IN" sz="1400" dirty="0"/>
          </a:p>
        </p:txBody>
      </p:sp>
    </p:spTree>
    <p:extLst>
      <p:ext uri="{BB962C8B-B14F-4D97-AF65-F5344CB8AC3E}">
        <p14:creationId xmlns:p14="http://schemas.microsoft.com/office/powerpoint/2010/main" val="77125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for PCR</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594804" y="672562"/>
            <a:ext cx="11017188" cy="5950180"/>
          </a:xfrm>
          <a:solidFill>
            <a:schemeClr val="accent6">
              <a:lumMod val="40000"/>
              <a:lumOff val="60000"/>
            </a:schemeClr>
          </a:solidFill>
        </p:spPr>
        <p:txBody>
          <a:bodyPr>
            <a:normAutofit/>
          </a:bodyPr>
          <a:lstStyle/>
          <a:p>
            <a:pPr marL="0" indent="0">
              <a:buNone/>
            </a:pPr>
            <a:r>
              <a:rPr lang="en-US" dirty="0">
                <a:solidFill>
                  <a:srgbClr val="FF0000"/>
                </a:solidFill>
              </a:rPr>
              <a:t>3. Primer Annealing Temperature: </a:t>
            </a:r>
            <a:r>
              <a:rPr lang="en-US" dirty="0"/>
              <a:t>The primer melting temperature is the estimate of the DNA-DNA hybrid stability and critical in determining the annealing temperature. Too high Ta will produce insufficient primer-template hybridization resulting in low PCR product yield. Too low Ta may possibly lead to non-specific products caused by a high number of base pair mismatches,. Mismatch tolerance is found to have the strongest influence on PCR specificity.</a:t>
            </a:r>
          </a:p>
          <a:p>
            <a:pPr marL="0" indent="0">
              <a:buNone/>
            </a:pPr>
            <a:r>
              <a:rPr lang="en-US" dirty="0"/>
              <a:t>Ta = 0.3 x Tm(primer) + 0.7 Tm (product) – 14.9 where,</a:t>
            </a:r>
          </a:p>
          <a:p>
            <a:pPr marL="0" indent="0">
              <a:buNone/>
            </a:pPr>
            <a:r>
              <a:rPr lang="en-US" dirty="0"/>
              <a:t>Tm(primer) = Melting Temperature of the primers, Tm(product) = Melting temperature of the product</a:t>
            </a:r>
          </a:p>
          <a:p>
            <a:pPr marL="0" indent="0">
              <a:buNone/>
            </a:pPr>
            <a:r>
              <a:rPr lang="en-US" dirty="0">
                <a:solidFill>
                  <a:srgbClr val="FF0000"/>
                </a:solidFill>
              </a:rPr>
              <a:t>4. GC Content: </a:t>
            </a:r>
            <a:r>
              <a:rPr lang="en-US" dirty="0"/>
              <a:t>The GC content (the number of G's and C's in the primer as a percentage of the total bases) of primer should be 40-60%.</a:t>
            </a:r>
          </a:p>
          <a:p>
            <a:pPr marL="0" indent="0">
              <a:buNone/>
            </a:pPr>
            <a:r>
              <a:rPr lang="en-US" dirty="0">
                <a:solidFill>
                  <a:srgbClr val="FF0000"/>
                </a:solidFill>
              </a:rPr>
              <a:t>5. GC Clamp: </a:t>
            </a:r>
            <a:r>
              <a:rPr lang="en-US" dirty="0"/>
              <a:t>The presence of G or C bases within the last five bases from the 3' end of primers (GC clamp) helps promote specific binding at the 3' end due to the stronger bonding of G and C bases. More than 3 G's or C's should be avoided in the last 5 bases at the 3' end of the primer.</a:t>
            </a:r>
            <a:endParaRPr lang="en-IN" dirty="0"/>
          </a:p>
        </p:txBody>
      </p:sp>
    </p:spTree>
    <p:extLst>
      <p:ext uri="{BB962C8B-B14F-4D97-AF65-F5344CB8AC3E}">
        <p14:creationId xmlns:p14="http://schemas.microsoft.com/office/powerpoint/2010/main" val="2171317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for PCR</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463118" y="577050"/>
            <a:ext cx="11265763" cy="5950180"/>
          </a:xfrm>
          <a:solidFill>
            <a:schemeClr val="accent6">
              <a:lumMod val="40000"/>
              <a:lumOff val="60000"/>
            </a:schemeClr>
          </a:solidFill>
        </p:spPr>
        <p:txBody>
          <a:bodyPr>
            <a:normAutofit fontScale="85000" lnSpcReduction="20000"/>
          </a:bodyPr>
          <a:lstStyle/>
          <a:p>
            <a:pPr marL="0" indent="0">
              <a:buNone/>
            </a:pPr>
            <a:r>
              <a:rPr lang="en-US" dirty="0">
                <a:solidFill>
                  <a:srgbClr val="FF0000"/>
                </a:solidFill>
              </a:rPr>
              <a:t>6. Primer Secondary Structures: </a:t>
            </a:r>
            <a:r>
              <a:rPr lang="en-US" dirty="0"/>
              <a:t>Presence of the primer secondary structures produced by intermolecular or intramolecular interactions can lead to poor or no yield of the product. They adversely affect primer template annealing and thus the amplification. They greatly reduce the availability of primers to the reaction.</a:t>
            </a:r>
          </a:p>
          <a:p>
            <a:pPr marL="0" indent="0">
              <a:buNone/>
            </a:pPr>
            <a:r>
              <a:rPr lang="en-US" dirty="0" err="1">
                <a:solidFill>
                  <a:srgbClr val="FF0000"/>
                </a:solidFill>
              </a:rPr>
              <a:t>i</a:t>
            </a:r>
            <a:r>
              <a:rPr lang="en-US" dirty="0">
                <a:solidFill>
                  <a:srgbClr val="FF0000"/>
                </a:solidFill>
              </a:rPr>
              <a:t>) Hairpins:</a:t>
            </a:r>
            <a:r>
              <a:rPr lang="en-US" dirty="0"/>
              <a:t> It is formed by intramolecular interaction within the primer and should be avoided. Optimally a 3' end hairpin with a ΔG of -2 kcal/mol and an internal hairpin with a ΔG of -3 kcal/mol is tolerated generally.</a:t>
            </a:r>
          </a:p>
          <a:p>
            <a:pPr marL="0" indent="0">
              <a:buNone/>
            </a:pPr>
            <a:endParaRPr lang="en-US" dirty="0"/>
          </a:p>
          <a:p>
            <a:pPr marL="0" indent="0">
              <a:buNone/>
            </a:pPr>
            <a:r>
              <a:rPr lang="en-US" dirty="0">
                <a:solidFill>
                  <a:srgbClr val="FF0000"/>
                </a:solidFill>
              </a:rPr>
              <a:t>ΔG definition: </a:t>
            </a:r>
            <a:r>
              <a:rPr lang="en-US" dirty="0"/>
              <a:t>The Gibbs Free Energy G is the measure of the amount of work that can be extracted from a process operating at a constant pressure. It is the measure of the spontaneity of the reaction. The stability of hairpin is commonly represented by its ΔG value, the energy required to break the secondary structure. Larger negative value for ΔG indicates stable, undesirable hairpins. Presence of hairpins at the 3' end most adversely affects the reaction.</a:t>
            </a:r>
          </a:p>
          <a:p>
            <a:pPr marL="0" indent="0">
              <a:buNone/>
            </a:pPr>
            <a:r>
              <a:rPr lang="en-US" dirty="0"/>
              <a:t>ΔG = ΔH – TΔS</a:t>
            </a:r>
          </a:p>
          <a:p>
            <a:pPr marL="0" indent="0">
              <a:buNone/>
            </a:pPr>
            <a:r>
              <a:rPr lang="en-US" dirty="0">
                <a:solidFill>
                  <a:srgbClr val="FF0000"/>
                </a:solidFill>
              </a:rPr>
              <a:t>ii) Self Dimer: </a:t>
            </a:r>
            <a:r>
              <a:rPr lang="en-US" dirty="0"/>
              <a:t>A primer self-dimer is formed by intermolecular interactions between the two (same sense) primers, where the primer is homologous to itself. Generally a large amount of primers are used in PCR compared to the amount of target gene. When primers form intermolecular dimers much more readily than hybridizing to target DNA, they reduce the product yield. Optimally a 3' end self dimer with a ΔG of -5 kcal/mol and an internal self dimer with a ΔG of -6 kcal/mol is tolerated generally.</a:t>
            </a:r>
          </a:p>
          <a:p>
            <a:pPr marL="0" indent="0">
              <a:buNone/>
            </a:pPr>
            <a:r>
              <a:rPr lang="en-US" dirty="0">
                <a:solidFill>
                  <a:srgbClr val="FF0000"/>
                </a:solidFill>
              </a:rPr>
              <a:t>iii) Cross Dimer: </a:t>
            </a:r>
            <a:r>
              <a:rPr lang="en-US" dirty="0"/>
              <a:t>Primer cross dimers are formed by intermolecular interaction between sense and antisense primers, where they are homologous. Optimally a 3' end cross dimer with a ΔG of -5 kcal/mol and an internal cross dimer with a ΔG of -6 kcal/mol is tolerated generally.</a:t>
            </a:r>
            <a:endParaRPr lang="en-IN" dirty="0"/>
          </a:p>
        </p:txBody>
      </p:sp>
      <p:pic>
        <p:nvPicPr>
          <p:cNvPr id="4" name="Picture 3">
            <a:extLst>
              <a:ext uri="{FF2B5EF4-FFF2-40B4-BE49-F238E27FC236}">
                <a16:creationId xmlns:a16="http://schemas.microsoft.com/office/drawing/2014/main" id="{A6460AAC-DE38-01C0-990D-542C16047092}"/>
              </a:ext>
            </a:extLst>
          </p:cNvPr>
          <p:cNvPicPr>
            <a:picLocks noChangeAspect="1"/>
          </p:cNvPicPr>
          <p:nvPr/>
        </p:nvPicPr>
        <p:blipFill>
          <a:blip r:embed="rId2"/>
          <a:stretch>
            <a:fillRect/>
          </a:stretch>
        </p:blipFill>
        <p:spPr>
          <a:xfrm>
            <a:off x="9063639" y="1818766"/>
            <a:ext cx="971550" cy="752475"/>
          </a:xfrm>
          <a:prstGeom prst="rect">
            <a:avLst/>
          </a:prstGeom>
        </p:spPr>
      </p:pic>
      <p:pic>
        <p:nvPicPr>
          <p:cNvPr id="5" name="Picture 4">
            <a:extLst>
              <a:ext uri="{FF2B5EF4-FFF2-40B4-BE49-F238E27FC236}">
                <a16:creationId xmlns:a16="http://schemas.microsoft.com/office/drawing/2014/main" id="{F1EABB41-F454-3834-49AC-1205704D349B}"/>
              </a:ext>
            </a:extLst>
          </p:cNvPr>
          <p:cNvPicPr>
            <a:picLocks noChangeAspect="1"/>
          </p:cNvPicPr>
          <p:nvPr/>
        </p:nvPicPr>
        <p:blipFill>
          <a:blip r:embed="rId3"/>
          <a:stretch>
            <a:fillRect/>
          </a:stretch>
        </p:blipFill>
        <p:spPr>
          <a:xfrm>
            <a:off x="4701696" y="6115050"/>
            <a:ext cx="3019425" cy="742950"/>
          </a:xfrm>
          <a:prstGeom prst="rect">
            <a:avLst/>
          </a:prstGeom>
        </p:spPr>
      </p:pic>
    </p:spTree>
    <p:extLst>
      <p:ext uri="{BB962C8B-B14F-4D97-AF65-F5344CB8AC3E}">
        <p14:creationId xmlns:p14="http://schemas.microsoft.com/office/powerpoint/2010/main" val="382243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for PCR</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463118" y="577050"/>
            <a:ext cx="11265763" cy="5950180"/>
          </a:xfrm>
          <a:solidFill>
            <a:schemeClr val="accent6">
              <a:lumMod val="40000"/>
              <a:lumOff val="60000"/>
            </a:schemeClr>
          </a:solidFill>
        </p:spPr>
        <p:txBody>
          <a:bodyPr>
            <a:normAutofit lnSpcReduction="10000"/>
          </a:bodyPr>
          <a:lstStyle/>
          <a:p>
            <a:pPr marL="0" indent="0">
              <a:buNone/>
            </a:pPr>
            <a:r>
              <a:rPr lang="en-US" dirty="0">
                <a:solidFill>
                  <a:srgbClr val="FF0000"/>
                </a:solidFill>
              </a:rPr>
              <a:t>7. Repeats: </a:t>
            </a:r>
            <a:r>
              <a:rPr lang="en-US" dirty="0"/>
              <a:t>A repeat is a di-nucleotide occurring many times consecutively and should be avoided because they can </a:t>
            </a:r>
            <a:r>
              <a:rPr lang="en-US" dirty="0" err="1"/>
              <a:t>misprime</a:t>
            </a:r>
            <a:r>
              <a:rPr lang="en-US" dirty="0"/>
              <a:t>. For example: ATATATAT. A maximum number of di-nucleotide repeats acceptable in an oligo is 4 di-nucleotides.</a:t>
            </a:r>
          </a:p>
          <a:p>
            <a:pPr marL="0" indent="0">
              <a:buNone/>
            </a:pPr>
            <a:r>
              <a:rPr lang="en-US" dirty="0">
                <a:solidFill>
                  <a:srgbClr val="FF0000"/>
                </a:solidFill>
              </a:rPr>
              <a:t>8. Runs: </a:t>
            </a:r>
            <a:r>
              <a:rPr lang="en-US" dirty="0"/>
              <a:t>Primers with long runs of a single base should generally be avoided as they can </a:t>
            </a:r>
            <a:r>
              <a:rPr lang="en-US" dirty="0" err="1"/>
              <a:t>misprime</a:t>
            </a:r>
            <a:r>
              <a:rPr lang="en-US" dirty="0"/>
              <a:t>. For example, AGCGGGGGATGGGG has runs of base 'G' of value 5 and 4. A maximum number of runs accepted is 4bp.</a:t>
            </a:r>
          </a:p>
          <a:p>
            <a:pPr marL="0" indent="0">
              <a:buNone/>
            </a:pPr>
            <a:r>
              <a:rPr lang="en-US" dirty="0">
                <a:solidFill>
                  <a:srgbClr val="FF0000"/>
                </a:solidFill>
              </a:rPr>
              <a:t>9. 3' End Stability: </a:t>
            </a:r>
            <a:r>
              <a:rPr lang="en-US" dirty="0"/>
              <a:t>It is the maximum ΔG value of the five bases from the 3' end. An unstable 3' end (less negative ΔG) will result in less false priming.</a:t>
            </a:r>
          </a:p>
          <a:p>
            <a:pPr marL="0" indent="0">
              <a:buNone/>
            </a:pPr>
            <a:r>
              <a:rPr lang="en-US" dirty="0">
                <a:solidFill>
                  <a:srgbClr val="FF0000"/>
                </a:solidFill>
              </a:rPr>
              <a:t>10. Avoid Template Secondary Structure: </a:t>
            </a:r>
            <a:r>
              <a:rPr lang="en-US" dirty="0"/>
              <a:t>A single stranded Nucleic acid sequences is highly unstable and fold into conformations (secondary structures). The stability of these template secondary structures depends largely on their free energy and melting temperatures(Tm). Consideration of template secondary structures is important in designing primers, especially in qPCR. If primers are designed on a secondary structures which is stable even above the annealing temperatures, the primers are unable to bind to the template and the yield of PCR product is significantly affected. Hence, it is important to design primers in the regions of the templates that do not form stable secondary structures during the PCR reaction. Our products determine the secondary structures of the template and design primers avoiding them.</a:t>
            </a:r>
            <a:endParaRPr lang="en-IN" dirty="0"/>
          </a:p>
        </p:txBody>
      </p:sp>
    </p:spTree>
    <p:extLst>
      <p:ext uri="{BB962C8B-B14F-4D97-AF65-F5344CB8AC3E}">
        <p14:creationId xmlns:p14="http://schemas.microsoft.com/office/powerpoint/2010/main" val="239391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5584-0295-70F8-6877-786AD52341E4}"/>
              </a:ext>
            </a:extLst>
          </p:cNvPr>
          <p:cNvSpPr>
            <a:spLocks noGrp="1"/>
          </p:cNvSpPr>
          <p:nvPr>
            <p:ph type="title"/>
          </p:nvPr>
        </p:nvSpPr>
        <p:spPr>
          <a:xfrm>
            <a:off x="1233997" y="85428"/>
            <a:ext cx="9820858" cy="491622"/>
          </a:xfrm>
          <a:solidFill>
            <a:srgbClr val="00B050"/>
          </a:solidFill>
        </p:spPr>
        <p:txBody>
          <a:bodyPr>
            <a:normAutofit fontScale="90000"/>
          </a:bodyPr>
          <a:lstStyle/>
          <a:p>
            <a:pPr algn="ctr"/>
            <a:r>
              <a:rPr lang="en-IN" dirty="0"/>
              <a:t>Primer Design for PCR</a:t>
            </a:r>
          </a:p>
        </p:txBody>
      </p:sp>
      <p:sp>
        <p:nvSpPr>
          <p:cNvPr id="3" name="Content Placeholder 2">
            <a:extLst>
              <a:ext uri="{FF2B5EF4-FFF2-40B4-BE49-F238E27FC236}">
                <a16:creationId xmlns:a16="http://schemas.microsoft.com/office/drawing/2014/main" id="{AF4AFACD-C92F-EB2F-591F-7037153406BB}"/>
              </a:ext>
            </a:extLst>
          </p:cNvPr>
          <p:cNvSpPr>
            <a:spLocks noGrp="1"/>
          </p:cNvSpPr>
          <p:nvPr>
            <p:ph idx="1"/>
          </p:nvPr>
        </p:nvSpPr>
        <p:spPr>
          <a:xfrm>
            <a:off x="463118" y="577050"/>
            <a:ext cx="11265763" cy="5950180"/>
          </a:xfrm>
          <a:solidFill>
            <a:schemeClr val="accent6">
              <a:lumMod val="40000"/>
              <a:lumOff val="60000"/>
            </a:schemeClr>
          </a:solidFill>
        </p:spPr>
        <p:txBody>
          <a:bodyPr>
            <a:normAutofit/>
          </a:bodyPr>
          <a:lstStyle/>
          <a:p>
            <a:pPr marL="0" indent="0">
              <a:buNone/>
            </a:pPr>
            <a:r>
              <a:rPr lang="en-US" dirty="0">
                <a:solidFill>
                  <a:srgbClr val="FF0000"/>
                </a:solidFill>
              </a:rPr>
              <a:t>11. Avoid Cross Homology: </a:t>
            </a:r>
            <a:r>
              <a:rPr lang="en-US" dirty="0"/>
              <a:t>To improve specificity of the primers it is necessary to avoid regions of homology. Primers designed for a sequence must not amplify other genes in the mixture. Commonly, primers are designed and then </a:t>
            </a:r>
            <a:r>
              <a:rPr lang="en-US" dirty="0" err="1"/>
              <a:t>BLASTed</a:t>
            </a:r>
            <a:r>
              <a:rPr lang="en-US" dirty="0"/>
              <a:t> to test the specificity. Our products offer a better alternative. You can avoid regions of cross homology while designing primers. You can BLAST the templates against the appropriate non-redundant database and the software will interpret the results. It will identify regions significant cross homologies in each template and avoid them during primer search.</a:t>
            </a:r>
          </a:p>
          <a:p>
            <a:pPr marL="0" indent="0">
              <a:buNone/>
            </a:pPr>
            <a:endParaRPr lang="en-US" dirty="0"/>
          </a:p>
          <a:p>
            <a:pPr marL="0" indent="0">
              <a:buNone/>
            </a:pPr>
            <a:endParaRPr lang="en-IN" dirty="0"/>
          </a:p>
        </p:txBody>
      </p:sp>
    </p:spTree>
    <p:extLst>
      <p:ext uri="{BB962C8B-B14F-4D97-AF65-F5344CB8AC3E}">
        <p14:creationId xmlns:p14="http://schemas.microsoft.com/office/powerpoint/2010/main" val="210735073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40</TotalTime>
  <Words>2783</Words>
  <Application>Microsoft Office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Cambria Math</vt:lpstr>
      <vt:lpstr>Gill Sans MT</vt:lpstr>
      <vt:lpstr>Gallery</vt:lpstr>
      <vt:lpstr>Primer Design for PCR</vt:lpstr>
      <vt:lpstr>Primer Design for PCR</vt:lpstr>
      <vt:lpstr>Primer Design for PCR</vt:lpstr>
      <vt:lpstr>Primer Design for PCR</vt:lpstr>
      <vt:lpstr>Primer Design for PCR</vt:lpstr>
      <vt:lpstr>Primer Design for PCR</vt:lpstr>
      <vt:lpstr>Primer Design for PCR</vt:lpstr>
      <vt:lpstr>Primer Design for PCR</vt:lpstr>
      <vt:lpstr>Primer Design for PCR</vt:lpstr>
      <vt:lpstr>Primer Design for PCR</vt:lpstr>
      <vt:lpstr>Primer Design using Software</vt:lpstr>
      <vt:lpstr>Primer Design using Software</vt:lpstr>
      <vt:lpstr>Primer Design using Software :NCBI Primer blast User interface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Ajoy Mallik</dc:creator>
  <cp:lastModifiedBy>Ajoy Mallik</cp:lastModifiedBy>
  <cp:revision>7</cp:revision>
  <dcterms:created xsi:type="dcterms:W3CDTF">2022-07-17T17:36:15Z</dcterms:created>
  <dcterms:modified xsi:type="dcterms:W3CDTF">2022-09-23T10:54:50Z</dcterms:modified>
</cp:coreProperties>
</file>