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4" r:id="rId4"/>
    <p:sldId id="295" r:id="rId5"/>
    <p:sldId id="296" r:id="rId6"/>
    <p:sldId id="297" r:id="rId7"/>
    <p:sldId id="298" r:id="rId8"/>
    <p:sldId id="299" r:id="rId9"/>
    <p:sldId id="293" r:id="rId10"/>
    <p:sldId id="301" r:id="rId11"/>
    <p:sldId id="300" r:id="rId12"/>
    <p:sldId id="302" r:id="rId13"/>
    <p:sldId id="303" r:id="rId14"/>
    <p:sldId id="304" r:id="rId15"/>
    <p:sldId id="305" r:id="rId16"/>
    <p:sldId id="307" r:id="rId17"/>
    <p:sldId id="308" r:id="rId18"/>
    <p:sldId id="306" r:id="rId19"/>
    <p:sldId id="309" r:id="rId20"/>
    <p:sldId id="310" r:id="rId21"/>
    <p:sldId id="311" r:id="rId22"/>
    <p:sldId id="312" r:id="rId23"/>
    <p:sldId id="313" r:id="rId24"/>
    <p:sldId id="262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A41D-B39B-4A5A-91D7-F7AE2148A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1133E-4DFF-480F-A370-072ABAC36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A5C53-8EFA-4C9C-9917-89A500A3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4C637-A41E-44CE-B70D-C5E7068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B1C8C-EB77-4376-ADE8-5E52E57D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228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47D0-C010-43D5-BD9A-61EEC015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50C29-4CDF-469F-8A68-64FF62E09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FDD72-9579-4740-AF38-35DA6798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95080-559E-45CD-BB9D-6E944EFF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4BFEE-3003-4A5B-BB56-45500C0C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942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31884-0EA3-43F4-8A77-172AC5258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94B5-EF71-4F09-92C0-DEE21AAF0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3DC75-A385-4212-BAB6-239D0857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AE2F6-1944-496D-9D2A-44E9EFBD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B7C-64B3-44EE-9021-F3E445C7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610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084E-C610-4867-8029-DF9537E6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6593B-4D25-400D-808B-9D1DF00FC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102F2-885D-4983-AF34-56415EBA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172CB-C3DD-432F-8331-E9A4EDBF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70D19-3856-4420-BFEF-9D7A5285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53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286F-DE36-40B6-8421-D8829A42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81E1C-21AA-4915-8A99-281681ABD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B06A0-7B39-46B7-9EF7-E8E903E9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10551-FA13-4BD3-ABDB-533604BA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B54D3-1DDB-40B0-B573-B0BD0F5B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36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C6D6-0870-48C0-87D8-BC131E0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C96EC-E008-4BC4-9F5F-0FC2B41FE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DFFE4-2734-459D-8CDA-6CF14E437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4EAA9-3188-409A-8E82-694BF0D3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4B52C-0651-421B-B177-93A190DC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604B2-0A54-4A0C-BAC0-C284D735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89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E140-A5BF-42DB-B166-2A54D8C9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7DF3F-DBD5-4082-85C0-E44D3140D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EC30E-6D58-4DA5-9725-35B96B2C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7420B-7930-478E-B1DD-7860D937A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04DFC-FAF4-4C28-94A6-233667FC8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95A14-9573-4422-922E-3F04B62B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DDF92-D7AF-4023-9C17-D3D3160E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9E0AE-9E99-47E9-9D14-1C68ECB7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101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73F7-912D-445F-97C2-12AD3CE0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AFB31-B8E7-4DBF-8C54-74D5FF21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45868-F0DA-4042-894C-38DCA79F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8E699-71D3-4691-A696-EFFF5157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63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E1762-9F69-461D-B839-46181276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8D45A-BEDB-4D08-B95E-ABF9E80A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29306-F322-4AA3-869F-31602697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87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AEF0-B462-440C-BE3B-4D929B35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4CDCC-14C6-428B-A171-DE8AF1A15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39DAB-8190-47FE-8E15-282A3F01C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5243-99B7-4649-914C-83AD5C6E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892D1-6FEA-4CE5-988D-AF3504AE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C6FF9-0EB2-4D8E-A049-C5591060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898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FB14-D342-4D56-9FA3-67638E70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8CEAB-0590-49ED-ACBA-01CDDBA90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BFD84-6E55-4816-8605-5FAE1FE99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1A098-AAF1-4B89-AF27-CE6BFDB8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FDACF-93A4-4E99-8C4C-D95C1085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78973-9744-4707-B9DA-3B12D111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681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9044D-D431-445C-8DFA-9E579EB2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0AC5-4BC4-4EC4-AE46-8F73226A6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345B8-D43D-4BC3-B234-0D935FD3B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0AB9-9B11-457E-A260-C614F79E3582}" type="datetimeFigureOut">
              <a:rPr lang="en-IN" smtClean="0"/>
              <a:t>23-09-2022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A0C5B-F73D-46DA-BC5E-A4B0C4409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75A65-69FB-4F8C-8FA7-F0B4872DD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03B6F-BD31-41A4-A812-425D89AEA2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057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0FA12-165A-4BD5-94EB-C1DE653F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IN" dirty="0"/>
              <a:t>Loop-Mediated Isothermal Amplification (LAMP)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40387-3F55-43E6-B4C1-23D91EB90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498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7593E-63A1-4DCB-8991-C2DB3D501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6" b="15190"/>
          <a:stretch/>
        </p:blipFill>
        <p:spPr>
          <a:xfrm>
            <a:off x="1035587" y="591635"/>
            <a:ext cx="10677415" cy="61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6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59722-6949-4D19-801E-AD38EEA49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75"/>
          <a:stretch/>
        </p:blipFill>
        <p:spPr>
          <a:xfrm>
            <a:off x="923415" y="614780"/>
            <a:ext cx="9744585" cy="62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9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C8F32-4365-4276-8192-98F328108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38" y="561512"/>
            <a:ext cx="9721048" cy="63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7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F8CED-F61D-4797-BFEA-6D38A1A78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83" y="621437"/>
            <a:ext cx="8155618" cy="61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C35FA-8A00-4D31-B68B-201603A58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88" y="550416"/>
            <a:ext cx="8167456" cy="61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3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69742-4A59-4244-AAA2-BC8A7FF7D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77"/>
          <a:stretch/>
        </p:blipFill>
        <p:spPr>
          <a:xfrm>
            <a:off x="1343104" y="621437"/>
            <a:ext cx="9505791" cy="60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0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F166FD-8DB0-4D38-88A9-61B7A69C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95" y="71021"/>
            <a:ext cx="9049305" cy="67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0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3B112-1283-4F3C-BFA2-921757884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4" t="25149" r="18628" b="7448"/>
          <a:stretch/>
        </p:blipFill>
        <p:spPr>
          <a:xfrm>
            <a:off x="1003176" y="72381"/>
            <a:ext cx="9763712" cy="66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6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B3512-787D-46D3-A561-23227B7AC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983" y="710214"/>
            <a:ext cx="8197048" cy="61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6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C242B-00A0-4FA0-AD1E-DBB90849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83" y="621437"/>
            <a:ext cx="8315417" cy="62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9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LAMP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7AA2-A2FE-4E38-B861-EA05BEC3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33" y="621437"/>
            <a:ext cx="11833934" cy="6005744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ABBREVIATION: Loop-mediated Isothermal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AMPlification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Diseases are the primary constrains for the development of any living forms i.e., both plants and animals including humans.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Diagnosis is a critical step for effective treatment and control of infectious diseases.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PCR (Polymerase Chain Reaction) has revolutionized the earlier detection of infection, tumor, etc.,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However, LAMP has several pros over PCR.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LAMP is used in the rapid diagnosis of viral, bacterial and parasitic diseases.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helps in the identification of genus and species-specific parasites.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 reported by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Notomi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 in 2000 of EIKEN Chemical Co. Ltd., Japan.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is a very sensitive, easy and time-efficient method. The LAMP reaction proceeds at a constant temperature using a strand displacement reaction.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68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72887-360A-4DEF-A782-0C6AACFB8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5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73ABA2-2044-4F2C-B2A5-276D001E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25" y="42169"/>
            <a:ext cx="9055224" cy="67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5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61C8B-2198-4E96-B081-6EBEF3FE8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95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67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2047A6-0A07-4983-8F57-B2930F42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130" y="0"/>
            <a:ext cx="6477740" cy="55929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Advantage of LAMP: ASSURED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7AA2-A2FE-4E38-B861-EA05BEC3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975" y="1118585"/>
            <a:ext cx="8342050" cy="410148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LAMP is an ideal amplification technology for Point of Care/Point of Need assays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Test platform using LAMP could fulfil WHO’s recommended ASSURED characteristics: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Affordable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Sensitive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Specific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User friendly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Robust and rapid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Equipment free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Deliverable to end user</a:t>
            </a:r>
          </a:p>
        </p:txBody>
      </p:sp>
    </p:spTree>
    <p:extLst>
      <p:ext uri="{BB962C8B-B14F-4D97-AF65-F5344CB8AC3E}">
        <p14:creationId xmlns:p14="http://schemas.microsoft.com/office/powerpoint/2010/main" val="714983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633"/>
            <a:ext cx="10515600" cy="134052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Which applications are you interested in performing using LAMP assays?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7AA2-A2FE-4E38-B861-EA05BEC3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633492"/>
            <a:ext cx="11363417" cy="460751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LAMP and Comparison to PCR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7AA2-A2FE-4E38-B861-EA05BEC3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33" y="621437"/>
            <a:ext cx="11833934" cy="6005744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Amplification takes place at a single temperature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Uses a polymerase with high strand displacement activity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Amplification is rapid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be used for RNA templates by addition of reverse transcriptase (RT) or by using an enzyme with both RT and DNA pol activities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633"/>
            <a:ext cx="10515600" cy="51490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LAMP vs PCR</a:t>
            </a: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4FE35F-62DC-4108-8860-3929F0F3A7E7}"/>
              </a:ext>
            </a:extLst>
          </p:cNvPr>
          <p:cNvGraphicFramePr>
            <a:graphicFrameLocks noGrp="1"/>
          </p:cNvGraphicFramePr>
          <p:nvPr/>
        </p:nvGraphicFramePr>
        <p:xfrm>
          <a:off x="621437" y="685567"/>
          <a:ext cx="10972800" cy="5080122"/>
        </p:xfrm>
        <a:graphic>
          <a:graphicData uri="http://schemas.openxmlformats.org/drawingml/2006/table">
            <a:tbl>
              <a:tblPr/>
              <a:tblGrid>
                <a:gridCol w="5402253">
                  <a:extLst>
                    <a:ext uri="{9D8B030D-6E8A-4147-A177-3AD203B41FA5}">
                      <a16:colId xmlns:a16="http://schemas.microsoft.com/office/drawing/2014/main" val="26513270"/>
                    </a:ext>
                  </a:extLst>
                </a:gridCol>
                <a:gridCol w="5570547">
                  <a:extLst>
                    <a:ext uri="{9D8B030D-6E8A-4147-A177-3AD203B41FA5}">
                      <a16:colId xmlns:a16="http://schemas.microsoft.com/office/drawing/2014/main" val="1102331672"/>
                    </a:ext>
                  </a:extLst>
                </a:gridCol>
              </a:tblGrid>
              <a:tr h="530477">
                <a:tc>
                  <a:txBody>
                    <a:bodyPr/>
                    <a:lstStyle/>
                    <a:p>
                      <a:pPr algn="l"/>
                      <a:r>
                        <a:rPr lang="en-IN" sz="2000" b="1">
                          <a:solidFill>
                            <a:srgbClr val="000000"/>
                          </a:solidFill>
                          <a:effectLst/>
                        </a:rPr>
                        <a:t>LAMP</a:t>
                      </a:r>
                      <a:endParaRPr lang="en-IN" sz="2000" b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587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7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7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8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1">
                          <a:solidFill>
                            <a:srgbClr val="000000"/>
                          </a:solidFill>
                          <a:effectLst/>
                        </a:rPr>
                        <a:t>PCR</a:t>
                      </a:r>
                      <a:endParaRPr lang="en-IN" sz="2000" b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907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7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8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94319"/>
                  </a:ext>
                </a:extLst>
              </a:tr>
              <a:tr h="530477"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>
                          <a:solidFill>
                            <a:srgbClr val="000000"/>
                          </a:solidFill>
                          <a:effectLst/>
                        </a:rPr>
                        <a:t>Isothermal Reaction.</a:t>
                      </a:r>
                      <a:endParaRPr lang="en-IN" sz="2000" b="0" dirty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E88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8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80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8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>
                          <a:solidFill>
                            <a:srgbClr val="000000"/>
                          </a:solidFill>
                          <a:effectLst/>
                        </a:rPr>
                        <a:t>Cyclic Reaction.</a:t>
                      </a:r>
                      <a:endParaRPr lang="en-IN" sz="2000" b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A08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08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82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9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27460"/>
                  </a:ext>
                </a:extLst>
              </a:tr>
              <a:tr h="530477">
                <a:tc>
                  <a:txBody>
                    <a:bodyPr/>
                    <a:lstStyle/>
                    <a:p>
                      <a:pPr algn="l"/>
                      <a:r>
                        <a:rPr lang="en-IN" sz="2000" b="0">
                          <a:solidFill>
                            <a:srgbClr val="000000"/>
                          </a:solidFill>
                          <a:effectLst/>
                        </a:rPr>
                        <a:t>Isothermal Temperature (60-65⁰C).</a:t>
                      </a:r>
                      <a:endParaRPr lang="en-IN" sz="2000" b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D08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9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8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>
                          <a:solidFill>
                            <a:srgbClr val="000000"/>
                          </a:solidFill>
                          <a:effectLst/>
                        </a:rPr>
                        <a:t>Variable Temperature. Denaturation (95⁰C); Annealing (50-60⁰C); Polymerization (72⁰C)</a:t>
                      </a:r>
                      <a:endParaRPr lang="en-IN" sz="2000" b="0" dirty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289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89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9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39034"/>
                  </a:ext>
                </a:extLst>
              </a:tr>
              <a:tr h="530477"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>
                          <a:solidFill>
                            <a:srgbClr val="000000"/>
                          </a:solidFill>
                          <a:effectLst/>
                        </a:rPr>
                        <a:t>Doesn’t require expensive thermocycler.</a:t>
                      </a:r>
                      <a:endParaRPr lang="en-IN" sz="2000" b="0" dirty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309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9C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>
                          <a:solidFill>
                            <a:srgbClr val="000000"/>
                          </a:solidFill>
                          <a:effectLst/>
                        </a:rPr>
                        <a:t>Require thermocycler.</a:t>
                      </a:r>
                      <a:endParaRPr lang="en-IN" sz="2000" b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309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9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683726"/>
                  </a:ext>
                </a:extLst>
              </a:tr>
              <a:tr h="530477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The detection limit is greater.</a:t>
                      </a:r>
                      <a:endParaRPr lang="en-US" sz="2000" b="0" dirty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189C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9C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The detection limit is lower.</a:t>
                      </a:r>
                      <a:endParaRPr lang="en-US" sz="2000" b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789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89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103329"/>
                  </a:ext>
                </a:extLst>
              </a:tr>
              <a:tr h="530477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Amplification specificity is higher as it uses 4/6 oligonucleotides.</a:t>
                      </a:r>
                      <a:endParaRPr lang="en-US" sz="2000" b="0" dirty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38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F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9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Amplification specificity is lower</a:t>
                      </a:r>
                      <a:endParaRPr lang="en-US" sz="2000" b="0">
                        <a:effectLst/>
                      </a:endParaRPr>
                    </a:p>
                    <a:p>
                      <a:pPr algn="l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than that of LAMP.</a:t>
                      </a:r>
                      <a:endParaRPr lang="en-US" sz="2000" b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2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9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A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73167"/>
                  </a:ext>
                </a:extLst>
              </a:tr>
              <a:tr h="530477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It could be done using crude DNA samples.</a:t>
                      </a:r>
                      <a:endParaRPr lang="en-US" sz="2000" b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D09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A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9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A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Need pure DNA samples for amplification.</a:t>
                      </a:r>
                      <a:endParaRPr lang="en-US" sz="2000" b="0" dirty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68A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8A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A1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A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17106"/>
                  </a:ext>
                </a:extLst>
              </a:tr>
              <a:tr h="530477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Loop primers accelerate the reaction rate.</a:t>
                      </a:r>
                      <a:endParaRPr lang="en-US" sz="2000" b="0" dirty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28A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A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A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>
                          <a:solidFill>
                            <a:srgbClr val="000000"/>
                          </a:solidFill>
                          <a:effectLst/>
                        </a:rPr>
                        <a:t>No loop primer.</a:t>
                      </a:r>
                      <a:endParaRPr lang="en-IN" sz="2000" b="0" dirty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90A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A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A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82211"/>
                  </a:ext>
                </a:extLst>
              </a:tr>
              <a:tr h="530477"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Visualization of DNA could be done through eyes, gel electrophoresis, and turbidimeter.</a:t>
                      </a:r>
                      <a:endParaRPr lang="en-US" sz="2000" b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B0A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A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Visualization of DNA is done through gel electrophoresis.</a:t>
                      </a:r>
                      <a:endParaRPr lang="en-US" sz="2000" b="0" dirty="0">
                        <a:effectLst/>
                      </a:endParaRPr>
                    </a:p>
                  </a:txBody>
                  <a:tcPr marL="11410" marR="11410" marT="11410" marB="11410" anchor="ctr">
                    <a:lnL w="12700" cap="flat" cmpd="sng" algn="ctr">
                      <a:solidFill>
                        <a:srgbClr val="B0A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A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A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93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60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7AA2-A2FE-4E38-B861-EA05BEC3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33" y="621437"/>
            <a:ext cx="11833934" cy="6005744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Amplification of DNA via cyclic and non-cyclic amplification steps using 4 or 6 primers, while the reaction proceeds at a constant temperature using a strand displacement reaction.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Types of Primers used in LAMP: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LAMP is characterized by the use of 4 different primers specifically designed to recognize 6 distinct regions of the target gene. The four primers used are as follows: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Forward Inner Primer (FIP)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Forward Outer Primer (FOP): The FOP (also called F3 Primer)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Backward Inner Primer (BIP)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Backward Outer Primer (BOP)</a:t>
            </a:r>
          </a:p>
        </p:txBody>
      </p:sp>
    </p:spTree>
    <p:extLst>
      <p:ext uri="{BB962C8B-B14F-4D97-AF65-F5344CB8AC3E}">
        <p14:creationId xmlns:p14="http://schemas.microsoft.com/office/powerpoint/2010/main" val="275222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7AA2-A2FE-4E38-B861-EA05BEC3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33" y="621437"/>
            <a:ext cx="11833934" cy="6005744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the target gene (DNA template) and the reagents are incubated at a constant temperature between 60- 65⁰C, the following reaction steps proceed. Stages in Loop-mediated Isothermal Amplification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1: One of the LAMP primers can anneal to the complementary sequence of double-stranded target DNA, then initiates DNA synthesis using the DNA polymerase with strand displacement activity, displacing and releasing a single-stranded DNA.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the LAMP method, unlike with PCR, there is no need for heat denaturation of the double-stranded DNA into a single strand. 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C8585-4EA9-46A4-91B9-0511EC8C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60" y="621437"/>
            <a:ext cx="8126027" cy="60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84FB-44AC-43D5-9D19-18B28A6E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0"/>
            <a:ext cx="11424082" cy="6214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Principle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7593E-63A1-4DCB-8991-C2DB3D501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6" b="15190"/>
          <a:stretch/>
        </p:blipFill>
        <p:spPr>
          <a:xfrm>
            <a:off x="1035587" y="591635"/>
            <a:ext cx="10677415" cy="61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2956AE-1E9D-4666-B9D7-A96C95A7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4" y="0"/>
            <a:ext cx="7710996" cy="58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59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606</Words>
  <Application>Microsoft Office PowerPoint</Application>
  <PresentationFormat>Widescreen</PresentationFormat>
  <Paragraphs>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Loop-Mediated Isothermal Amplification (LAMP)</vt:lpstr>
      <vt:lpstr>Introduction to LAMP</vt:lpstr>
      <vt:lpstr>Introduction to LAMP and Comparison to PCR</vt:lpstr>
      <vt:lpstr>LAMP vs PCR</vt:lpstr>
      <vt:lpstr>Principle</vt:lpstr>
      <vt:lpstr>Principle</vt:lpstr>
      <vt:lpstr>Principle</vt:lpstr>
      <vt:lpstr>Principle</vt:lpstr>
      <vt:lpstr>PowerPoint Presentation</vt:lpstr>
      <vt:lpstr>Principle</vt:lpstr>
      <vt:lpstr>Principle</vt:lpstr>
      <vt:lpstr>Principle</vt:lpstr>
      <vt:lpstr>Principle</vt:lpstr>
      <vt:lpstr>Principle</vt:lpstr>
      <vt:lpstr>Principle</vt:lpstr>
      <vt:lpstr>PowerPoint Presentation</vt:lpstr>
      <vt:lpstr>PowerPoint Presentation</vt:lpstr>
      <vt:lpstr>Principle</vt:lpstr>
      <vt:lpstr>Principle</vt:lpstr>
      <vt:lpstr>PowerPoint Presentation</vt:lpstr>
      <vt:lpstr>PowerPoint Presentation</vt:lpstr>
      <vt:lpstr>PowerPoint Presentation</vt:lpstr>
      <vt:lpstr>PowerPoint Presentation</vt:lpstr>
      <vt:lpstr>Advantage of LAMP: ASSURED</vt:lpstr>
      <vt:lpstr>Which applications are you interested in performing using LAMP assays?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Ajoy Mallik</dc:creator>
  <cp:lastModifiedBy>Ajoy Mallik</cp:lastModifiedBy>
  <cp:revision>13</cp:revision>
  <dcterms:created xsi:type="dcterms:W3CDTF">2021-06-07T03:51:38Z</dcterms:created>
  <dcterms:modified xsi:type="dcterms:W3CDTF">2022-09-23T10:49:09Z</dcterms:modified>
</cp:coreProperties>
</file>