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3" r:id="rId2"/>
    <p:sldId id="264" r:id="rId3"/>
    <p:sldId id="262" r:id="rId4"/>
    <p:sldId id="266" r:id="rId5"/>
    <p:sldId id="256" r:id="rId6"/>
    <p:sldId id="257" r:id="rId7"/>
    <p:sldId id="265" r:id="rId8"/>
    <p:sldId id="269" r:id="rId9"/>
    <p:sldId id="258" r:id="rId10"/>
    <p:sldId id="275" r:id="rId11"/>
    <p:sldId id="272" r:id="rId12"/>
    <p:sldId id="268" r:id="rId13"/>
    <p:sldId id="267" r:id="rId14"/>
    <p:sldId id="287" r:id="rId15"/>
    <p:sldId id="270" r:id="rId16"/>
    <p:sldId id="271" r:id="rId17"/>
    <p:sldId id="261" r:id="rId18"/>
    <p:sldId id="274" r:id="rId19"/>
    <p:sldId id="273" r:id="rId20"/>
    <p:sldId id="28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>
      <p:cViewPr>
        <p:scale>
          <a:sx n="66" d="100"/>
          <a:sy n="66" d="100"/>
        </p:scale>
        <p:origin x="-1925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05000"/>
            <a:ext cx="8686800" cy="8382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IN" sz="4800" b="1" dirty="0"/>
              <a:t>RESPIRATION IN VERTEBRATES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31242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 Comparative approach</a:t>
            </a:r>
            <a:endParaRPr lang="en-US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525963"/>
          </a:xfrm>
        </p:spPr>
        <p:txBody>
          <a:bodyPr>
            <a:normAutofit/>
          </a:bodyPr>
          <a:lstStyle/>
          <a:p>
            <a:r>
              <a:rPr lang="en-IN" sz="2000" dirty="0"/>
              <a:t>The air or water breathing organ balances blood flow (perfusion) with movement of respiratory medium (ventilation).</a:t>
            </a:r>
          </a:p>
          <a:p>
            <a:r>
              <a:rPr lang="en-IN" sz="2000" dirty="0"/>
              <a:t>If ventilation and perfusion is properly matched, blood leaving the respiratory organ is fully O2 saturated.</a:t>
            </a:r>
          </a:p>
          <a:p>
            <a:r>
              <a:rPr lang="en-IN" sz="2000" dirty="0"/>
              <a:t>If ventilation too fast, blood lingers longer in the respiratory organ and becomes early O2 saturated but takes up no more O2.</a:t>
            </a:r>
          </a:p>
          <a:p>
            <a:r>
              <a:rPr lang="en-IN" sz="2000" dirty="0"/>
              <a:t>If ventilation is too slow, blood is partially oxygenated and departs from respiratory organ.</a:t>
            </a:r>
          </a:p>
          <a:p>
            <a:r>
              <a:rPr lang="en-IN" sz="2000" dirty="0"/>
              <a:t>Hence breathing too fast and too slow is inefficient.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391400" cy="487362"/>
          </a:xfrm>
        </p:spPr>
        <p:txBody>
          <a:bodyPr>
            <a:noAutofit/>
          </a:bodyPr>
          <a:lstStyle/>
          <a:p>
            <a:pPr algn="ctr"/>
            <a:r>
              <a:rPr lang="en-IN" sz="3400" dirty="0">
                <a:solidFill>
                  <a:schemeClr val="tx2">
                    <a:lumMod val="90000"/>
                  </a:schemeClr>
                </a:solidFill>
              </a:rPr>
              <a:t>Ventilation: perfusion </a:t>
            </a:r>
            <a:r>
              <a:rPr lang="en-IN" sz="3400" dirty="0" smtClean="0">
                <a:solidFill>
                  <a:schemeClr val="tx2">
                    <a:lumMod val="90000"/>
                  </a:schemeClr>
                </a:solidFill>
              </a:rPr>
              <a:t>matching</a:t>
            </a:r>
            <a:endParaRPr lang="en-IN" sz="34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41986" name="Picture 2" descr="C:\Users\SAMIR SARDAR\Desktop\Vertebrate respiration\IMG_20180502_21014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r="1042" b="34375"/>
          <a:stretch>
            <a:fillRect/>
          </a:stretch>
        </p:blipFill>
        <p:spPr bwMode="auto">
          <a:xfrm rot="10800000">
            <a:off x="1905000" y="3886199"/>
            <a:ext cx="5563406" cy="2767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8037"/>
            <a:ext cx="8839200" cy="4525963"/>
          </a:xfrm>
        </p:spPr>
        <p:txBody>
          <a:bodyPr>
            <a:normAutofit/>
          </a:bodyPr>
          <a:lstStyle/>
          <a:p>
            <a:r>
              <a:rPr lang="en-IN" sz="1800" dirty="0"/>
              <a:t>The pattern of gas transfer for ventilation across the medium and blood are basically of three types in vertebrate body- </a:t>
            </a:r>
          </a:p>
          <a:p>
            <a:pPr lvl="2"/>
            <a:r>
              <a:rPr lang="en-IN" sz="1800" dirty="0"/>
              <a:t>Counter current- flow of water across secondary lamellae in one direction is opposite to the flow of capillary blood in fishes.</a:t>
            </a:r>
          </a:p>
          <a:p>
            <a:pPr lvl="2"/>
            <a:r>
              <a:rPr lang="en-IN" sz="1800" dirty="0"/>
              <a:t>Uniform pool- mammalian lung illustrates gas exchange in an uniform pool where mixing of gases with in the alveolar space encounters uniform partial pressure with the circulating blood in the capillaries.</a:t>
            </a:r>
          </a:p>
          <a:p>
            <a:pPr lvl="2"/>
            <a:r>
              <a:rPr lang="en-IN" sz="1800" dirty="0"/>
              <a:t>Secondary and tertiary </a:t>
            </a:r>
            <a:r>
              <a:rPr lang="en-IN" sz="1800" dirty="0" err="1"/>
              <a:t>septal</a:t>
            </a:r>
            <a:r>
              <a:rPr lang="en-IN" sz="1800" dirty="0"/>
              <a:t> compartments (</a:t>
            </a:r>
            <a:r>
              <a:rPr lang="en-IN" sz="1800" dirty="0" err="1"/>
              <a:t>faveoli</a:t>
            </a:r>
            <a:r>
              <a:rPr lang="en-IN" sz="1800" dirty="0"/>
              <a:t>) forming </a:t>
            </a:r>
            <a:r>
              <a:rPr lang="en-IN" sz="1800" dirty="0" err="1"/>
              <a:t>parabronchial</a:t>
            </a:r>
            <a:r>
              <a:rPr lang="en-IN" sz="1800" dirty="0"/>
              <a:t> lung in birds have less surface area and less elastic in respect to alveolar lung shows cross current mechanism of gas exchange.</a:t>
            </a:r>
          </a:p>
          <a:p>
            <a:pPr lvl="2"/>
            <a:r>
              <a:rPr lang="en-IN" sz="1800" dirty="0"/>
              <a:t>Exchange of respiratory gas occurs at an angle of 90 degree to that of the flow of blood through capillaries.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449" y="228600"/>
            <a:ext cx="6858000" cy="5635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sz="2800" b="1" dirty="0"/>
              <a:t>Pattern </a:t>
            </a:r>
            <a:r>
              <a:rPr lang="en-IN" sz="2800" b="1" dirty="0" smtClean="0"/>
              <a:t>s of </a:t>
            </a:r>
            <a:r>
              <a:rPr lang="en-IN" sz="2800" b="1" dirty="0"/>
              <a:t>gas </a:t>
            </a:r>
            <a:r>
              <a:rPr lang="en-IN" sz="2800" b="1" dirty="0" smtClean="0"/>
              <a:t>exchange mechanism</a:t>
            </a:r>
            <a:endParaRPr lang="en-IN" sz="2800" b="1" dirty="0"/>
          </a:p>
        </p:txBody>
      </p:sp>
      <p:pic>
        <p:nvPicPr>
          <p:cNvPr id="4" name="Picture 2" descr="C:\Users\SAMIR SARDAR\Desktop\Vertebrate respiration\Respiration+in+Terrestrial+Vertebrates.jpg"/>
          <p:cNvPicPr>
            <a:picLocks noChangeAspect="1" noChangeArrowheads="1"/>
          </p:cNvPicPr>
          <p:nvPr/>
        </p:nvPicPr>
        <p:blipFill>
          <a:blip r:embed="rId2"/>
          <a:srcRect t="53876"/>
          <a:stretch>
            <a:fillRect/>
          </a:stretch>
        </p:blipFill>
        <p:spPr bwMode="auto">
          <a:xfrm>
            <a:off x="1219200" y="4419600"/>
            <a:ext cx="6608249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191000" cy="4602163"/>
          </a:xfrm>
        </p:spPr>
        <p:txBody>
          <a:bodyPr>
            <a:normAutofit fontScale="92500"/>
          </a:bodyPr>
          <a:lstStyle/>
          <a:p>
            <a:r>
              <a:rPr lang="en-IN" sz="2400" b="1" dirty="0"/>
              <a:t>Unidirectional flow- </a:t>
            </a:r>
            <a:r>
              <a:rPr lang="en-IN" sz="2400" dirty="0"/>
              <a:t>movement of water through mouth into </a:t>
            </a:r>
            <a:r>
              <a:rPr lang="en-IN" sz="2400" dirty="0" err="1"/>
              <a:t>buccal</a:t>
            </a:r>
            <a:r>
              <a:rPr lang="en-IN" sz="2400" dirty="0"/>
              <a:t> cavity and irrigating row of gill curtain followed by water exit (gill slits or </a:t>
            </a:r>
            <a:r>
              <a:rPr lang="en-IN" sz="2400" dirty="0" err="1"/>
              <a:t>opercular</a:t>
            </a:r>
            <a:r>
              <a:rPr lang="en-IN" sz="2400" dirty="0"/>
              <a:t> opening) in one direction only. </a:t>
            </a:r>
            <a:r>
              <a:rPr lang="en-IN" sz="2400" dirty="0" err="1"/>
              <a:t>Eg</a:t>
            </a:r>
            <a:r>
              <a:rPr lang="en-IN" sz="2400" dirty="0"/>
              <a:t>. Fishes and many aquatic amphibians</a:t>
            </a:r>
          </a:p>
          <a:p>
            <a:r>
              <a:rPr lang="en-IN" sz="2400" b="1" dirty="0"/>
              <a:t>Bidirectional or tidal flow- </a:t>
            </a:r>
            <a:r>
              <a:rPr lang="en-IN" sz="2400" dirty="0"/>
              <a:t>lung ventilation with air entering and exiting through the same route. </a:t>
            </a:r>
            <a:r>
              <a:rPr lang="en-IN" sz="2400" dirty="0" err="1"/>
              <a:t>Eg</a:t>
            </a:r>
            <a:r>
              <a:rPr lang="en-IN" sz="2400" dirty="0"/>
              <a:t>. Air breathing vertebrates</a:t>
            </a:r>
          </a:p>
          <a:p>
            <a:pPr>
              <a:buFont typeface="Wingdings" pitchFamily="2" charset="2"/>
              <a:buChar char="v"/>
            </a:pPr>
            <a:endParaRPr lang="en-IN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1219200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tx2">
                    <a:lumMod val="90000"/>
                  </a:schemeClr>
                </a:solidFill>
              </a:rPr>
              <a:t>Unidirectional and bidirectional flow</a:t>
            </a:r>
          </a:p>
        </p:txBody>
      </p:sp>
      <p:pic>
        <p:nvPicPr>
          <p:cNvPr id="24578" name="Picture 2" descr="C:\Users\SAMIR SARDAR\Desktop\Vertebrate respiration\IMG_20180502_205700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t="4762"/>
          <a:stretch>
            <a:fillRect/>
          </a:stretch>
        </p:blipFill>
        <p:spPr bwMode="auto">
          <a:xfrm rot="10800000">
            <a:off x="4724400" y="1676400"/>
            <a:ext cx="4053840" cy="2895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76800" y="4826675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IN" dirty="0"/>
              <a:t>Vertebrates live in water often encounter lack of oxygen (Hypoxia) due to low dissolved O</a:t>
            </a:r>
            <a:r>
              <a:rPr lang="en-IN" baseline="-25000" dirty="0"/>
              <a:t>2</a:t>
            </a:r>
            <a:r>
              <a:rPr lang="en-IN" dirty="0"/>
              <a:t> , hence supplementary respiratory </a:t>
            </a:r>
            <a:r>
              <a:rPr lang="en-IN" dirty="0" err="1"/>
              <a:t>borgans</a:t>
            </a:r>
            <a:r>
              <a:rPr lang="en-IN" dirty="0"/>
              <a:t> evolved among aquatic vertebrates than terrestrial animals.</a:t>
            </a:r>
            <a:endParaRPr lang="en-IN" baseline="-25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525963"/>
          </a:xfrm>
        </p:spPr>
        <p:txBody>
          <a:bodyPr>
            <a:normAutofit/>
          </a:bodyPr>
          <a:lstStyle/>
          <a:p>
            <a:r>
              <a:rPr lang="en-IN" sz="2200" dirty="0"/>
              <a:t>Gills as primary respiratory organ in aquatic vertebrates like all fishes, larva of salamander (</a:t>
            </a:r>
            <a:r>
              <a:rPr lang="en-IN" sz="2200" dirty="0" err="1"/>
              <a:t>amphibia</a:t>
            </a:r>
            <a:r>
              <a:rPr lang="en-IN" sz="2200" dirty="0"/>
              <a:t>), larva of lung fishes.</a:t>
            </a:r>
          </a:p>
          <a:p>
            <a:r>
              <a:rPr lang="en-IN" sz="2200" dirty="0"/>
              <a:t>Mechanism depends upon the location of gills externally or internally.</a:t>
            </a:r>
          </a:p>
          <a:p>
            <a:pPr lvl="2"/>
            <a:r>
              <a:rPr lang="en-IN" sz="1900" dirty="0"/>
              <a:t>Internal gills associated with pharyngeal slits and pouches often covered with inter-</a:t>
            </a:r>
            <a:r>
              <a:rPr lang="en-IN" sz="1900" dirty="0" err="1"/>
              <a:t>branchial</a:t>
            </a:r>
            <a:r>
              <a:rPr lang="en-IN" sz="1900" dirty="0"/>
              <a:t> septum (lateral skin folds). </a:t>
            </a:r>
            <a:r>
              <a:rPr lang="en-IN" sz="1900" dirty="0" err="1"/>
              <a:t>Eg</a:t>
            </a:r>
            <a:r>
              <a:rPr lang="en-IN" sz="1900" dirty="0"/>
              <a:t>. </a:t>
            </a:r>
            <a:r>
              <a:rPr lang="en-IN" sz="1900" dirty="0" err="1"/>
              <a:t>Chondrichthyan</a:t>
            </a:r>
            <a:r>
              <a:rPr lang="en-IN" sz="1900" dirty="0"/>
              <a:t> fishes</a:t>
            </a:r>
          </a:p>
          <a:p>
            <a:pPr lvl="2"/>
            <a:r>
              <a:rPr lang="en-IN" sz="1900" dirty="0"/>
              <a:t> External gills developed in the </a:t>
            </a:r>
            <a:r>
              <a:rPr lang="en-IN" sz="1900" dirty="0" err="1"/>
              <a:t>branchial</a:t>
            </a:r>
            <a:r>
              <a:rPr lang="en-IN" sz="1900" dirty="0"/>
              <a:t> region as filamentous capillary beds protruding in the surrounding water outside the body. </a:t>
            </a:r>
            <a:r>
              <a:rPr lang="en-IN" sz="1900" dirty="0" err="1"/>
              <a:t>Eg</a:t>
            </a:r>
            <a:r>
              <a:rPr lang="en-IN" sz="1900" dirty="0"/>
              <a:t>. Larva of vertebrates like lung fishes, </a:t>
            </a:r>
            <a:r>
              <a:rPr lang="en-IN" sz="1900" dirty="0" err="1"/>
              <a:t>actinopterygians</a:t>
            </a:r>
            <a:r>
              <a:rPr lang="en-IN" sz="1900" dirty="0"/>
              <a:t> and amphibians.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477000" cy="533400"/>
          </a:xfrm>
        </p:spPr>
        <p:txBody>
          <a:bodyPr>
            <a:normAutofit/>
          </a:bodyPr>
          <a:lstStyle/>
          <a:p>
            <a:pPr algn="ctr"/>
            <a:r>
              <a:rPr lang="en-IN" sz="2800" b="1" dirty="0">
                <a:solidFill>
                  <a:schemeClr val="tx2">
                    <a:lumMod val="90000"/>
                  </a:schemeClr>
                </a:solidFill>
              </a:rPr>
              <a:t>Gills as respiratory organ</a:t>
            </a:r>
          </a:p>
        </p:txBody>
      </p:sp>
      <p:pic>
        <p:nvPicPr>
          <p:cNvPr id="25602" name="Picture 2" descr="C:\Users\SAMIR SARDAR\Desktop\Vertebrate respiration\IMG_20180502_205745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33073" t="1041" r="27604" b="2083"/>
          <a:stretch>
            <a:fillRect/>
          </a:stretch>
        </p:blipFill>
        <p:spPr bwMode="auto">
          <a:xfrm rot="16200000">
            <a:off x="1068314" y="3656087"/>
            <a:ext cx="1981199" cy="3660626"/>
          </a:xfrm>
          <a:prstGeom prst="rect">
            <a:avLst/>
          </a:prstGeom>
          <a:noFill/>
        </p:spPr>
      </p:pic>
      <p:pic>
        <p:nvPicPr>
          <p:cNvPr id="5" name="Picture 2" descr="C:\Users\SAMIR SARDAR\Desktop\Vertebrate respiration\IMG_20180502_205745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2604" t="2777" r="66146" b="2083"/>
          <a:stretch>
            <a:fillRect/>
          </a:stretch>
        </p:blipFill>
        <p:spPr bwMode="auto">
          <a:xfrm rot="16200000">
            <a:off x="5192400" y="3099434"/>
            <a:ext cx="2362201" cy="4697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72000"/>
          </a:xfrm>
        </p:spPr>
        <p:txBody>
          <a:bodyPr/>
          <a:lstStyle/>
          <a:p>
            <a:r>
              <a:rPr lang="en-US" dirty="0" smtClean="0"/>
              <a:t>Feeding- ventilation current of water is produced by pumps composed of muscular </a:t>
            </a:r>
            <a:r>
              <a:rPr lang="en-US" dirty="0" smtClean="0">
                <a:solidFill>
                  <a:schemeClr val="accent2"/>
                </a:solidFill>
              </a:rPr>
              <a:t>Velar folds/ velum </a:t>
            </a:r>
            <a:r>
              <a:rPr lang="en-US" dirty="0" smtClean="0"/>
              <a:t>and by compression and expansion of </a:t>
            </a:r>
            <a:r>
              <a:rPr lang="en-US" dirty="0" err="1" smtClean="0"/>
              <a:t>branchial</a:t>
            </a:r>
            <a:r>
              <a:rPr lang="en-US" dirty="0" smtClean="0"/>
              <a:t> apparatus.</a:t>
            </a:r>
          </a:p>
          <a:p>
            <a:r>
              <a:rPr lang="en-US" dirty="0" smtClean="0"/>
              <a:t>Velum rolls up and down as </a:t>
            </a:r>
            <a:r>
              <a:rPr lang="en-US" dirty="0" err="1" smtClean="0"/>
              <a:t>branchial</a:t>
            </a:r>
            <a:r>
              <a:rPr lang="en-US" dirty="0" smtClean="0"/>
              <a:t> pouches contract to drive water current across gills and out of gill pores.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219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Ventilation in </a:t>
            </a:r>
            <a:r>
              <a:rPr lang="en-US" dirty="0" err="1" smtClean="0">
                <a:solidFill>
                  <a:srgbClr val="FF0000"/>
                </a:solidFill>
              </a:rPr>
              <a:t>Agnathans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3962400" cy="356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038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3505200"/>
          </a:xfrm>
        </p:spPr>
        <p:txBody>
          <a:bodyPr>
            <a:normAutofit/>
          </a:bodyPr>
          <a:lstStyle/>
          <a:p>
            <a:r>
              <a:rPr lang="en-IN" sz="2000" dirty="0"/>
              <a:t>Operculum absent hence gills are open to the environment. </a:t>
            </a:r>
          </a:p>
          <a:p>
            <a:r>
              <a:rPr lang="en-IN" sz="2000" dirty="0"/>
              <a:t>Ram ventilation-Fast swimming irrigates the gills continuously with rich oxygenated water and nearly replace dual pump during such times. </a:t>
            </a:r>
            <a:r>
              <a:rPr lang="en-IN" sz="2000" dirty="0" err="1"/>
              <a:t>Eg</a:t>
            </a:r>
            <a:r>
              <a:rPr lang="en-IN" sz="2000" dirty="0"/>
              <a:t>. Shark.</a:t>
            </a:r>
          </a:p>
          <a:p>
            <a:r>
              <a:rPr lang="en-IN" sz="2000" dirty="0"/>
              <a:t>The first gill slit is reduced in to small oval opening called spiracle with reduced </a:t>
            </a:r>
            <a:r>
              <a:rPr lang="en-IN" sz="2000" dirty="0" err="1"/>
              <a:t>hemibranch</a:t>
            </a:r>
            <a:r>
              <a:rPr lang="en-IN" sz="2000" dirty="0"/>
              <a:t> (</a:t>
            </a:r>
            <a:r>
              <a:rPr lang="en-IN" sz="2000" dirty="0" err="1"/>
              <a:t>spiracular</a:t>
            </a:r>
            <a:r>
              <a:rPr lang="en-IN" sz="2000" dirty="0"/>
              <a:t> </a:t>
            </a:r>
            <a:r>
              <a:rPr lang="en-IN" sz="2000" dirty="0" err="1"/>
              <a:t>pseudobranch</a:t>
            </a:r>
            <a:r>
              <a:rPr lang="en-IN" sz="2000" dirty="0"/>
              <a:t>). Spiracle may sometimes play a role in chemical sampling of water.</a:t>
            </a:r>
          </a:p>
          <a:p>
            <a:r>
              <a:rPr lang="en-IN" sz="2000" dirty="0"/>
              <a:t>Compression and expansion of </a:t>
            </a:r>
            <a:r>
              <a:rPr lang="en-IN" sz="2000" dirty="0" err="1"/>
              <a:t>branchial</a:t>
            </a:r>
            <a:r>
              <a:rPr lang="en-IN" sz="2000" dirty="0"/>
              <a:t> apparatus irrigates lamprey gills tidally.</a:t>
            </a:r>
          </a:p>
          <a:p>
            <a:r>
              <a:rPr lang="en-IN" sz="2000" dirty="0"/>
              <a:t>Scrolling of a velum moves water across the gills of hagfishes.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705600" cy="487362"/>
          </a:xfrm>
        </p:spPr>
        <p:txBody>
          <a:bodyPr>
            <a:noAutofit/>
          </a:bodyPr>
          <a:lstStyle/>
          <a:p>
            <a:pPr algn="ctr"/>
            <a:r>
              <a:rPr lang="en-IN" sz="3500" dirty="0">
                <a:solidFill>
                  <a:schemeClr val="tx2">
                    <a:lumMod val="90000"/>
                  </a:schemeClr>
                </a:solidFill>
              </a:rPr>
              <a:t>Gill ventilation in </a:t>
            </a:r>
            <a:r>
              <a:rPr lang="en-IN" sz="3500" dirty="0" err="1">
                <a:solidFill>
                  <a:schemeClr val="tx2">
                    <a:lumMod val="90000"/>
                  </a:schemeClr>
                </a:solidFill>
              </a:rPr>
              <a:t>C</a:t>
            </a:r>
            <a:r>
              <a:rPr lang="en-IN" sz="3500" dirty="0" err="1" smtClean="0">
                <a:solidFill>
                  <a:schemeClr val="tx2">
                    <a:lumMod val="90000"/>
                  </a:schemeClr>
                </a:solidFill>
              </a:rPr>
              <a:t>hondrichthyes</a:t>
            </a:r>
            <a:endParaRPr lang="en-IN" sz="35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26627" name="Picture 3" descr="C:\Users\SAMIR SARDAR\Desktop\Vertebrate respiration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177078"/>
            <a:ext cx="2133600" cy="2482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525963"/>
          </a:xfrm>
        </p:spPr>
        <p:txBody>
          <a:bodyPr>
            <a:normAutofit/>
          </a:bodyPr>
          <a:lstStyle/>
          <a:p>
            <a:r>
              <a:rPr lang="en-IN" sz="2200" dirty="0"/>
              <a:t>The operculum in </a:t>
            </a:r>
            <a:r>
              <a:rPr lang="en-IN" sz="2200" dirty="0" err="1"/>
              <a:t>teleost</a:t>
            </a:r>
            <a:r>
              <a:rPr lang="en-IN" sz="2200" dirty="0"/>
              <a:t> is a bony/ </a:t>
            </a:r>
            <a:r>
              <a:rPr lang="en-IN" sz="2200" dirty="0" err="1"/>
              <a:t>cartilagenous</a:t>
            </a:r>
            <a:r>
              <a:rPr lang="en-IN" sz="2200" dirty="0"/>
              <a:t> cover over </a:t>
            </a:r>
            <a:r>
              <a:rPr lang="en-IN" sz="2200" dirty="0" err="1"/>
              <a:t>branchial</a:t>
            </a:r>
            <a:r>
              <a:rPr lang="en-IN" sz="2200" dirty="0"/>
              <a:t> arches and gills.</a:t>
            </a:r>
          </a:p>
          <a:p>
            <a:r>
              <a:rPr lang="en-IN" sz="2200" dirty="0"/>
              <a:t>Each gill is V-shaped composed of gill filaments (primary lamellae) and subdivided into secondary lamellae supported on </a:t>
            </a:r>
            <a:r>
              <a:rPr lang="en-IN" sz="2200" dirty="0" err="1"/>
              <a:t>branchial</a:t>
            </a:r>
            <a:r>
              <a:rPr lang="en-IN" sz="2200" dirty="0"/>
              <a:t> arch.</a:t>
            </a:r>
          </a:p>
          <a:p>
            <a:r>
              <a:rPr lang="en-IN" sz="2200" dirty="0"/>
              <a:t>Adductor muscles in between the filaments controls flow of water across gill lamellae.</a:t>
            </a:r>
          </a:p>
          <a:p>
            <a:r>
              <a:rPr lang="en-IN" sz="2200" dirty="0"/>
              <a:t>Each secondary gill lamellae is </a:t>
            </a:r>
            <a:r>
              <a:rPr lang="en-IN" sz="2200" dirty="0" err="1"/>
              <a:t>perfused</a:t>
            </a:r>
            <a:r>
              <a:rPr lang="en-IN" sz="2200" dirty="0"/>
              <a:t> with afferent and efferent arterioles carrying blood opposite to the direction of water flow; hence </a:t>
            </a:r>
            <a:r>
              <a:rPr lang="en-IN" sz="2200" b="1" dirty="0"/>
              <a:t>counter current exchange.</a:t>
            </a:r>
          </a:p>
          <a:p>
            <a:endParaRPr lang="en-IN" sz="2000" b="1" dirty="0"/>
          </a:p>
          <a:p>
            <a:endParaRPr lang="en-IN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439" y="152400"/>
            <a:ext cx="6629400" cy="563562"/>
          </a:xfrm>
        </p:spPr>
        <p:txBody>
          <a:bodyPr>
            <a:noAutofit/>
          </a:bodyPr>
          <a:lstStyle/>
          <a:p>
            <a:r>
              <a:rPr lang="en-IN" sz="3200" b="1" dirty="0">
                <a:solidFill>
                  <a:schemeClr val="tx2">
                    <a:lumMod val="90000"/>
                  </a:schemeClr>
                </a:solidFill>
              </a:rPr>
              <a:t>Gill ventilation in </a:t>
            </a:r>
            <a:r>
              <a:rPr lang="en-IN" sz="3200" b="1" dirty="0" err="1">
                <a:solidFill>
                  <a:schemeClr val="tx2">
                    <a:lumMod val="90000"/>
                  </a:schemeClr>
                </a:solidFill>
              </a:rPr>
              <a:t>O</a:t>
            </a:r>
            <a:r>
              <a:rPr lang="en-IN" sz="3200" b="1" dirty="0" err="1" smtClean="0">
                <a:solidFill>
                  <a:schemeClr val="tx2">
                    <a:lumMod val="90000"/>
                  </a:schemeClr>
                </a:solidFill>
              </a:rPr>
              <a:t>steichthyes</a:t>
            </a:r>
            <a:endParaRPr lang="en-IN" sz="3200" b="1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40962" name="Picture 2" descr="C:\Users\SAMIR SARDAR\Desktop\Vertebrate respiration\42-21-CountercurrentExch-AL.gif"/>
          <p:cNvPicPr>
            <a:picLocks noChangeAspect="1" noChangeArrowheads="1"/>
          </p:cNvPicPr>
          <p:nvPr/>
        </p:nvPicPr>
        <p:blipFill>
          <a:blip r:embed="rId2"/>
          <a:srcRect b="6493"/>
          <a:stretch>
            <a:fillRect/>
          </a:stretch>
        </p:blipFill>
        <p:spPr bwMode="auto">
          <a:xfrm>
            <a:off x="533400" y="4495800"/>
            <a:ext cx="4251739" cy="2057400"/>
          </a:xfrm>
          <a:prstGeom prst="rect">
            <a:avLst/>
          </a:prstGeom>
          <a:noFill/>
        </p:spPr>
      </p:pic>
      <p:pic>
        <p:nvPicPr>
          <p:cNvPr id="40963" name="Picture 3" descr="C:\Users\SAMIR SARDAR\Desktop\Vertebrate respiration\a-bio-gas_exchange-dia0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414503"/>
            <a:ext cx="2590800" cy="2443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SAMIR SARDAR\Desktop\Vertebrate respiration\20140504-1058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1877"/>
          <a:stretch>
            <a:fillRect/>
          </a:stretch>
        </p:blipFill>
        <p:spPr bwMode="auto">
          <a:xfrm>
            <a:off x="378224" y="923582"/>
            <a:ext cx="8384776" cy="5522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IN" sz="3400" dirty="0">
                <a:solidFill>
                  <a:schemeClr val="tx2">
                    <a:lumMod val="90000"/>
                  </a:schemeClr>
                </a:solidFill>
              </a:rPr>
              <a:t>Gill ventilation in </a:t>
            </a:r>
            <a:r>
              <a:rPr lang="en-IN" sz="3400" dirty="0" err="1" smtClean="0">
                <a:solidFill>
                  <a:schemeClr val="tx2">
                    <a:lumMod val="90000"/>
                  </a:schemeClr>
                </a:solidFill>
              </a:rPr>
              <a:t>teleosts</a:t>
            </a:r>
            <a:endParaRPr lang="en-IN" sz="34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991600" cy="5410200"/>
          </a:xfrm>
        </p:spPr>
        <p:txBody>
          <a:bodyPr>
            <a:noAutofit/>
          </a:bodyPr>
          <a:lstStyle/>
          <a:p>
            <a:r>
              <a:rPr lang="en-IN" sz="2000" dirty="0" err="1"/>
              <a:t>Buccal</a:t>
            </a:r>
            <a:r>
              <a:rPr lang="en-IN" sz="2000" dirty="0"/>
              <a:t> pump and </a:t>
            </a:r>
            <a:r>
              <a:rPr lang="en-IN" sz="2000" dirty="0" err="1"/>
              <a:t>opercular</a:t>
            </a:r>
            <a:r>
              <a:rPr lang="en-IN" sz="2000" dirty="0"/>
              <a:t> pump in tandem works synchronously to drive water in a continuous, unidirectional flow across the gill curtain between them.</a:t>
            </a:r>
          </a:p>
          <a:p>
            <a:r>
              <a:rPr lang="en-IN" sz="2000" dirty="0"/>
              <a:t>Mechanism involving gill ventilation is viewed as two stroke pump.</a:t>
            </a:r>
          </a:p>
          <a:p>
            <a:pPr lvl="2"/>
            <a:r>
              <a:rPr lang="en-IN" sz="2000" dirty="0"/>
              <a:t>Suction phase (1</a:t>
            </a:r>
            <a:r>
              <a:rPr lang="en-IN" sz="2000" baseline="30000" dirty="0"/>
              <a:t>st</a:t>
            </a:r>
            <a:r>
              <a:rPr lang="en-IN" sz="2000" dirty="0"/>
              <a:t> stroke)- starts with compression of </a:t>
            </a:r>
            <a:r>
              <a:rPr lang="en-IN" sz="2000" dirty="0" err="1"/>
              <a:t>buccal</a:t>
            </a:r>
            <a:r>
              <a:rPr lang="en-IN" sz="2000" dirty="0"/>
              <a:t> and </a:t>
            </a:r>
            <a:r>
              <a:rPr lang="en-IN" sz="2000" dirty="0" err="1"/>
              <a:t>opercular</a:t>
            </a:r>
            <a:r>
              <a:rPr lang="en-IN" sz="2000" dirty="0"/>
              <a:t> cavities and closed oral and </a:t>
            </a:r>
            <a:r>
              <a:rPr lang="en-IN" sz="2000" dirty="0" err="1"/>
              <a:t>opercular</a:t>
            </a:r>
            <a:r>
              <a:rPr lang="en-IN" sz="2000" dirty="0"/>
              <a:t> valves</a:t>
            </a:r>
          </a:p>
          <a:p>
            <a:pPr lvl="2"/>
            <a:r>
              <a:rPr lang="en-IN" sz="2000" dirty="0"/>
              <a:t>Expansion of </a:t>
            </a:r>
            <a:r>
              <a:rPr lang="en-IN" sz="2000" dirty="0" err="1"/>
              <a:t>buccal</a:t>
            </a:r>
            <a:r>
              <a:rPr lang="en-IN" sz="2000" dirty="0"/>
              <a:t> cavity creates lowering intraoral pressure and oral valves open promoting outside water to enter </a:t>
            </a:r>
            <a:r>
              <a:rPr lang="en-IN" sz="2000" dirty="0" err="1"/>
              <a:t>buccal</a:t>
            </a:r>
            <a:r>
              <a:rPr lang="en-IN" sz="2000" dirty="0"/>
              <a:t> cavity.</a:t>
            </a:r>
          </a:p>
          <a:p>
            <a:pPr lvl="2"/>
            <a:r>
              <a:rPr lang="en-IN" sz="2000" dirty="0"/>
              <a:t>Expansion of posterior </a:t>
            </a:r>
            <a:r>
              <a:rPr lang="en-IN" sz="2000" dirty="0" err="1"/>
              <a:t>opercular</a:t>
            </a:r>
            <a:r>
              <a:rPr lang="en-IN" sz="2000" dirty="0"/>
              <a:t> cavity lowers the internal pressure with valve closed and thus water irrigates the gill curtain and flow from </a:t>
            </a:r>
            <a:r>
              <a:rPr lang="en-IN" sz="2000" dirty="0" err="1"/>
              <a:t>buccal</a:t>
            </a:r>
            <a:r>
              <a:rPr lang="en-IN" sz="2000" dirty="0"/>
              <a:t> cavity to </a:t>
            </a:r>
            <a:r>
              <a:rPr lang="en-IN" sz="2000" dirty="0" err="1"/>
              <a:t>opercular</a:t>
            </a:r>
            <a:r>
              <a:rPr lang="en-IN" sz="2000" dirty="0"/>
              <a:t> cavity</a:t>
            </a:r>
          </a:p>
          <a:p>
            <a:pPr lvl="2"/>
            <a:r>
              <a:rPr lang="en-IN" sz="2000" dirty="0"/>
              <a:t>Force phase (2</a:t>
            </a:r>
            <a:r>
              <a:rPr lang="en-IN" sz="2000" baseline="30000" dirty="0"/>
              <a:t>nd</a:t>
            </a:r>
            <a:r>
              <a:rPr lang="en-IN" sz="2000" dirty="0"/>
              <a:t> stroke)- oral valve closes and </a:t>
            </a:r>
            <a:r>
              <a:rPr lang="en-IN" sz="2000" dirty="0" err="1"/>
              <a:t>opercular</a:t>
            </a:r>
            <a:r>
              <a:rPr lang="en-IN" sz="2000" dirty="0"/>
              <a:t> valve opens with contraction of muscles in the </a:t>
            </a:r>
            <a:r>
              <a:rPr lang="en-IN" sz="2000" dirty="0" err="1"/>
              <a:t>buccal</a:t>
            </a:r>
            <a:r>
              <a:rPr lang="en-IN" sz="2000" dirty="0"/>
              <a:t> and </a:t>
            </a:r>
            <a:r>
              <a:rPr lang="en-IN" sz="2000" dirty="0" err="1"/>
              <a:t>opercular</a:t>
            </a:r>
            <a:r>
              <a:rPr lang="en-IN" sz="2000" dirty="0"/>
              <a:t> cavities.</a:t>
            </a:r>
          </a:p>
          <a:p>
            <a:pPr lvl="2"/>
            <a:r>
              <a:rPr lang="en-IN" sz="2000" dirty="0"/>
              <a:t>Water flows from </a:t>
            </a:r>
            <a:r>
              <a:rPr lang="en-IN" sz="2000" dirty="0" err="1"/>
              <a:t>buccal</a:t>
            </a:r>
            <a:r>
              <a:rPr lang="en-IN" sz="2000" dirty="0"/>
              <a:t> cavity to </a:t>
            </a:r>
            <a:r>
              <a:rPr lang="en-IN" sz="2000" dirty="0" err="1"/>
              <a:t>opercular</a:t>
            </a:r>
            <a:r>
              <a:rPr lang="en-IN" sz="2000" dirty="0"/>
              <a:t> cavity as </a:t>
            </a:r>
            <a:r>
              <a:rPr lang="en-IN" sz="2000" dirty="0" err="1"/>
              <a:t>opercular</a:t>
            </a:r>
            <a:r>
              <a:rPr lang="en-IN" sz="2000" dirty="0"/>
              <a:t> cavity pressure is lower than that of </a:t>
            </a:r>
            <a:r>
              <a:rPr lang="en-IN" sz="2000" dirty="0" err="1"/>
              <a:t>buccal</a:t>
            </a:r>
            <a:r>
              <a:rPr lang="en-IN" sz="2000" dirty="0"/>
              <a:t> cavity an water exits through the </a:t>
            </a:r>
            <a:r>
              <a:rPr lang="en-IN" sz="2000" dirty="0" err="1"/>
              <a:t>opercular</a:t>
            </a:r>
            <a:r>
              <a:rPr lang="en-IN" sz="2000" dirty="0"/>
              <a:t> valves.</a:t>
            </a:r>
          </a:p>
          <a:p>
            <a:pPr lvl="2"/>
            <a:r>
              <a:rPr lang="en-IN" sz="2000" dirty="0"/>
              <a:t>Timing of suction phase and force phases together with the pressure differences between them, regulates in the continuous, unidirectional flow of  water for ventilation.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705600" cy="579438"/>
          </a:xfrm>
        </p:spPr>
        <p:txBody>
          <a:bodyPr>
            <a:normAutofit/>
          </a:bodyPr>
          <a:lstStyle/>
          <a:p>
            <a:r>
              <a:rPr lang="en-IN" sz="2600" b="1" dirty="0"/>
              <a:t>Dual pump mechanism of gas exchange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629400" cy="762000"/>
          </a:xfrm>
        </p:spPr>
        <p:txBody>
          <a:bodyPr>
            <a:normAutofit/>
          </a:bodyPr>
          <a:lstStyle/>
          <a:p>
            <a:pPr algn="ctr"/>
            <a:r>
              <a:rPr lang="en-IN" sz="3200" dirty="0"/>
              <a:t>Dual pump mechanism of ventilation</a:t>
            </a:r>
          </a:p>
        </p:txBody>
      </p:sp>
      <p:pic>
        <p:nvPicPr>
          <p:cNvPr id="43010" name="Picture 2" descr="C:\Users\SAMIR SARDAR\Desktop\Vertebrate respiration\Simpli-fi-ed-schematic-of-the-dual-pump-ventilatory-cycle-in-bony-and-cartilaginous-f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14400"/>
            <a:ext cx="7620000" cy="5717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Effective metabolism and </a:t>
            </a:r>
            <a:r>
              <a:rPr lang="en-IN" dirty="0" err="1"/>
              <a:t>survivality</a:t>
            </a:r>
            <a:r>
              <a:rPr lang="en-IN" dirty="0"/>
              <a:t> of cells within the body of an animal requires constant supply of oxygen and eliminate carbon dioxide as gaseous by-product from the body.</a:t>
            </a:r>
          </a:p>
          <a:p>
            <a:r>
              <a:rPr lang="en-IN" dirty="0"/>
              <a:t>Two systems involved in the transport of O</a:t>
            </a:r>
            <a:r>
              <a:rPr lang="en-IN" baseline="-25000" dirty="0"/>
              <a:t>2-</a:t>
            </a:r>
            <a:r>
              <a:rPr lang="en-IN" dirty="0"/>
              <a:t>CO</a:t>
            </a:r>
            <a:r>
              <a:rPr lang="en-IN" baseline="-25000" dirty="0"/>
              <a:t>2  </a:t>
            </a:r>
            <a:r>
              <a:rPr lang="en-IN" dirty="0"/>
              <a:t>are circulatory and respiratory systems by process of passive diffusion.</a:t>
            </a:r>
            <a:endParaRPr lang="en-IN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INTRODUCTION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SAMIR SARDAR\Desktop\Vertebrate respiration\1-s2.0-S1546509807260042-gr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42" t="48825"/>
          <a:stretch>
            <a:fillRect/>
          </a:stretch>
        </p:blipFill>
        <p:spPr bwMode="auto">
          <a:xfrm>
            <a:off x="1447800" y="2438400"/>
            <a:ext cx="6127827" cy="41449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172200" cy="503238"/>
          </a:xfrm>
        </p:spPr>
        <p:txBody>
          <a:bodyPr>
            <a:normAutofit fontScale="90000"/>
          </a:bodyPr>
          <a:lstStyle/>
          <a:p>
            <a:pPr algn="ctr"/>
            <a:r>
              <a:rPr lang="en-IN" sz="2800" b="1" dirty="0"/>
              <a:t>Gill ventilation in sturgeon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1" y="7620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000" dirty="0"/>
              <a:t>During normal breathing, water moves into the mouth, across the gill curtains and exit under the operculum.</a:t>
            </a:r>
          </a:p>
          <a:p>
            <a:pPr>
              <a:buFont typeface="Wingdings" pitchFamily="2" charset="2"/>
              <a:buChar char="Ø"/>
            </a:pPr>
            <a:r>
              <a:rPr lang="en-IN" sz="2000" dirty="0"/>
              <a:t>During detritus feeding, mouth does not serve the portal </a:t>
            </a:r>
            <a:r>
              <a:rPr lang="en-IN" sz="2000" dirty="0" err="1"/>
              <a:t>od</a:t>
            </a:r>
            <a:r>
              <a:rPr lang="en-IN" sz="2000" dirty="0"/>
              <a:t> water; hence water enters along the dorsal </a:t>
            </a:r>
            <a:r>
              <a:rPr lang="en-IN" sz="2000" dirty="0" err="1"/>
              <a:t>opercular</a:t>
            </a:r>
            <a:r>
              <a:rPr lang="en-IN" sz="2000" dirty="0"/>
              <a:t> channel to sweep across the gill curtain and then normally exit through </a:t>
            </a:r>
            <a:r>
              <a:rPr lang="en-IN" sz="2000" dirty="0" err="1"/>
              <a:t>opercular</a:t>
            </a:r>
            <a:r>
              <a:rPr lang="en-IN" sz="2000" dirty="0"/>
              <a:t> opening.</a:t>
            </a:r>
          </a:p>
          <a:p>
            <a:endParaRPr lang="en-IN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525963"/>
          </a:xfrm>
        </p:spPr>
        <p:txBody>
          <a:bodyPr>
            <a:normAutofit/>
          </a:bodyPr>
          <a:lstStyle/>
          <a:p>
            <a:r>
              <a:rPr lang="en-IN" sz="2000" dirty="0"/>
              <a:t>Gas bladder- a single elongated pneumatic sac dorsally located to the digestive tract in aquatic vertebrates (</a:t>
            </a:r>
            <a:r>
              <a:rPr lang="en-IN" sz="2000" dirty="0" err="1"/>
              <a:t>actinopterygian</a:t>
            </a:r>
            <a:r>
              <a:rPr lang="en-IN" sz="2000" dirty="0"/>
              <a:t> fishes) serves as gas </a:t>
            </a:r>
            <a:r>
              <a:rPr lang="en-IN" sz="2000" dirty="0" err="1"/>
              <a:t>secretory</a:t>
            </a:r>
            <a:r>
              <a:rPr lang="en-IN" sz="2000" dirty="0"/>
              <a:t> organ from blood.</a:t>
            </a:r>
          </a:p>
          <a:p>
            <a:r>
              <a:rPr lang="en-IN" sz="2000" dirty="0"/>
              <a:t>Red gland or </a:t>
            </a:r>
            <a:r>
              <a:rPr lang="en-IN" sz="2000" dirty="0" err="1"/>
              <a:t>rete</a:t>
            </a:r>
            <a:r>
              <a:rPr lang="en-IN" sz="2000" dirty="0"/>
              <a:t> </a:t>
            </a:r>
            <a:r>
              <a:rPr lang="en-IN" sz="2000" dirty="0" err="1"/>
              <a:t>mirabile</a:t>
            </a:r>
            <a:r>
              <a:rPr lang="en-IN" sz="2000" dirty="0"/>
              <a:t> present in the anterior compartment of the fish swim/ gas bladder fills the bladder with oxygen and provides more buoyancy to the fishes.</a:t>
            </a:r>
          </a:p>
          <a:p>
            <a:r>
              <a:rPr lang="en-IN" sz="2000" dirty="0"/>
              <a:t>Beside lungs and gills, skin can supplement breathing during </a:t>
            </a:r>
            <a:r>
              <a:rPr lang="en-IN" sz="2000" dirty="0" err="1"/>
              <a:t>cutaneous</a:t>
            </a:r>
            <a:r>
              <a:rPr lang="en-IN" sz="2000" dirty="0"/>
              <a:t> respiration in land and aquatic vertebrates. </a:t>
            </a:r>
            <a:r>
              <a:rPr lang="en-IN" sz="2000" dirty="0" err="1"/>
              <a:t>Eg</a:t>
            </a:r>
            <a:r>
              <a:rPr lang="en-IN" sz="2000" dirty="0"/>
              <a:t>. Frogs- 30% ventilation, bats 12% CO</a:t>
            </a:r>
            <a:r>
              <a:rPr lang="en-IN" sz="2000" baseline="-25000" dirty="0"/>
              <a:t>2 </a:t>
            </a:r>
            <a:r>
              <a:rPr lang="en-IN" sz="2000" dirty="0"/>
              <a:t>exchange and 2-3% O</a:t>
            </a:r>
            <a:r>
              <a:rPr lang="en-IN" sz="2000" baseline="-25000" dirty="0"/>
              <a:t>2</a:t>
            </a:r>
            <a:r>
              <a:rPr lang="en-IN" sz="2000" dirty="0"/>
              <a:t> intake through skin, sea snakes- 30% O</a:t>
            </a:r>
            <a:r>
              <a:rPr lang="en-IN" sz="2000" baseline="-25000" dirty="0"/>
              <a:t>2</a:t>
            </a:r>
            <a:r>
              <a:rPr lang="en-IN" sz="2000" dirty="0"/>
              <a:t> intake, larva of </a:t>
            </a:r>
            <a:r>
              <a:rPr lang="en-IN" sz="2000" i="1" dirty="0" err="1"/>
              <a:t>Monopterus</a:t>
            </a:r>
            <a:r>
              <a:rPr lang="en-IN" sz="2000" i="1" dirty="0"/>
              <a:t> </a:t>
            </a:r>
            <a:r>
              <a:rPr lang="en-IN" sz="2000" i="1" dirty="0" err="1"/>
              <a:t>albus</a:t>
            </a:r>
            <a:r>
              <a:rPr lang="en-IN" sz="2000" dirty="0"/>
              <a:t> performs </a:t>
            </a:r>
            <a:r>
              <a:rPr lang="en-IN" sz="2000" dirty="0" err="1"/>
              <a:t>cutaneous</a:t>
            </a:r>
            <a:r>
              <a:rPr lang="en-IN" sz="2000" dirty="0"/>
              <a:t> respiration.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IN" sz="2900" dirty="0">
                <a:solidFill>
                  <a:schemeClr val="accent2"/>
                </a:solidFill>
              </a:rPr>
              <a:t>Ventilation by other respiratory organs in aquatic vertebrates</a:t>
            </a:r>
          </a:p>
        </p:txBody>
      </p:sp>
      <p:pic>
        <p:nvPicPr>
          <p:cNvPr id="44034" name="Picture 2" descr="C:\Users\SAMIR SARDAR\Desktop\Vertebrate respiration\lungswimbl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419600"/>
            <a:ext cx="2989751" cy="2438400"/>
          </a:xfrm>
          <a:prstGeom prst="rect">
            <a:avLst/>
          </a:prstGeom>
          <a:noFill/>
        </p:spPr>
      </p:pic>
      <p:pic>
        <p:nvPicPr>
          <p:cNvPr id="44037" name="Picture 5" descr="C:\Users\SAMIR SARDAR\Desktop\Vertebrate respiration\Accessory+respiration+organs.jpg"/>
          <p:cNvPicPr>
            <a:picLocks noChangeAspect="1" noChangeArrowheads="1"/>
          </p:cNvPicPr>
          <p:nvPr/>
        </p:nvPicPr>
        <p:blipFill>
          <a:blip r:embed="rId3"/>
          <a:srcRect l="3750" t="23333" r="41250" b="5000"/>
          <a:stretch>
            <a:fillRect/>
          </a:stretch>
        </p:blipFill>
        <p:spPr bwMode="auto">
          <a:xfrm>
            <a:off x="1752600" y="4343400"/>
            <a:ext cx="2573079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691481" y="3215481"/>
            <a:ext cx="6400800" cy="427038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 err="1"/>
              <a:t>Cutaneous</a:t>
            </a:r>
            <a:r>
              <a:rPr lang="en-IN" sz="2400" b="1" dirty="0"/>
              <a:t> respiration in different vertebrates</a:t>
            </a:r>
          </a:p>
        </p:txBody>
      </p:sp>
      <p:pic>
        <p:nvPicPr>
          <p:cNvPr id="4" name="Picture 4" descr="C:\Users\SAMIR SARDAR\Desktop\Vertebrate respiration\Accessory+respiration+organs.jpg"/>
          <p:cNvPicPr>
            <a:picLocks noChangeAspect="1" noChangeArrowheads="1"/>
          </p:cNvPicPr>
          <p:nvPr/>
        </p:nvPicPr>
        <p:blipFill>
          <a:blip r:embed="rId2"/>
          <a:srcRect l="59406" t="14207" r="1250" b="984"/>
          <a:stretch>
            <a:fillRect/>
          </a:stretch>
        </p:blipFill>
        <p:spPr bwMode="auto">
          <a:xfrm>
            <a:off x="3276600" y="0"/>
            <a:ext cx="4194928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1"/>
            <a:ext cx="9144000" cy="4495800"/>
          </a:xfrm>
        </p:spPr>
        <p:txBody>
          <a:bodyPr>
            <a:normAutofit/>
          </a:bodyPr>
          <a:lstStyle/>
          <a:p>
            <a:r>
              <a:rPr lang="en-IN" sz="2000" i="1" dirty="0" err="1"/>
              <a:t>Hoplosternum</a:t>
            </a:r>
            <a:r>
              <a:rPr lang="en-IN" sz="2000" i="1" dirty="0"/>
              <a:t>, </a:t>
            </a:r>
            <a:r>
              <a:rPr lang="en-IN" sz="2000" dirty="0"/>
              <a:t>a tropical cat fish in fresh water of </a:t>
            </a:r>
            <a:r>
              <a:rPr lang="en-IN" sz="2000" dirty="0" err="1"/>
              <a:t>S.America</a:t>
            </a:r>
            <a:r>
              <a:rPr lang="en-IN" sz="2000" dirty="0"/>
              <a:t> gulps air into the digestive tract which diffuses into blood stream.</a:t>
            </a:r>
          </a:p>
          <a:p>
            <a:r>
              <a:rPr lang="en-IN" sz="2000" dirty="0"/>
              <a:t>Electric eel </a:t>
            </a:r>
            <a:r>
              <a:rPr lang="en-IN" sz="2000" i="1" dirty="0"/>
              <a:t>electrophorus</a:t>
            </a:r>
            <a:r>
              <a:rPr lang="en-IN" sz="2000" dirty="0"/>
              <a:t> gulps and hold air in its mouth to expose capillary network with oxygen.</a:t>
            </a:r>
          </a:p>
          <a:p>
            <a:r>
              <a:rPr lang="en-IN" sz="2000" dirty="0" err="1"/>
              <a:t>Anamniotic</a:t>
            </a:r>
            <a:r>
              <a:rPr lang="en-IN" sz="2000" dirty="0"/>
              <a:t> embryos respiration occurs through body skin.</a:t>
            </a:r>
          </a:p>
          <a:p>
            <a:r>
              <a:rPr lang="en-IN" sz="2000" dirty="0"/>
              <a:t>Embryos of birds and reptiles have </a:t>
            </a:r>
            <a:r>
              <a:rPr lang="en-IN" sz="2000" dirty="0" err="1"/>
              <a:t>extraembryonic</a:t>
            </a:r>
            <a:r>
              <a:rPr lang="en-IN" sz="2000" dirty="0"/>
              <a:t> membrane called </a:t>
            </a:r>
            <a:r>
              <a:rPr lang="en-IN" sz="2000" dirty="0" err="1"/>
              <a:t>chorioallantois</a:t>
            </a:r>
            <a:r>
              <a:rPr lang="en-IN" sz="2000" dirty="0"/>
              <a:t> lying beneath the shell acts as respiratory organ.</a:t>
            </a:r>
          </a:p>
          <a:p>
            <a:r>
              <a:rPr lang="en-IN" sz="2000" i="1" dirty="0" err="1"/>
              <a:t>Symbranchus</a:t>
            </a:r>
            <a:r>
              <a:rPr lang="en-IN" sz="2000" dirty="0"/>
              <a:t> holds a gulped air bubble against its reinforced gills to take up extra oxygen.</a:t>
            </a:r>
          </a:p>
          <a:p>
            <a:r>
              <a:rPr lang="en-IN" sz="2000" dirty="0" err="1"/>
              <a:t>Protopterus</a:t>
            </a:r>
            <a:r>
              <a:rPr lang="en-IN" sz="2000" dirty="0"/>
              <a:t>, a lung fish has well developed lungs for breathing air.</a:t>
            </a:r>
          </a:p>
          <a:p>
            <a:endParaRPr lang="en-IN" sz="2000" dirty="0"/>
          </a:p>
          <a:p>
            <a:endParaRPr lang="en-IN" sz="2000" i="1" dirty="0"/>
          </a:p>
          <a:p>
            <a:endParaRPr lang="en-IN" sz="2000" dirty="0"/>
          </a:p>
          <a:p>
            <a:endParaRPr lang="en-IN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5943600" cy="427038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solidFill>
                  <a:schemeClr val="accent2"/>
                </a:solidFill>
              </a:rPr>
              <a:t>Accessory air breathing </a:t>
            </a:r>
            <a:r>
              <a:rPr lang="en-IN" sz="3200" b="1" dirty="0" smtClean="0">
                <a:solidFill>
                  <a:schemeClr val="accent2"/>
                </a:solidFill>
              </a:rPr>
              <a:t>organs</a:t>
            </a:r>
            <a:endParaRPr lang="en-IN" sz="3200" b="1" dirty="0">
              <a:solidFill>
                <a:schemeClr val="accent2"/>
              </a:solidFill>
            </a:endParaRPr>
          </a:p>
        </p:txBody>
      </p:sp>
      <p:pic>
        <p:nvPicPr>
          <p:cNvPr id="45059" name="Picture 3" descr="C:\Users\SAMIR SARDAR\Desktop\Vertebrate respiration\IMG_20180502_205939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2865" t="34375" b="5208"/>
          <a:stretch>
            <a:fillRect/>
          </a:stretch>
        </p:blipFill>
        <p:spPr bwMode="auto">
          <a:xfrm>
            <a:off x="1676400" y="3962400"/>
            <a:ext cx="5791200" cy="270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IN" sz="3000" dirty="0"/>
              <a:t>Accessory respiratory organs in </a:t>
            </a:r>
            <a:r>
              <a:rPr lang="en-IN" sz="3000" dirty="0" err="1"/>
              <a:t>jeol</a:t>
            </a:r>
            <a:r>
              <a:rPr lang="en-IN" sz="3000" dirty="0"/>
              <a:t> fishes</a:t>
            </a:r>
          </a:p>
        </p:txBody>
      </p:sp>
      <p:pic>
        <p:nvPicPr>
          <p:cNvPr id="46083" name="Picture 3" descr="C:\Users\SAMIR SARDAR\Desktop\Vertebrate respiration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76400"/>
            <a:ext cx="5872546" cy="4067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SAMIR SARDAR\Desktop\Vertebrate respiration\article-Air-breathing-fishes-wV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369" y="1993949"/>
            <a:ext cx="8862231" cy="40258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ARO in fishes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915400" cy="4572000"/>
          </a:xfrm>
        </p:spPr>
        <p:txBody>
          <a:bodyPr>
            <a:noAutofit/>
          </a:bodyPr>
          <a:lstStyle/>
          <a:p>
            <a:r>
              <a:rPr lang="en-IN" sz="2200" dirty="0"/>
              <a:t>Respiratory exchange surface along the interior walls of the lung is long conducting passage with repeated branching called </a:t>
            </a:r>
            <a:r>
              <a:rPr lang="en-IN" sz="2200" dirty="0" err="1"/>
              <a:t>parabronchi</a:t>
            </a:r>
            <a:r>
              <a:rPr lang="en-IN" sz="2200" dirty="0"/>
              <a:t>.</a:t>
            </a:r>
          </a:p>
          <a:p>
            <a:r>
              <a:rPr lang="en-IN" sz="2200" dirty="0"/>
              <a:t>Small air capillaries open off the walls of each </a:t>
            </a:r>
            <a:r>
              <a:rPr lang="en-IN" sz="2200" dirty="0" err="1"/>
              <a:t>parabronchi</a:t>
            </a:r>
            <a:r>
              <a:rPr lang="en-IN" sz="2200" dirty="0"/>
              <a:t> and gas exchange occurs in the air capillaries.</a:t>
            </a:r>
          </a:p>
          <a:p>
            <a:r>
              <a:rPr lang="en-IN" sz="2200" dirty="0"/>
              <a:t>Nine </a:t>
            </a:r>
            <a:r>
              <a:rPr lang="en-IN" sz="2200" dirty="0" err="1"/>
              <a:t>avascular</a:t>
            </a:r>
            <a:r>
              <a:rPr lang="en-IN" sz="2200" dirty="0"/>
              <a:t> air sacs connected to the lung acts as bellows and accessory respiratory structures that extends into the cores of most large bones (pneumatic).</a:t>
            </a:r>
          </a:p>
          <a:p>
            <a:r>
              <a:rPr lang="en-IN" sz="2200" dirty="0"/>
              <a:t>Lung sections shows the trachea branches into primary bronchi (</a:t>
            </a:r>
            <a:r>
              <a:rPr lang="en-IN" sz="2200" dirty="0" err="1"/>
              <a:t>mesobronchi</a:t>
            </a:r>
            <a:r>
              <a:rPr lang="en-IN" sz="2200" dirty="0"/>
              <a:t>) that extends into posterior secondary bronchi and finally terminates into </a:t>
            </a:r>
            <a:r>
              <a:rPr lang="en-IN" sz="2200" dirty="0" err="1"/>
              <a:t>parabronchi</a:t>
            </a:r>
            <a:r>
              <a:rPr lang="en-IN" sz="2200" dirty="0"/>
              <a:t>. </a:t>
            </a:r>
          </a:p>
          <a:p>
            <a:pPr>
              <a:buNone/>
            </a:pPr>
            <a:r>
              <a:rPr lang="en-IN" sz="22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715000" cy="427038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solidFill>
                  <a:schemeClr val="accent2"/>
                </a:solidFill>
              </a:rPr>
              <a:t>Gas exchange in birds</a:t>
            </a:r>
          </a:p>
        </p:txBody>
      </p:sp>
      <p:pic>
        <p:nvPicPr>
          <p:cNvPr id="49155" name="Picture 3" descr="C:\Users\SAMIR SARDAR\Desktop\Vertebrate respiration\10-The-respiratory-system-of-birds-Source-sunandshieldwordpresscom-tag-air-sac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956520"/>
            <a:ext cx="2987540" cy="2901480"/>
          </a:xfrm>
          <a:prstGeom prst="rect">
            <a:avLst/>
          </a:prstGeom>
          <a:noFill/>
        </p:spPr>
      </p:pic>
      <p:pic>
        <p:nvPicPr>
          <p:cNvPr id="49156" name="Picture 4" descr="C:\Users\SAMIR SARDAR\Desktop\Vertebrate respiration\Bird's_respiratory_syst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267199"/>
            <a:ext cx="3543300" cy="2485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310481" y="3063081"/>
            <a:ext cx="4800600" cy="503238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solidFill>
                  <a:schemeClr val="accent2"/>
                </a:solidFill>
              </a:rPr>
              <a:t>Lung ventilation in birds </a:t>
            </a:r>
          </a:p>
        </p:txBody>
      </p:sp>
      <p:pic>
        <p:nvPicPr>
          <p:cNvPr id="50179" name="Picture 3" descr="C:\Users\SAMIR SARDAR\Desktop\Vertebrate respiration\IMG_20180502_210116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 rot="16200000">
            <a:off x="1130300" y="850900"/>
            <a:ext cx="68072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4525963"/>
          </a:xfrm>
        </p:spPr>
        <p:txBody>
          <a:bodyPr>
            <a:normAutofit/>
          </a:bodyPr>
          <a:lstStyle/>
          <a:p>
            <a:r>
              <a:rPr lang="en-IN" sz="2200" dirty="0"/>
              <a:t>Avian respiratory system includes anterior (</a:t>
            </a:r>
            <a:r>
              <a:rPr lang="en-IN" sz="2200" dirty="0" err="1"/>
              <a:t>interclavicular</a:t>
            </a:r>
            <a:r>
              <a:rPr lang="en-IN" sz="2200" dirty="0"/>
              <a:t> and </a:t>
            </a:r>
            <a:r>
              <a:rPr lang="en-IN" sz="2200" dirty="0" err="1"/>
              <a:t>ant.thoracic</a:t>
            </a:r>
            <a:r>
              <a:rPr lang="en-IN" sz="2200" dirty="0"/>
              <a:t>) and posterior (</a:t>
            </a:r>
            <a:r>
              <a:rPr lang="en-IN" sz="2200" dirty="0" err="1"/>
              <a:t>post.thoracic</a:t>
            </a:r>
            <a:r>
              <a:rPr lang="en-IN" sz="2200" dirty="0"/>
              <a:t> and abdominal) air sacs that connect to the </a:t>
            </a:r>
            <a:r>
              <a:rPr lang="en-IN" sz="2200" dirty="0" err="1"/>
              <a:t>parabronchi</a:t>
            </a:r>
            <a:r>
              <a:rPr lang="en-IN" sz="2200" dirty="0"/>
              <a:t> network of the respiratory tissue.</a:t>
            </a:r>
          </a:p>
          <a:p>
            <a:r>
              <a:rPr lang="en-IN" sz="2200" dirty="0"/>
              <a:t>Movement of air in, through and out requires two cycles of inhalation/ exhalation.</a:t>
            </a:r>
          </a:p>
          <a:p>
            <a:r>
              <a:rPr lang="en-IN" sz="2200" dirty="0"/>
              <a:t>Diffusion of gases between the air capillaries and the </a:t>
            </a:r>
            <a:r>
              <a:rPr lang="en-IN" sz="2200" dirty="0" err="1"/>
              <a:t>parabronchi</a:t>
            </a:r>
            <a:r>
              <a:rPr lang="en-IN" sz="2200" dirty="0"/>
              <a:t> replenishes the gas available for exchange between lungs and the blood capillaries.</a:t>
            </a:r>
          </a:p>
          <a:p>
            <a:r>
              <a:rPr lang="en-IN" sz="2200" dirty="0"/>
              <a:t>Oxygen is progressively loaded into the blood (and carbon dioxide is </a:t>
            </a:r>
            <a:r>
              <a:rPr lang="en-IN" sz="2200" dirty="0" err="1"/>
              <a:t>deloaded</a:t>
            </a:r>
            <a:r>
              <a:rPr lang="en-IN" sz="2200" dirty="0"/>
              <a:t>) based on an efficient crosscurrent mechanism.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543800" cy="792162"/>
          </a:xfrm>
        </p:spPr>
        <p:txBody>
          <a:bodyPr>
            <a:normAutofit/>
          </a:bodyPr>
          <a:lstStyle/>
          <a:p>
            <a:pPr algn="ctr"/>
            <a:r>
              <a:rPr lang="en-IN" sz="2900" b="1" dirty="0">
                <a:solidFill>
                  <a:schemeClr val="accent2"/>
                </a:solidFill>
              </a:rPr>
              <a:t>Lung ventilation mechanism in birds</a:t>
            </a:r>
          </a:p>
        </p:txBody>
      </p:sp>
      <p:pic>
        <p:nvPicPr>
          <p:cNvPr id="51203" name="Picture 3" descr="C:\Users\SAMIR SARDAR\Desktop\Vertebrate respiration\Cross-current_exchange_GR_V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254066"/>
            <a:ext cx="5181600" cy="2603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IN" sz="3200" b="1" dirty="0"/>
              <a:t>Evolution of </a:t>
            </a:r>
            <a:r>
              <a:rPr lang="en-IN" sz="3200" b="1" dirty="0" err="1"/>
              <a:t>ventilatory</a:t>
            </a:r>
            <a:r>
              <a:rPr lang="en-IN" sz="3200" b="1" dirty="0"/>
              <a:t> mechanism</a:t>
            </a:r>
          </a:p>
        </p:txBody>
      </p:sp>
      <p:pic>
        <p:nvPicPr>
          <p:cNvPr id="52226" name="Picture 2" descr="C:\Users\SAMIR SARDAR\Desktop\Vertebrate respiration\IMG_20180502_210217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t="2083" r="29167"/>
          <a:stretch>
            <a:fillRect/>
          </a:stretch>
        </p:blipFill>
        <p:spPr bwMode="auto">
          <a:xfrm rot="16200000">
            <a:off x="1943102" y="-342900"/>
            <a:ext cx="52578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924800" cy="4648200"/>
          </a:xfrm>
        </p:spPr>
        <p:txBody>
          <a:bodyPr>
            <a:normAutofit/>
          </a:bodyPr>
          <a:lstStyle/>
          <a:p>
            <a:r>
              <a:rPr lang="en-IN" sz="2000" dirty="0"/>
              <a:t>Passive diffusion involves random movement of molecules from an area of high to an area of low partial pressure until equilibrium is reached.</a:t>
            </a:r>
          </a:p>
          <a:p>
            <a:r>
              <a:rPr lang="en-IN" sz="2000" dirty="0"/>
              <a:t>The rate of movement of diffusing molecules depends on surface area.</a:t>
            </a:r>
          </a:p>
          <a:p>
            <a:r>
              <a:rPr lang="en-IN" sz="2000" dirty="0"/>
              <a:t>Time taken for a molecule to reach deep into the tissues depends upon the distance they travel.</a:t>
            </a:r>
          </a:p>
          <a:p>
            <a:r>
              <a:rPr lang="en-IN" sz="2000" dirty="0"/>
              <a:t>Rate of diffusion depends upon the difference in partial pressure across the exchange surface.</a:t>
            </a:r>
          </a:p>
          <a:p>
            <a:endParaRPr lang="en-IN" dirty="0"/>
          </a:p>
          <a:p>
            <a:pPr>
              <a:buNone/>
            </a:pP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/>
          <a:lstStyle/>
          <a:p>
            <a:pPr algn="ctr"/>
            <a:r>
              <a:rPr lang="en-IN" dirty="0">
                <a:solidFill>
                  <a:schemeClr val="tx2">
                    <a:lumMod val="90000"/>
                  </a:schemeClr>
                </a:solidFill>
              </a:rPr>
              <a:t>Characteristics of diffusion</a:t>
            </a:r>
          </a:p>
        </p:txBody>
      </p:sp>
      <p:pic>
        <p:nvPicPr>
          <p:cNvPr id="4" name="Picture 4" descr="Image result for passive diffu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191000"/>
            <a:ext cx="3352800" cy="2462958"/>
          </a:xfrm>
          <a:prstGeom prst="rect">
            <a:avLst/>
          </a:prstGeom>
          <a:noFill/>
        </p:spPr>
      </p:pic>
      <p:pic>
        <p:nvPicPr>
          <p:cNvPr id="9218" name="Picture 2" descr="C:\Users\SAMIR SARDAR\Desktop\Vertebrate respiration\IMG_20180502_205718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3125" t="5208" r="4948" b="6944"/>
          <a:stretch>
            <a:fillRect/>
          </a:stretch>
        </p:blipFill>
        <p:spPr bwMode="auto">
          <a:xfrm rot="16200000">
            <a:off x="1954698" y="4697897"/>
            <a:ext cx="2339007" cy="1676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RIDATRI\Desktop\B.Sc. images\Bajaj_Finserv_Queries_Get_Answers_to_All_your_Questions_IMG1_IMG1_790x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438400"/>
            <a:ext cx="5744117" cy="2506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Rate of diffusion varies</a:t>
            </a:r>
          </a:p>
        </p:txBody>
      </p:sp>
      <p:pic>
        <p:nvPicPr>
          <p:cNvPr id="23554" name="Picture 2" descr="C:\Users\SAMIR SARDAR\Desktop\Vertebrate respiration\index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918451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C:\Users\SAMIR SARDAR\Desktop\Vertebrate respiration\SB8b_cover.crop_691x518_9,0.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1113" y="457200"/>
            <a:ext cx="7255200" cy="543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IR SARDAR\Desktop\Vertebrate respiration\ficks-1498D1741D90BC0C7D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8763000" cy="495680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err="1"/>
              <a:t>Fick’s</a:t>
            </a:r>
            <a:r>
              <a:rPr lang="en-IN" dirty="0"/>
              <a:t> Law</a:t>
            </a:r>
            <a:br>
              <a:rPr lang="en-IN" dirty="0"/>
            </a:b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The surface area of gaseous exchange is enormous.</a:t>
            </a:r>
          </a:p>
          <a:p>
            <a:r>
              <a:rPr lang="en-IN" dirty="0"/>
              <a:t>Surface area is ultrathin so that gaseous exchange takes no time.</a:t>
            </a:r>
          </a:p>
          <a:p>
            <a:r>
              <a:rPr lang="en-IN" dirty="0"/>
              <a:t>Richly vascularisation of the respiratory surface for effective exchange.</a:t>
            </a:r>
          </a:p>
          <a:p>
            <a:r>
              <a:rPr lang="en-IN" dirty="0"/>
              <a:t>Respiratory surface should be moist for adsorption of gases followed by absorption.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IN" sz="3400" b="1" dirty="0">
                <a:solidFill>
                  <a:schemeClr val="tx2">
                    <a:lumMod val="90000"/>
                  </a:schemeClr>
                </a:solidFill>
              </a:rPr>
              <a:t>Basic characteristics of a respiratory organ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External respiration- gas exchange between environment and blood</a:t>
            </a:r>
          </a:p>
          <a:p>
            <a:r>
              <a:rPr lang="en-IN" dirty="0"/>
              <a:t>Internal respiration- gas exchange between blood and deep body tissues.</a:t>
            </a:r>
          </a:p>
          <a:p>
            <a:r>
              <a:rPr lang="en-IN" dirty="0"/>
              <a:t>Ventilation/ breathing- active process of moving the respiratory medium (air or water) across the exchange surface.</a:t>
            </a:r>
          </a:p>
          <a:p>
            <a:r>
              <a:rPr lang="en-IN" dirty="0"/>
              <a:t>Perfusion- pumping of blood through an organ via capillaries.</a:t>
            </a:r>
          </a:p>
          <a:p>
            <a:r>
              <a:rPr lang="en-IN" dirty="0"/>
              <a:t>Surfactant- </a:t>
            </a:r>
            <a:r>
              <a:rPr lang="en-IN" dirty="0" err="1"/>
              <a:t>secretory</a:t>
            </a:r>
            <a:r>
              <a:rPr lang="en-IN" dirty="0"/>
              <a:t> products lining the respiratory surfaces (lung, gills) that reduces surface tension at the water- air interface and stabilises the respiratory compartments by maintaining structural integrity for exchange.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IN" sz="4500" dirty="0">
                <a:solidFill>
                  <a:schemeClr val="tx2">
                    <a:lumMod val="90000"/>
                  </a:schemeClr>
                </a:solidFill>
              </a:rPr>
              <a:t>Some terminologies</a:t>
            </a:r>
            <a:br>
              <a:rPr lang="en-IN" sz="4500" dirty="0">
                <a:solidFill>
                  <a:schemeClr val="tx2">
                    <a:lumMod val="90000"/>
                  </a:schemeClr>
                </a:solidFill>
              </a:rPr>
            </a:br>
            <a:endParaRPr lang="en-IN" sz="45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Air pressure varies slightly with weather conditions and temperature rise.</a:t>
            </a:r>
          </a:p>
          <a:p>
            <a:r>
              <a:rPr lang="en-IN" dirty="0"/>
              <a:t>Varies with increase in altitude and air pressure drops significantly as air is less dense and breathing becomes laboured.</a:t>
            </a:r>
          </a:p>
          <a:p>
            <a:r>
              <a:rPr lang="en-IN" dirty="0"/>
              <a:t>The gas contributes only the partial pressure of oxygen.</a:t>
            </a:r>
          </a:p>
          <a:p>
            <a:r>
              <a:rPr lang="en-IN" dirty="0"/>
              <a:t>Water being more denser than air, animal experiences more pressure changes than animal descending through air.</a:t>
            </a:r>
          </a:p>
          <a:p>
            <a:r>
              <a:rPr lang="en-IN" dirty="0"/>
              <a:t>The solubility of a gas in air differs from that in water.</a:t>
            </a:r>
          </a:p>
          <a:p>
            <a:r>
              <a:rPr lang="en-IN" dirty="0"/>
              <a:t>The amount of gas dissolved in water depends on chemistry of the gas, temperature  of medium and presence of other dissolved substances . 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Difficulties in diffusion and exchange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904</TotalTime>
  <Words>1691</Words>
  <Application>Microsoft Office PowerPoint</Application>
  <PresentationFormat>On-screen Show (4:3)</PresentationFormat>
  <Paragraphs>108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Paper</vt:lpstr>
      <vt:lpstr>RESPIRATION IN VERTEBRATES</vt:lpstr>
      <vt:lpstr>INTRODUCTION</vt:lpstr>
      <vt:lpstr>Characteristics of diffusion</vt:lpstr>
      <vt:lpstr>Rate of diffusion varies</vt:lpstr>
      <vt:lpstr>PowerPoint Presentation</vt:lpstr>
      <vt:lpstr>Fick’s Law </vt:lpstr>
      <vt:lpstr>Basic characteristics of a respiratory organ</vt:lpstr>
      <vt:lpstr>Some terminologies </vt:lpstr>
      <vt:lpstr>Difficulties in diffusion and exchange</vt:lpstr>
      <vt:lpstr>Ventilation: perfusion matching</vt:lpstr>
      <vt:lpstr>Pattern s of gas exchange mechanism</vt:lpstr>
      <vt:lpstr>Unidirectional and bidirectional flow</vt:lpstr>
      <vt:lpstr>Gills as respiratory organ</vt:lpstr>
      <vt:lpstr>Ventilation in Agnathans</vt:lpstr>
      <vt:lpstr>Gill ventilation in Chondrichthyes</vt:lpstr>
      <vt:lpstr>Gill ventilation in Osteichthyes</vt:lpstr>
      <vt:lpstr>Gill ventilation in teleosts</vt:lpstr>
      <vt:lpstr>Dual pump mechanism of gas exchange</vt:lpstr>
      <vt:lpstr>Dual pump mechanism of ventilation</vt:lpstr>
      <vt:lpstr>Gill ventilation in sturgeon</vt:lpstr>
      <vt:lpstr>Ventilation by other respiratory organs in aquatic vertebrates</vt:lpstr>
      <vt:lpstr>Cutaneous respiration in different vertebrates</vt:lpstr>
      <vt:lpstr>Accessory air breathing organs</vt:lpstr>
      <vt:lpstr>Accessory respiratory organs in jeol fishes</vt:lpstr>
      <vt:lpstr>ARO in fishes</vt:lpstr>
      <vt:lpstr>Gas exchange in birds</vt:lpstr>
      <vt:lpstr>Lung ventilation in birds </vt:lpstr>
      <vt:lpstr>Lung ventilation mechanism in birds</vt:lpstr>
      <vt:lpstr>Evolution of ventilatory mechanism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SAMIR SARDAR</dc:creator>
  <cp:lastModifiedBy>SAMIR SARDAR</cp:lastModifiedBy>
  <cp:revision>105</cp:revision>
  <dcterms:created xsi:type="dcterms:W3CDTF">2006-08-16T00:00:00Z</dcterms:created>
  <dcterms:modified xsi:type="dcterms:W3CDTF">2022-05-28T03:03:42Z</dcterms:modified>
</cp:coreProperties>
</file>