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305800" cy="1793167"/>
          </a:xfrm>
        </p:spPr>
        <p:txBody>
          <a:bodyPr/>
          <a:lstStyle/>
          <a:p>
            <a:pPr marL="182880" indent="0">
              <a:buNone/>
            </a:pPr>
            <a:r>
              <a:rPr lang="en-IN" dirty="0" smtClean="0"/>
              <a:t>URINOGENITAL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581400"/>
            <a:ext cx="5637010" cy="8821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IN" dirty="0" smtClean="0"/>
              <a:t>COMPARATIVE ANATOMY ALONG PHYLOGENY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46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Evolution of </a:t>
            </a:r>
            <a:r>
              <a:rPr lang="en-IN" dirty="0" err="1" smtClean="0"/>
              <a:t>urinogenital</a:t>
            </a:r>
            <a:r>
              <a:rPr lang="en-IN" dirty="0" smtClean="0"/>
              <a:t> ducts along phylogeny (cyclostomes)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525963"/>
          </a:xfrm>
        </p:spPr>
        <p:txBody>
          <a:bodyPr/>
          <a:lstStyle/>
          <a:p>
            <a:pPr marL="355600">
              <a:spcBef>
                <a:spcPts val="3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No</a:t>
            </a:r>
            <a:r>
              <a:rPr lang="en-US" spc="1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genital</a:t>
            </a:r>
            <a:r>
              <a:rPr lang="en-US" spc="-5" dirty="0">
                <a:cs typeface="Calibri"/>
              </a:rPr>
              <a:t> ducts </a:t>
            </a:r>
            <a:r>
              <a:rPr lang="en-US" spc="-10" dirty="0">
                <a:cs typeface="Calibri"/>
              </a:rPr>
              <a:t>present.</a:t>
            </a:r>
            <a:r>
              <a:rPr lang="en-US" spc="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Sperm</a:t>
            </a:r>
            <a:r>
              <a:rPr lang="en-US" spc="2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are</a:t>
            </a:r>
            <a:r>
              <a:rPr lang="en-US" spc="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shed</a:t>
            </a:r>
            <a:r>
              <a:rPr lang="en-US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into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spc="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coelom</a:t>
            </a:r>
            <a:r>
              <a:rPr lang="en-US" spc="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and</a:t>
            </a:r>
            <a:r>
              <a:rPr lang="en-US" spc="-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exit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via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abdominal</a:t>
            </a:r>
            <a:r>
              <a:rPr lang="en-US" spc="-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pore</a:t>
            </a:r>
            <a:r>
              <a:rPr lang="en-US" spc="-10" dirty="0" smtClean="0">
                <a:cs typeface="Calibri"/>
              </a:rPr>
              <a:t>.</a:t>
            </a:r>
          </a:p>
          <a:p>
            <a:pPr marL="355600">
              <a:spcBef>
                <a:spcPts val="3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pc="-10" dirty="0" smtClean="0">
                <a:cs typeface="Calibri"/>
              </a:rPr>
              <a:t>In females also no presence of genital ducts.</a:t>
            </a:r>
            <a:endParaRPr lang="en-US" dirty="0">
              <a:cs typeface="Calibri"/>
            </a:endParaRPr>
          </a:p>
          <a:p>
            <a:pPr marL="355600"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The </a:t>
            </a:r>
            <a:r>
              <a:rPr lang="en-US" spc="-5" dirty="0" err="1">
                <a:cs typeface="Calibri"/>
              </a:rPr>
              <a:t>archinephric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ducts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drain </a:t>
            </a:r>
            <a:r>
              <a:rPr lang="en-US" spc="-5" dirty="0">
                <a:cs typeface="Calibri"/>
              </a:rPr>
              <a:t>the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kidneys </a:t>
            </a:r>
            <a:r>
              <a:rPr lang="en-US" spc="-20" dirty="0">
                <a:cs typeface="Calibri"/>
              </a:rPr>
              <a:t>exclusively.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75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Evolution of </a:t>
            </a:r>
            <a:r>
              <a:rPr lang="en-IN" sz="2800" b="1" dirty="0" err="1" smtClean="0"/>
              <a:t>urinogenital</a:t>
            </a:r>
            <a:r>
              <a:rPr lang="en-IN" sz="2800" b="1" dirty="0" smtClean="0"/>
              <a:t> ducts along phylogeny (</a:t>
            </a:r>
            <a:r>
              <a:rPr lang="en-IN" sz="2800" b="1" dirty="0" err="1" smtClean="0"/>
              <a:t>anamniotes</a:t>
            </a:r>
            <a:r>
              <a:rPr lang="en-IN" sz="2800" b="1" dirty="0" smtClean="0"/>
              <a:t>)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149" y="533400"/>
            <a:ext cx="9167149" cy="4525963"/>
          </a:xfrm>
        </p:spPr>
        <p:txBody>
          <a:bodyPr>
            <a:normAutofit/>
          </a:bodyPr>
          <a:lstStyle/>
          <a:p>
            <a:pPr marL="12700" marR="496570" indent="0">
              <a:spcBef>
                <a:spcPts val="385"/>
              </a:spcBef>
              <a:buNone/>
              <a:tabLst>
                <a:tab pos="354965" algn="l"/>
                <a:tab pos="355600" algn="l"/>
              </a:tabLst>
            </a:pPr>
            <a:endParaRPr lang="en-US" sz="1900" dirty="0" smtClean="0">
              <a:cs typeface="Calibri"/>
            </a:endParaRPr>
          </a:p>
          <a:p>
            <a:pPr marL="355600" marR="5080"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1900" spc="-5" dirty="0" err="1" smtClean="0">
                <a:cs typeface="Calibri"/>
              </a:rPr>
              <a:t>Opisthonephros</a:t>
            </a:r>
            <a:r>
              <a:rPr lang="en-US" sz="1900" spc="-5" dirty="0" smtClean="0">
                <a:cs typeface="Calibri"/>
              </a:rPr>
              <a:t> (or </a:t>
            </a:r>
            <a:r>
              <a:rPr lang="en-US" sz="1900" spc="-5" dirty="0" err="1" smtClean="0">
                <a:cs typeface="Calibri"/>
              </a:rPr>
              <a:t>mesonephros</a:t>
            </a:r>
            <a:r>
              <a:rPr lang="en-US" sz="1900" spc="-5" dirty="0" smtClean="0">
                <a:cs typeface="Calibri"/>
              </a:rPr>
              <a:t>) type of kidney has </a:t>
            </a:r>
            <a:r>
              <a:rPr lang="en-US" sz="1900" spc="-1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the</a:t>
            </a:r>
            <a:r>
              <a:rPr lang="en-US" sz="1900" spc="15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anterior</a:t>
            </a:r>
            <a:r>
              <a:rPr lang="en-US" sz="1900" spc="1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genital</a:t>
            </a:r>
            <a:r>
              <a:rPr lang="en-US" sz="1900" spc="-15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portion</a:t>
            </a:r>
            <a:r>
              <a:rPr lang="en-US" sz="1900" spc="15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in</a:t>
            </a:r>
            <a:r>
              <a:rPr lang="en-US" sz="1900" spc="5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males,</a:t>
            </a:r>
            <a:r>
              <a:rPr lang="en-US" sz="190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some</a:t>
            </a:r>
            <a:r>
              <a:rPr lang="en-US" sz="1900" spc="60" dirty="0" smtClean="0">
                <a:cs typeface="Calibri"/>
              </a:rPr>
              <a:t> </a:t>
            </a:r>
            <a:r>
              <a:rPr lang="en-US" sz="1900" spc="-15" dirty="0" err="1" smtClean="0">
                <a:cs typeface="Calibri"/>
              </a:rPr>
              <a:t>uriniferous</a:t>
            </a:r>
            <a:r>
              <a:rPr lang="en-US" sz="1900" spc="5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tubules</a:t>
            </a:r>
            <a:r>
              <a:rPr lang="en-US" sz="1900" spc="1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lose</a:t>
            </a:r>
            <a:r>
              <a:rPr lang="en-US" sz="1900" spc="15" dirty="0" smtClean="0">
                <a:cs typeface="Calibri"/>
              </a:rPr>
              <a:t> </a:t>
            </a:r>
            <a:r>
              <a:rPr lang="en-US" sz="1900" spc="-20" dirty="0" smtClean="0">
                <a:cs typeface="Calibri"/>
              </a:rPr>
              <a:t>excretory</a:t>
            </a:r>
            <a:r>
              <a:rPr lang="en-US" sz="1900" spc="5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function,</a:t>
            </a:r>
            <a:r>
              <a:rPr lang="en-US" sz="1900" spc="-10" dirty="0" smtClean="0">
                <a:cs typeface="Calibri"/>
              </a:rPr>
              <a:t> </a:t>
            </a:r>
            <a:r>
              <a:rPr lang="en-US" sz="1900" spc="-15" dirty="0" smtClean="0">
                <a:cs typeface="Calibri"/>
              </a:rPr>
              <a:t>form </a:t>
            </a:r>
            <a:r>
              <a:rPr lang="en-US" sz="1900" spc="-1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slender</a:t>
            </a:r>
            <a:r>
              <a:rPr lang="en-US" sz="1900" spc="10" dirty="0" smtClean="0">
                <a:cs typeface="Calibri"/>
              </a:rPr>
              <a:t> </a:t>
            </a:r>
            <a:r>
              <a:rPr lang="en-US" sz="1900" b="1" spc="-25" dirty="0" smtClean="0">
                <a:cs typeface="Calibri"/>
              </a:rPr>
              <a:t>Vasa</a:t>
            </a:r>
            <a:r>
              <a:rPr lang="en-US" sz="1900" b="1" spc="5" dirty="0" smtClean="0">
                <a:cs typeface="Calibri"/>
              </a:rPr>
              <a:t> </a:t>
            </a:r>
            <a:r>
              <a:rPr lang="en-US" sz="1900" b="1" spc="-10" dirty="0" err="1" smtClean="0">
                <a:cs typeface="Calibri"/>
              </a:rPr>
              <a:t>efferentia</a:t>
            </a:r>
            <a:r>
              <a:rPr lang="en-US" sz="1900" spc="-10" dirty="0" smtClean="0">
                <a:cs typeface="Calibri"/>
              </a:rPr>
              <a:t>,</a:t>
            </a:r>
            <a:r>
              <a:rPr lang="en-US" sz="1900" spc="5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and</a:t>
            </a:r>
            <a:r>
              <a:rPr lang="en-US" sz="1900" spc="-10" dirty="0" smtClean="0">
                <a:cs typeface="Calibri"/>
              </a:rPr>
              <a:t> become</a:t>
            </a:r>
            <a:r>
              <a:rPr lang="en-US" sz="1900" spc="35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continuous</a:t>
            </a:r>
            <a:r>
              <a:rPr lang="en-US" sz="190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with</a:t>
            </a:r>
            <a:r>
              <a:rPr lang="en-US" sz="1900" spc="20" dirty="0" smtClean="0">
                <a:cs typeface="Calibri"/>
              </a:rPr>
              <a:t> </a:t>
            </a:r>
            <a:r>
              <a:rPr lang="en-US" sz="1900" b="1" spc="-10" dirty="0" smtClean="0">
                <a:cs typeface="Calibri"/>
              </a:rPr>
              <a:t>seminiferous</a:t>
            </a:r>
            <a:r>
              <a:rPr lang="en-US" sz="1900" b="1" spc="20" dirty="0" smtClean="0">
                <a:cs typeface="Calibri"/>
              </a:rPr>
              <a:t> </a:t>
            </a:r>
            <a:r>
              <a:rPr lang="en-US" sz="1900" b="1" spc="-5" dirty="0" smtClean="0">
                <a:cs typeface="Calibri"/>
              </a:rPr>
              <a:t>tubules</a:t>
            </a:r>
            <a:r>
              <a:rPr lang="en-US" sz="1900" b="1" spc="3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of</a:t>
            </a:r>
            <a:r>
              <a:rPr lang="en-US" sz="190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the</a:t>
            </a:r>
            <a:r>
              <a:rPr lang="en-US" sz="1900" spc="5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adjacent</a:t>
            </a:r>
            <a:r>
              <a:rPr lang="en-US" sz="190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testis. </a:t>
            </a:r>
            <a:r>
              <a:rPr lang="en-US" sz="1900" spc="-35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They</a:t>
            </a:r>
            <a:r>
              <a:rPr lang="en-US" sz="1900" spc="5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serve</a:t>
            </a:r>
            <a:r>
              <a:rPr lang="en-US" sz="1900" spc="3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to</a:t>
            </a:r>
            <a:r>
              <a:rPr lang="en-US" sz="1900" spc="-5" dirty="0" smtClean="0">
                <a:cs typeface="Calibri"/>
              </a:rPr>
              <a:t> </a:t>
            </a:r>
            <a:r>
              <a:rPr lang="en-US" sz="1900" spc="-20" dirty="0" smtClean="0">
                <a:cs typeface="Calibri"/>
              </a:rPr>
              <a:t>convey</a:t>
            </a:r>
            <a:r>
              <a:rPr lang="en-US" sz="1900" spc="2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sperm</a:t>
            </a:r>
            <a:r>
              <a:rPr lang="en-US" sz="1900" spc="15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of</a:t>
            </a:r>
            <a:r>
              <a:rPr lang="en-US" sz="1900" spc="1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testis to</a:t>
            </a:r>
            <a:r>
              <a:rPr lang="en-US" sz="1900" spc="-5" dirty="0" smtClean="0">
                <a:cs typeface="Calibri"/>
              </a:rPr>
              <a:t> the</a:t>
            </a:r>
            <a:r>
              <a:rPr lang="en-US" sz="1900" spc="25" dirty="0" smtClean="0">
                <a:cs typeface="Calibri"/>
              </a:rPr>
              <a:t> </a:t>
            </a:r>
            <a:r>
              <a:rPr lang="en-US" sz="1900" spc="-10" dirty="0" err="1" smtClean="0">
                <a:cs typeface="Calibri"/>
              </a:rPr>
              <a:t>mesonephric</a:t>
            </a:r>
            <a:r>
              <a:rPr lang="en-US" sz="1900" spc="30" dirty="0" smtClean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duct</a:t>
            </a:r>
            <a:r>
              <a:rPr lang="en-US" sz="1900" dirty="0" smtClean="0">
                <a:cs typeface="Calibri"/>
              </a:rPr>
              <a:t> </a:t>
            </a:r>
            <a:r>
              <a:rPr lang="en-US" sz="1900" spc="-5" dirty="0" smtClean="0">
                <a:cs typeface="Calibri"/>
              </a:rPr>
              <a:t>of</a:t>
            </a:r>
            <a:r>
              <a:rPr lang="en-US" sz="1900" spc="10" dirty="0" smtClean="0">
                <a:cs typeface="Calibri"/>
              </a:rPr>
              <a:t> </a:t>
            </a:r>
            <a:r>
              <a:rPr lang="en-US" sz="1900" spc="-25" dirty="0" smtClean="0">
                <a:cs typeface="Calibri"/>
              </a:rPr>
              <a:t>kidney.</a:t>
            </a:r>
            <a:endParaRPr lang="en-US" sz="1900" dirty="0" smtClean="0">
              <a:cs typeface="Calibri"/>
            </a:endParaRPr>
          </a:p>
          <a:p>
            <a:pPr marL="355600" marR="56515"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1900" spc="-5" dirty="0" smtClean="0">
                <a:cs typeface="Calibri"/>
              </a:rPr>
              <a:t>Thus</a:t>
            </a:r>
            <a:r>
              <a:rPr lang="en-US" sz="1900" spc="-5" dirty="0">
                <a:cs typeface="Calibri"/>
              </a:rPr>
              <a:t>, in</a:t>
            </a:r>
            <a:r>
              <a:rPr lang="en-US" sz="1900" spc="-1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male</a:t>
            </a:r>
            <a:r>
              <a:rPr lang="en-US" sz="1900" spc="10" dirty="0">
                <a:cs typeface="Calibri"/>
              </a:rPr>
              <a:t> </a:t>
            </a:r>
            <a:r>
              <a:rPr lang="en-US" sz="1900" spc="-5" dirty="0" err="1">
                <a:cs typeface="Calibri"/>
              </a:rPr>
              <a:t>anamniotes</a:t>
            </a:r>
            <a:r>
              <a:rPr lang="en-US" sz="1900" spc="-5" dirty="0">
                <a:cs typeface="Calibri"/>
              </a:rPr>
              <a:t>, </a:t>
            </a:r>
            <a:r>
              <a:rPr lang="en-US" sz="1900" b="1" i="1" spc="-5" dirty="0" err="1">
                <a:cs typeface="Calibri"/>
              </a:rPr>
              <a:t>mesonephric</a:t>
            </a:r>
            <a:r>
              <a:rPr lang="en-US" sz="1900" b="1" i="1" spc="55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or</a:t>
            </a:r>
            <a:r>
              <a:rPr lang="en-US" sz="1900" b="1" i="1" spc="10" dirty="0">
                <a:cs typeface="Calibri"/>
              </a:rPr>
              <a:t> </a:t>
            </a:r>
            <a:r>
              <a:rPr lang="en-US" sz="1900" b="1" i="1" spc="-5" dirty="0" err="1">
                <a:cs typeface="Calibri"/>
              </a:rPr>
              <a:t>wolffian</a:t>
            </a:r>
            <a:r>
              <a:rPr lang="en-US" sz="1900" b="1" i="1" spc="40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duct</a:t>
            </a:r>
            <a:r>
              <a:rPr lang="en-US" sz="1900" b="1" i="1" spc="15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forms</a:t>
            </a:r>
            <a:r>
              <a:rPr lang="en-US" sz="1900" b="1" i="1" spc="15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a</a:t>
            </a:r>
            <a:r>
              <a:rPr lang="en-US" sz="1900" b="1" i="1" spc="20" dirty="0">
                <a:cs typeface="Calibri"/>
              </a:rPr>
              <a:t> </a:t>
            </a:r>
            <a:r>
              <a:rPr lang="en-US" sz="1900" b="1" i="1" spc="-10" dirty="0" err="1">
                <a:cs typeface="Calibri"/>
              </a:rPr>
              <a:t>urinogenital</a:t>
            </a:r>
            <a:r>
              <a:rPr lang="en-US" sz="1900" b="1" i="1" spc="35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duct</a:t>
            </a:r>
            <a:r>
              <a:rPr lang="en-US" sz="1900" spc="-5" dirty="0">
                <a:cs typeface="Calibri"/>
              </a:rPr>
              <a:t>,</a:t>
            </a:r>
            <a:r>
              <a:rPr lang="en-US" sz="1900" spc="35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serving</a:t>
            </a:r>
            <a:r>
              <a:rPr lang="en-US" sz="1900" b="1" i="1" spc="15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both </a:t>
            </a:r>
            <a:r>
              <a:rPr lang="en-US" sz="1900" b="1" i="1" spc="-345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as</a:t>
            </a:r>
            <a:r>
              <a:rPr lang="en-US" sz="1900" b="1" i="1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a</a:t>
            </a:r>
            <a:r>
              <a:rPr lang="en-US" sz="1900" b="1" i="1" spc="5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vas</a:t>
            </a:r>
            <a:r>
              <a:rPr lang="en-US" sz="1900" b="1" i="1" spc="15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deferens</a:t>
            </a:r>
            <a:r>
              <a:rPr lang="en-US" sz="1900" b="1" i="1" spc="35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for</a:t>
            </a:r>
            <a:r>
              <a:rPr lang="en-US" sz="1900" b="1" i="1" spc="20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sperm</a:t>
            </a:r>
            <a:r>
              <a:rPr lang="en-US" sz="1900" b="1" i="1" spc="20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as</a:t>
            </a:r>
            <a:r>
              <a:rPr lang="en-US" sz="1900" b="1" i="1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well</a:t>
            </a:r>
            <a:r>
              <a:rPr lang="en-US" sz="1900" b="1" i="1" spc="-15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as</a:t>
            </a:r>
            <a:r>
              <a:rPr lang="en-US" sz="1900" b="1" i="1" spc="10" dirty="0">
                <a:cs typeface="Calibri"/>
              </a:rPr>
              <a:t> </a:t>
            </a:r>
            <a:r>
              <a:rPr lang="en-US" sz="1900" b="1" i="1" spc="-5" dirty="0">
                <a:cs typeface="Calibri"/>
              </a:rPr>
              <a:t>a</a:t>
            </a:r>
            <a:r>
              <a:rPr lang="en-US" sz="1900" b="1" i="1" spc="30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ureter</a:t>
            </a:r>
            <a:r>
              <a:rPr lang="en-US" sz="1900" b="1" i="1" spc="10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for</a:t>
            </a:r>
            <a:r>
              <a:rPr lang="en-US" sz="1900" b="1" i="1" spc="20" dirty="0">
                <a:cs typeface="Calibri"/>
              </a:rPr>
              <a:t> </a:t>
            </a:r>
            <a:r>
              <a:rPr lang="en-US" sz="1900" b="1" i="1" spc="-10" dirty="0">
                <a:cs typeface="Calibri"/>
              </a:rPr>
              <a:t>urine.</a:t>
            </a:r>
            <a:endParaRPr lang="en-US" sz="1900" dirty="0">
              <a:cs typeface="Calibri"/>
            </a:endParaRPr>
          </a:p>
          <a:p>
            <a:pPr marL="355600"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1900" spc="-30" dirty="0">
                <a:cs typeface="Calibri"/>
              </a:rPr>
              <a:t>However,</a:t>
            </a:r>
            <a:r>
              <a:rPr lang="en-US" sz="1900" spc="55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in</a:t>
            </a:r>
            <a:r>
              <a:rPr lang="en-US" sz="1900" spc="-15" dirty="0">
                <a:cs typeface="Calibri"/>
              </a:rPr>
              <a:t> </a:t>
            </a:r>
            <a:r>
              <a:rPr lang="en-US" sz="1900" spc="-10" dirty="0">
                <a:cs typeface="Calibri"/>
              </a:rPr>
              <a:t>many</a:t>
            </a:r>
            <a:r>
              <a:rPr lang="en-US" sz="1900" spc="5" dirty="0">
                <a:cs typeface="Calibri"/>
              </a:rPr>
              <a:t> </a:t>
            </a:r>
            <a:r>
              <a:rPr lang="en-US" sz="1900" spc="-10" dirty="0">
                <a:cs typeface="Calibri"/>
              </a:rPr>
              <a:t>elasmobranchs</a:t>
            </a:r>
            <a:r>
              <a:rPr lang="en-US" sz="1900" spc="15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(e.g.</a:t>
            </a:r>
            <a:r>
              <a:rPr lang="en-US" sz="1900" spc="1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dogfish), accessory</a:t>
            </a:r>
            <a:r>
              <a:rPr lang="en-US" sz="1900" spc="35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urinary</a:t>
            </a:r>
            <a:r>
              <a:rPr lang="en-US" sz="1900" spc="1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ducts</a:t>
            </a:r>
            <a:r>
              <a:rPr lang="en-US" sz="1900" spc="-10" dirty="0">
                <a:cs typeface="Calibri"/>
              </a:rPr>
              <a:t> drain</a:t>
            </a:r>
            <a:r>
              <a:rPr lang="en-US" sz="1900" spc="-5" dirty="0">
                <a:cs typeface="Calibri"/>
              </a:rPr>
              <a:t> urine</a:t>
            </a:r>
            <a:r>
              <a:rPr lang="en-US" sz="1900" spc="10" dirty="0">
                <a:cs typeface="Calibri"/>
              </a:rPr>
              <a:t> </a:t>
            </a:r>
            <a:r>
              <a:rPr lang="en-US" sz="1900" spc="-15" dirty="0">
                <a:cs typeface="Calibri"/>
              </a:rPr>
              <a:t>from</a:t>
            </a:r>
            <a:r>
              <a:rPr lang="en-US" sz="1900" spc="5" dirty="0">
                <a:cs typeface="Calibri"/>
              </a:rPr>
              <a:t> </a:t>
            </a:r>
            <a:r>
              <a:rPr lang="en-US" sz="1900" spc="-10" dirty="0" smtClean="0">
                <a:cs typeface="Calibri"/>
              </a:rPr>
              <a:t>kidney to</a:t>
            </a:r>
            <a:r>
              <a:rPr lang="en-US" sz="1900" spc="15" dirty="0" smtClean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cloaca so</a:t>
            </a:r>
            <a:r>
              <a:rPr lang="en-US" sz="1900" spc="1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that</a:t>
            </a:r>
            <a:r>
              <a:rPr lang="en-US" sz="190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the</a:t>
            </a:r>
            <a:r>
              <a:rPr lang="en-US" sz="1900" spc="20" dirty="0">
                <a:cs typeface="Calibri"/>
              </a:rPr>
              <a:t> </a:t>
            </a:r>
            <a:r>
              <a:rPr lang="en-US" sz="1900" spc="-10" dirty="0" err="1">
                <a:cs typeface="Calibri"/>
              </a:rPr>
              <a:t>mesonephric</a:t>
            </a:r>
            <a:r>
              <a:rPr lang="en-US" sz="1900" spc="25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duct</a:t>
            </a:r>
            <a:r>
              <a:rPr lang="en-US" sz="1900" spc="5" dirty="0">
                <a:cs typeface="Calibri"/>
              </a:rPr>
              <a:t> </a:t>
            </a:r>
            <a:r>
              <a:rPr lang="en-US" sz="1900" spc="-10" dirty="0">
                <a:cs typeface="Calibri"/>
              </a:rPr>
              <a:t>serves</a:t>
            </a:r>
            <a:r>
              <a:rPr lang="en-US" sz="1900" spc="35" dirty="0">
                <a:cs typeface="Calibri"/>
              </a:rPr>
              <a:t> </a:t>
            </a:r>
            <a:r>
              <a:rPr lang="en-US" sz="1900" spc="-10" dirty="0">
                <a:cs typeface="Calibri"/>
              </a:rPr>
              <a:t>entirely</a:t>
            </a:r>
            <a:r>
              <a:rPr lang="en-US" sz="1900" spc="1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or</a:t>
            </a:r>
            <a:r>
              <a:rPr lang="en-US" sz="1900" spc="2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mainly</a:t>
            </a:r>
            <a:r>
              <a:rPr lang="en-US" sz="1900" spc="-2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as</a:t>
            </a:r>
            <a:r>
              <a:rPr lang="en-US" sz="1900" dirty="0">
                <a:cs typeface="Calibri"/>
              </a:rPr>
              <a:t> </a:t>
            </a:r>
            <a:r>
              <a:rPr lang="en-US" sz="1900" spc="-5" dirty="0">
                <a:cs typeface="Calibri"/>
              </a:rPr>
              <a:t>a</a:t>
            </a:r>
            <a:r>
              <a:rPr lang="en-US" sz="1900" spc="5" dirty="0">
                <a:cs typeface="Calibri"/>
              </a:rPr>
              <a:t> </a:t>
            </a:r>
            <a:r>
              <a:rPr lang="en-US" sz="1900" spc="-10" dirty="0">
                <a:cs typeface="Calibri"/>
              </a:rPr>
              <a:t>vas</a:t>
            </a:r>
            <a:r>
              <a:rPr lang="en-US" sz="1900" dirty="0">
                <a:cs typeface="Calibri"/>
              </a:rPr>
              <a:t> </a:t>
            </a:r>
            <a:r>
              <a:rPr lang="en-US" sz="1900" spc="-15" dirty="0">
                <a:cs typeface="Calibri"/>
              </a:rPr>
              <a:t>deferens</a:t>
            </a:r>
            <a:r>
              <a:rPr lang="en-US" sz="1900" spc="-15" dirty="0" smtClean="0">
                <a:cs typeface="Calibri"/>
              </a:rPr>
              <a:t>.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3810000"/>
            <a:ext cx="3581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Evolution of </a:t>
            </a:r>
            <a:r>
              <a:rPr lang="en-IN" sz="3200" b="1" dirty="0" err="1" smtClean="0"/>
              <a:t>urinogenital</a:t>
            </a:r>
            <a:r>
              <a:rPr lang="en-IN" sz="3200" b="1" dirty="0" smtClean="0"/>
              <a:t> ducts along phylogeny (</a:t>
            </a:r>
            <a:r>
              <a:rPr lang="en-IN" sz="3200" b="1" dirty="0" err="1" smtClean="0"/>
              <a:t>anamniotes</a:t>
            </a:r>
            <a:r>
              <a:rPr lang="en-IN" sz="3200" b="1" dirty="0" smtClean="0"/>
              <a:t>)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600200"/>
            <a:ext cx="8229600" cy="4525963"/>
          </a:xfrm>
        </p:spPr>
        <p:txBody>
          <a:bodyPr>
            <a:norm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dirty="0" smtClean="0">
                <a:cs typeface="Calibri"/>
              </a:rPr>
              <a:t>The 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5" dirty="0" err="1" smtClean="0">
                <a:cs typeface="Calibri"/>
              </a:rPr>
              <a:t>coelomic</a:t>
            </a:r>
            <a:r>
              <a:rPr lang="en-US" sz="2000" spc="-5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epithelium </a:t>
            </a:r>
            <a:r>
              <a:rPr lang="en-US" sz="2000" spc="-5" dirty="0" smtClean="0">
                <a:cs typeface="Calibri"/>
              </a:rPr>
              <a:t>on </a:t>
            </a:r>
            <a:r>
              <a:rPr lang="en-US" sz="2000" dirty="0" smtClean="0">
                <a:cs typeface="Calibri"/>
              </a:rPr>
              <a:t>the </a:t>
            </a:r>
            <a:r>
              <a:rPr lang="en-US" sz="2000" spc="-5" dirty="0" smtClean="0">
                <a:cs typeface="Calibri"/>
              </a:rPr>
              <a:t>outside of </a:t>
            </a:r>
            <a:r>
              <a:rPr lang="en-US" sz="2000" spc="-5" dirty="0" err="1" smtClean="0">
                <a:cs typeface="Calibri"/>
              </a:rPr>
              <a:t>mesonephric</a:t>
            </a:r>
            <a:r>
              <a:rPr lang="en-US" sz="2000" spc="-5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duct </a:t>
            </a:r>
            <a:r>
              <a:rPr lang="en-US" sz="2000" spc="-10" dirty="0" smtClean="0">
                <a:cs typeface="Calibri"/>
              </a:rPr>
              <a:t>develops </a:t>
            </a:r>
            <a:r>
              <a:rPr lang="en-US" sz="2000" dirty="0" smtClean="0">
                <a:cs typeface="Calibri"/>
              </a:rPr>
              <a:t>a </a:t>
            </a:r>
            <a:r>
              <a:rPr lang="en-US" sz="2000" spc="-20" dirty="0" smtClean="0">
                <a:cs typeface="Calibri"/>
              </a:rPr>
              <a:t>groove </a:t>
            </a:r>
            <a:r>
              <a:rPr lang="en-US" sz="2000" dirty="0" smtClean="0">
                <a:cs typeface="Calibri"/>
              </a:rPr>
              <a:t>which </a:t>
            </a:r>
            <a:r>
              <a:rPr lang="en-US" sz="2000" spc="-10" dirty="0" smtClean="0">
                <a:cs typeface="Calibri"/>
              </a:rPr>
              <a:t>becomes </a:t>
            </a:r>
            <a:r>
              <a:rPr lang="en-US" sz="2000" dirty="0" smtClean="0">
                <a:cs typeface="Calibri"/>
              </a:rPr>
              <a:t>closed </a:t>
            </a:r>
            <a:r>
              <a:rPr lang="en-US" sz="2000" spc="-20" dirty="0" smtClean="0">
                <a:cs typeface="Calibri"/>
              </a:rPr>
              <a:t>to form </a:t>
            </a:r>
            <a:r>
              <a:rPr lang="en-US" sz="2000" spc="-600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a</a:t>
            </a:r>
            <a:r>
              <a:rPr lang="en-US" sz="2000" spc="-10" dirty="0" smtClean="0">
                <a:cs typeface="Calibri"/>
              </a:rPr>
              <a:t> tube</a:t>
            </a:r>
            <a:r>
              <a:rPr lang="en-US" sz="2000" spc="-2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called </a:t>
            </a:r>
            <a:r>
              <a:rPr lang="en-US" sz="2000" b="1" spc="-5" dirty="0" err="1" smtClean="0">
                <a:cs typeface="Calibri"/>
              </a:rPr>
              <a:t>Mullerian</a:t>
            </a:r>
            <a:r>
              <a:rPr lang="en-US" sz="2000" b="1" spc="10" dirty="0" smtClean="0">
                <a:cs typeface="Calibri"/>
              </a:rPr>
              <a:t> </a:t>
            </a:r>
            <a:r>
              <a:rPr lang="en-US" sz="2000" b="1" dirty="0" smtClean="0">
                <a:cs typeface="Calibri"/>
              </a:rPr>
              <a:t>duct</a:t>
            </a:r>
            <a:r>
              <a:rPr lang="en-US" sz="2000" dirty="0" smtClean="0">
                <a:cs typeface="Calibri"/>
              </a:rPr>
              <a:t>.</a:t>
            </a:r>
          </a:p>
          <a:p>
            <a:pPr marL="355600" marR="175895" indent="-34353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dirty="0" smtClean="0">
                <a:cs typeface="Calibri"/>
              </a:rPr>
              <a:t>In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adult</a:t>
            </a:r>
            <a:r>
              <a:rPr lang="en-US" sz="2000" spc="-1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females,</a:t>
            </a:r>
            <a:r>
              <a:rPr lang="en-US" sz="2000" spc="-35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the</a:t>
            </a:r>
            <a:r>
              <a:rPr lang="en-US" sz="2000" spc="-25" dirty="0" smtClean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Mullerian</a:t>
            </a:r>
            <a:r>
              <a:rPr lang="en-US" sz="2000" spc="-15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duct</a:t>
            </a:r>
            <a:r>
              <a:rPr lang="en-US" sz="2000" spc="-35" dirty="0" smtClean="0">
                <a:cs typeface="Calibri"/>
              </a:rPr>
              <a:t> </a:t>
            </a:r>
            <a:r>
              <a:rPr lang="en-US" sz="2000" spc="-20" dirty="0" smtClean="0">
                <a:cs typeface="Calibri"/>
              </a:rPr>
              <a:t>grows</a:t>
            </a:r>
            <a:r>
              <a:rPr lang="en-US" sz="2000" spc="-10" dirty="0" smtClean="0">
                <a:cs typeface="Calibri"/>
              </a:rPr>
              <a:t> larger</a:t>
            </a:r>
            <a:r>
              <a:rPr lang="en-US" sz="2000" spc="-20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and </a:t>
            </a:r>
            <a:r>
              <a:rPr lang="en-US" sz="2000" spc="-59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becomes</a:t>
            </a:r>
            <a:r>
              <a:rPr lang="en-US" sz="2000" spc="-25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the</a:t>
            </a:r>
            <a:r>
              <a:rPr lang="en-US" sz="2000" spc="-20" dirty="0" smtClean="0">
                <a:cs typeface="Calibri"/>
              </a:rPr>
              <a:t> </a:t>
            </a:r>
            <a:r>
              <a:rPr lang="en-US" sz="2000" spc="-15" dirty="0" smtClean="0">
                <a:cs typeface="Calibri"/>
              </a:rPr>
              <a:t>female</a:t>
            </a:r>
            <a:r>
              <a:rPr lang="en-US" sz="2000" spc="-10" dirty="0" smtClean="0">
                <a:cs typeface="Calibri"/>
              </a:rPr>
              <a:t> genital</a:t>
            </a:r>
            <a:r>
              <a:rPr lang="en-US" sz="2000" spc="-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duct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or</a:t>
            </a:r>
            <a:r>
              <a:rPr lang="en-US" sz="2000" spc="-15" dirty="0" smtClean="0">
                <a:cs typeface="Calibri"/>
              </a:rPr>
              <a:t> </a:t>
            </a:r>
            <a:r>
              <a:rPr lang="en-US" sz="2000" b="1" spc="-5" dirty="0" smtClean="0">
                <a:cs typeface="Calibri"/>
              </a:rPr>
              <a:t>oviduct</a:t>
            </a:r>
            <a:r>
              <a:rPr lang="en-US" sz="2000" spc="-5" dirty="0" smtClean="0">
                <a:cs typeface="Calibri"/>
              </a:rPr>
              <a:t>.</a:t>
            </a:r>
            <a:endParaRPr lang="en-US" sz="2000" dirty="0" smtClean="0">
              <a:cs typeface="Calibri"/>
            </a:endParaRPr>
          </a:p>
          <a:p>
            <a:pPr marL="355600" marR="550545" indent="-343535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dirty="0" smtClean="0">
                <a:cs typeface="Calibri"/>
              </a:rPr>
              <a:t>It </a:t>
            </a:r>
            <a:r>
              <a:rPr lang="en-US" sz="2000" spc="-5" dirty="0" smtClean="0">
                <a:cs typeface="Calibri"/>
              </a:rPr>
              <a:t>opens </a:t>
            </a:r>
            <a:r>
              <a:rPr lang="en-US" sz="2000" spc="-10" dirty="0" smtClean="0">
                <a:cs typeface="Calibri"/>
              </a:rPr>
              <a:t>anteriorly </a:t>
            </a:r>
            <a:r>
              <a:rPr lang="en-US" sz="2000" spc="-15" dirty="0" smtClean="0">
                <a:cs typeface="Calibri"/>
              </a:rPr>
              <a:t>into </a:t>
            </a:r>
            <a:r>
              <a:rPr lang="en-US" sz="2000" spc="-5" dirty="0" smtClean="0">
                <a:cs typeface="Calibri"/>
              </a:rPr>
              <a:t>coelom, </a:t>
            </a:r>
            <a:r>
              <a:rPr lang="en-US" sz="2000" dirty="0" smtClean="0">
                <a:cs typeface="Calibri"/>
              </a:rPr>
              <a:t>in the </a:t>
            </a:r>
            <a:r>
              <a:rPr lang="en-US" sz="2000" spc="-10" dirty="0" smtClean="0">
                <a:cs typeface="Calibri"/>
              </a:rPr>
              <a:t>region </a:t>
            </a:r>
            <a:r>
              <a:rPr lang="en-US" sz="2000" spc="-5" dirty="0" smtClean="0">
                <a:cs typeface="Calibri"/>
              </a:rPr>
              <a:t>of 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15" dirty="0" smtClean="0">
                <a:cs typeface="Calibri"/>
              </a:rPr>
              <a:t>degenerating</a:t>
            </a:r>
            <a:r>
              <a:rPr lang="en-US" sz="2000" spc="-25" dirty="0" smtClean="0">
                <a:cs typeface="Calibri"/>
              </a:rPr>
              <a:t> </a:t>
            </a:r>
            <a:r>
              <a:rPr lang="en-US" sz="2000" spc="-15" dirty="0" err="1" smtClean="0">
                <a:cs typeface="Calibri"/>
              </a:rPr>
              <a:t>pronephros</a:t>
            </a:r>
            <a:r>
              <a:rPr lang="en-US" sz="2000" spc="-15" dirty="0" smtClean="0">
                <a:cs typeface="Calibri"/>
              </a:rPr>
              <a:t>, </a:t>
            </a:r>
            <a:r>
              <a:rPr lang="en-US" sz="2000" spc="-10" dirty="0" smtClean="0">
                <a:cs typeface="Calibri"/>
              </a:rPr>
              <a:t>by </a:t>
            </a:r>
            <a:r>
              <a:rPr lang="en-US" sz="2000" dirty="0" smtClean="0">
                <a:cs typeface="Calibri"/>
              </a:rPr>
              <a:t>a </a:t>
            </a:r>
            <a:r>
              <a:rPr lang="en-US" sz="2000" b="1" spc="-5" dirty="0" err="1" smtClean="0">
                <a:cs typeface="Calibri"/>
              </a:rPr>
              <a:t>coelomic</a:t>
            </a:r>
            <a:r>
              <a:rPr lang="en-US" sz="2000" b="1" spc="-5" dirty="0" smtClean="0">
                <a:cs typeface="Calibri"/>
              </a:rPr>
              <a:t> funnel</a:t>
            </a:r>
            <a:r>
              <a:rPr lang="en-US" sz="2000" b="1" spc="5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or </a:t>
            </a:r>
            <a:r>
              <a:rPr lang="en-US" sz="2000" spc="-600" dirty="0" smtClean="0">
                <a:cs typeface="Calibri"/>
              </a:rPr>
              <a:t> </a:t>
            </a:r>
            <a:r>
              <a:rPr lang="en-US" sz="2000" b="1" spc="-10" dirty="0" err="1" smtClean="0">
                <a:cs typeface="Calibri"/>
              </a:rPr>
              <a:t>ostium</a:t>
            </a:r>
            <a:r>
              <a:rPr lang="en-US" sz="2000" spc="-10" dirty="0" smtClean="0">
                <a:cs typeface="Calibri"/>
              </a:rPr>
              <a:t>,</a:t>
            </a:r>
            <a:r>
              <a:rPr lang="en-US" sz="2000" spc="10" dirty="0" smtClean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and</a:t>
            </a:r>
            <a:r>
              <a:rPr lang="en-US" sz="2000" spc="-2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terminates</a:t>
            </a:r>
            <a:r>
              <a:rPr lang="en-US" sz="2000" spc="-4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posteriorly</a:t>
            </a:r>
            <a:r>
              <a:rPr lang="en-US" sz="2000" spc="-5" dirty="0" smtClean="0">
                <a:cs typeface="Calibri"/>
              </a:rPr>
              <a:t> </a:t>
            </a:r>
            <a:r>
              <a:rPr lang="en-US" sz="2000" spc="-15" dirty="0" smtClean="0">
                <a:cs typeface="Calibri"/>
              </a:rPr>
              <a:t>into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b="1" spc="-10" dirty="0" smtClean="0">
                <a:cs typeface="Calibri"/>
              </a:rPr>
              <a:t>cloaca</a:t>
            </a:r>
            <a:r>
              <a:rPr lang="en-US" sz="2000" spc="-10" dirty="0" smtClean="0">
                <a:cs typeface="Calibri"/>
              </a:rPr>
              <a:t>.</a:t>
            </a:r>
            <a:endParaRPr lang="en-US" sz="2000" dirty="0" smtClean="0">
              <a:cs typeface="Calibri"/>
            </a:endParaRPr>
          </a:p>
          <a:p>
            <a:endParaRPr lang="en-US" sz="2000" spc="-5" dirty="0" smtClean="0">
              <a:latin typeface="Times New Roman"/>
              <a:cs typeface="Times New Roman"/>
            </a:endParaRPr>
          </a:p>
          <a:p>
            <a:endParaRPr lang="en-IN" sz="2000" dirty="0"/>
          </a:p>
        </p:txBody>
      </p:sp>
      <p:pic>
        <p:nvPicPr>
          <p:cNvPr id="6146" name="Picture 2" descr="Sharkman's Shark Facts – Sharklab-Ma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797425" cy="23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4463"/>
            <a:ext cx="91440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Evolution of </a:t>
            </a:r>
            <a:r>
              <a:rPr lang="en-IN" sz="2800" dirty="0" err="1" smtClean="0"/>
              <a:t>urinogenital</a:t>
            </a:r>
            <a:r>
              <a:rPr lang="en-IN" sz="2800" dirty="0" smtClean="0"/>
              <a:t> ducts along phylogeny (</a:t>
            </a:r>
            <a:r>
              <a:rPr lang="en-IN" sz="2800" dirty="0" err="1" smtClean="0"/>
              <a:t>anamniotes</a:t>
            </a:r>
            <a:r>
              <a:rPr lang="en-IN" sz="2800" dirty="0" smtClean="0"/>
              <a:t>)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rmAutofit/>
          </a:bodyPr>
          <a:lstStyle/>
          <a:p>
            <a:pPr marL="355600" marR="67310"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cs typeface="Calibri"/>
              </a:rPr>
              <a:t>In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the</a:t>
            </a:r>
            <a:r>
              <a:rPr lang="en-US" sz="2000" spc="1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embryos</a:t>
            </a:r>
            <a:r>
              <a:rPr lang="en-US" sz="2000" spc="3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of</a:t>
            </a:r>
            <a:r>
              <a:rPr lang="en-US" sz="2000" spc="40" dirty="0" smtClean="0">
                <a:cs typeface="Calibri"/>
              </a:rPr>
              <a:t> </a:t>
            </a:r>
            <a:r>
              <a:rPr lang="en-US" sz="2000" b="1" spc="-10" dirty="0" err="1" smtClean="0">
                <a:cs typeface="Calibri"/>
              </a:rPr>
              <a:t>Anura</a:t>
            </a:r>
            <a:r>
              <a:rPr lang="en-US" sz="2000" spc="-10" dirty="0" smtClean="0">
                <a:cs typeface="Calibri"/>
              </a:rPr>
              <a:t>,</a:t>
            </a:r>
            <a:r>
              <a:rPr lang="en-US" sz="2000" spc="35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each</a:t>
            </a:r>
            <a:r>
              <a:rPr lang="en-US" sz="2000" spc="1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testis </a:t>
            </a:r>
            <a:r>
              <a:rPr lang="en-US" sz="2000" spc="-5" dirty="0" smtClean="0">
                <a:cs typeface="Calibri"/>
              </a:rPr>
              <a:t>is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made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of</a:t>
            </a:r>
            <a:r>
              <a:rPr lang="en-US" sz="2000" spc="2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two</a:t>
            </a:r>
            <a:r>
              <a:rPr lang="en-US" sz="2000" spc="1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portions</a:t>
            </a:r>
            <a:r>
              <a:rPr lang="en-US" sz="2000" spc="45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-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i="1" spc="-5" dirty="0" smtClean="0">
                <a:cs typeface="Calibri"/>
              </a:rPr>
              <a:t>the</a:t>
            </a:r>
            <a:r>
              <a:rPr lang="en-US" sz="2000" i="1" dirty="0" smtClean="0">
                <a:cs typeface="Calibri"/>
              </a:rPr>
              <a:t> </a:t>
            </a:r>
            <a:r>
              <a:rPr lang="en-US" sz="2000" i="1" spc="-10" dirty="0" smtClean="0">
                <a:cs typeface="Calibri"/>
              </a:rPr>
              <a:t>anterior</a:t>
            </a:r>
            <a:r>
              <a:rPr lang="en-US" sz="2000" i="1" dirty="0" smtClean="0">
                <a:cs typeface="Calibri"/>
              </a:rPr>
              <a:t> </a:t>
            </a:r>
            <a:r>
              <a:rPr lang="en-US" sz="2000" i="1" spc="-5" dirty="0" smtClean="0">
                <a:cs typeface="Calibri"/>
              </a:rPr>
              <a:t>portion</a:t>
            </a:r>
            <a:r>
              <a:rPr lang="en-US" sz="2000" i="1" spc="20" dirty="0" smtClean="0">
                <a:cs typeface="Calibri"/>
              </a:rPr>
              <a:t> </a:t>
            </a:r>
            <a:r>
              <a:rPr lang="en-US" sz="2000" i="1" spc="-10" dirty="0" smtClean="0">
                <a:cs typeface="Calibri"/>
              </a:rPr>
              <a:t>disappear</a:t>
            </a:r>
            <a:r>
              <a:rPr lang="en-US" sz="2000" i="1" spc="25" dirty="0" smtClean="0">
                <a:cs typeface="Calibri"/>
              </a:rPr>
              <a:t> </a:t>
            </a:r>
            <a:r>
              <a:rPr lang="en-US" sz="2000" i="1" spc="-10" dirty="0" smtClean="0">
                <a:cs typeface="Calibri"/>
              </a:rPr>
              <a:t>and </a:t>
            </a:r>
            <a:r>
              <a:rPr lang="en-US" sz="2000" i="1" spc="-345" dirty="0" smtClean="0">
                <a:cs typeface="Calibri"/>
              </a:rPr>
              <a:t> </a:t>
            </a:r>
            <a:r>
              <a:rPr lang="en-US" sz="2000" i="1" spc="-5" dirty="0" smtClean="0">
                <a:cs typeface="Calibri"/>
              </a:rPr>
              <a:t>the </a:t>
            </a:r>
            <a:r>
              <a:rPr lang="en-US" sz="2000" i="1" spc="-10" dirty="0" smtClean="0">
                <a:cs typeface="Calibri"/>
              </a:rPr>
              <a:t>posterior</a:t>
            </a:r>
            <a:r>
              <a:rPr lang="en-US" sz="2000" i="1" spc="-5" dirty="0" smtClean="0">
                <a:cs typeface="Calibri"/>
              </a:rPr>
              <a:t> portion</a:t>
            </a:r>
            <a:r>
              <a:rPr lang="en-US" sz="2000" i="1" spc="10" dirty="0" smtClean="0">
                <a:cs typeface="Calibri"/>
              </a:rPr>
              <a:t> </a:t>
            </a:r>
            <a:r>
              <a:rPr lang="en-US" sz="2000" i="1" spc="-10" dirty="0" smtClean="0">
                <a:cs typeface="Calibri"/>
              </a:rPr>
              <a:t>becomes</a:t>
            </a:r>
            <a:r>
              <a:rPr lang="en-US" sz="2000" i="1" spc="10" dirty="0" smtClean="0">
                <a:cs typeface="Calibri"/>
              </a:rPr>
              <a:t> </a:t>
            </a:r>
            <a:r>
              <a:rPr lang="en-US" sz="2000" i="1" spc="-5" dirty="0" smtClean="0">
                <a:cs typeface="Calibri"/>
              </a:rPr>
              <a:t>the</a:t>
            </a:r>
            <a:r>
              <a:rPr lang="en-US" sz="2000" i="1" spc="5" dirty="0" smtClean="0">
                <a:cs typeface="Calibri"/>
              </a:rPr>
              <a:t> </a:t>
            </a:r>
            <a:r>
              <a:rPr lang="en-US" sz="2000" i="1" spc="-10" dirty="0" smtClean="0">
                <a:cs typeface="Calibri"/>
              </a:rPr>
              <a:t>adult</a:t>
            </a:r>
            <a:r>
              <a:rPr lang="en-US" sz="2000" i="1" spc="10" dirty="0" smtClean="0">
                <a:cs typeface="Calibri"/>
              </a:rPr>
              <a:t> </a:t>
            </a:r>
            <a:r>
              <a:rPr lang="en-US" sz="2000" i="1" spc="-10" dirty="0" smtClean="0">
                <a:cs typeface="Calibri"/>
              </a:rPr>
              <a:t>functional</a:t>
            </a:r>
            <a:r>
              <a:rPr lang="en-US" sz="2000" i="1" spc="20" dirty="0" smtClean="0">
                <a:cs typeface="Calibri"/>
              </a:rPr>
              <a:t> </a:t>
            </a:r>
            <a:r>
              <a:rPr lang="en-US" sz="2000" i="1" dirty="0" smtClean="0">
                <a:cs typeface="Calibri"/>
              </a:rPr>
              <a:t>testis</a:t>
            </a:r>
            <a:r>
              <a:rPr lang="en-US" sz="2000" dirty="0" smtClean="0">
                <a:cs typeface="Calibri"/>
              </a:rPr>
              <a:t>.</a:t>
            </a:r>
          </a:p>
          <a:p>
            <a:pPr marL="756285" marR="150495" indent="-287020">
              <a:lnSpc>
                <a:spcPct val="100000"/>
              </a:lnSpc>
              <a:spcBef>
                <a:spcPts val="385"/>
              </a:spcBef>
              <a:tabLst>
                <a:tab pos="756285" algn="l"/>
              </a:tabLst>
            </a:pPr>
            <a:r>
              <a:rPr lang="en-US" sz="2000" spc="-5" dirty="0" smtClean="0">
                <a:cs typeface="Calibri"/>
              </a:rPr>
              <a:t>In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adult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male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toad,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the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anterior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portion</a:t>
            </a:r>
            <a:r>
              <a:rPr lang="en-US" sz="2000" spc="3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also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persists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as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the</a:t>
            </a:r>
            <a:r>
              <a:rPr lang="en-US" sz="2000" spc="60" dirty="0" smtClean="0">
                <a:cs typeface="Calibri"/>
              </a:rPr>
              <a:t> </a:t>
            </a:r>
            <a:r>
              <a:rPr lang="en-US" sz="2000" b="1" spc="-5" dirty="0" smtClean="0">
                <a:cs typeface="Calibri"/>
              </a:rPr>
              <a:t>Bidder's</a:t>
            </a:r>
            <a:r>
              <a:rPr lang="en-US" sz="2000" b="1" spc="30" dirty="0" smtClean="0">
                <a:cs typeface="Calibri"/>
              </a:rPr>
              <a:t> </a:t>
            </a:r>
            <a:r>
              <a:rPr lang="en-US" sz="2000" b="1" spc="-15" dirty="0" smtClean="0">
                <a:cs typeface="Calibri"/>
              </a:rPr>
              <a:t>organ</a:t>
            </a:r>
            <a:r>
              <a:rPr lang="en-US" sz="2000" spc="-15" dirty="0" smtClean="0">
                <a:cs typeface="Calibri"/>
              </a:rPr>
              <a:t>,</a:t>
            </a:r>
            <a:r>
              <a:rPr lang="en-US" sz="2000" spc="3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containing</a:t>
            </a:r>
            <a:r>
              <a:rPr lang="en-US" sz="2000" spc="-3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large </a:t>
            </a:r>
            <a:r>
              <a:rPr lang="en-US" sz="2000" spc="-345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cells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similar</a:t>
            </a:r>
            <a:r>
              <a:rPr lang="en-US" sz="2000" spc="-30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to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immature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-15" dirty="0" smtClean="0">
                <a:cs typeface="Calibri"/>
              </a:rPr>
              <a:t>ova.</a:t>
            </a:r>
          </a:p>
          <a:p>
            <a:pPr marL="355600" indent="-343535">
              <a:spcBef>
                <a:spcPts val="3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b="1" spc="-5" dirty="0" err="1">
                <a:cs typeface="Calibri"/>
              </a:rPr>
              <a:t>Mullerian</a:t>
            </a:r>
            <a:r>
              <a:rPr lang="en-US" sz="2000" b="1" spc="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ducts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function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as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oviducts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as</a:t>
            </a:r>
            <a:r>
              <a:rPr lang="en-US" sz="2000" spc="10" dirty="0" smtClean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long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and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15" dirty="0" smtClean="0">
                <a:cs typeface="Calibri"/>
              </a:rPr>
              <a:t>convoluted tubes.</a:t>
            </a:r>
            <a:r>
              <a:rPr lang="en-US" sz="2000" spc="30" dirty="0" smtClean="0">
                <a:cs typeface="Calibri"/>
              </a:rPr>
              <a:t> </a:t>
            </a:r>
          </a:p>
          <a:p>
            <a:pPr marL="355600" indent="-343535">
              <a:spcBef>
                <a:spcPts val="3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spc="-10" dirty="0" smtClean="0">
                <a:cs typeface="Calibri"/>
              </a:rPr>
              <a:t>Posteriorly </a:t>
            </a:r>
            <a:r>
              <a:rPr lang="en-US" sz="2000" spc="-5" dirty="0" smtClean="0">
                <a:cs typeface="Calibri"/>
              </a:rPr>
              <a:t>each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oviduct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 err="1">
                <a:cs typeface="Calibri"/>
              </a:rPr>
              <a:t>dialates</a:t>
            </a:r>
            <a:r>
              <a:rPr lang="en-US" sz="2000" spc="-10" dirty="0">
                <a:cs typeface="Calibri"/>
              </a:rPr>
              <a:t> to</a:t>
            </a:r>
            <a:r>
              <a:rPr lang="en-US" sz="2000" dirty="0">
                <a:cs typeface="Calibri"/>
              </a:rPr>
              <a:t> </a:t>
            </a:r>
            <a:r>
              <a:rPr lang="en-US" sz="2000" spc="-15" dirty="0">
                <a:cs typeface="Calibri"/>
              </a:rPr>
              <a:t>form</a:t>
            </a:r>
            <a:r>
              <a:rPr lang="en-US" sz="2000" spc="30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uterus</a:t>
            </a:r>
            <a:r>
              <a:rPr lang="en-US" sz="2000" spc="-10" dirty="0">
                <a:cs typeface="Calibri"/>
              </a:rPr>
              <a:t>/</a:t>
            </a:r>
            <a:r>
              <a:rPr lang="en-US" sz="2000" b="1" spc="-10" dirty="0" err="1">
                <a:cs typeface="Calibri"/>
              </a:rPr>
              <a:t>ovisac</a:t>
            </a:r>
            <a:r>
              <a:rPr lang="en-US" sz="2000" b="1" spc="3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that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open</a:t>
            </a:r>
            <a:r>
              <a:rPr lang="en-US" sz="2000" spc="2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independently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into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cloaca</a:t>
            </a:r>
            <a:r>
              <a:rPr lang="en-US" sz="2000" spc="-5" dirty="0" smtClean="0">
                <a:cs typeface="Calibri"/>
              </a:rPr>
              <a:t>.</a:t>
            </a:r>
            <a:endParaRPr lang="en-US" sz="2000" dirty="0">
              <a:cs typeface="Calibri"/>
            </a:endParaRPr>
          </a:p>
        </p:txBody>
      </p:sp>
      <p:sp>
        <p:nvSpPr>
          <p:cNvPr id="4" name="AutoShape 2" descr="Urinogenital Systems in Various Vertebr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Urinogenital Systems in Various Vertebr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36" y="3175132"/>
            <a:ext cx="4160664" cy="367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Evolution of </a:t>
            </a:r>
            <a:r>
              <a:rPr lang="en-IN" sz="2800" b="1" dirty="0" err="1" smtClean="0"/>
              <a:t>urinogenital</a:t>
            </a:r>
            <a:r>
              <a:rPr lang="en-IN" sz="2800" b="1" dirty="0" smtClean="0"/>
              <a:t> ducts along phylogeny (amniotes)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866" y="685800"/>
            <a:ext cx="9220200" cy="4724400"/>
          </a:xfrm>
        </p:spPr>
        <p:txBody>
          <a:bodyPr>
            <a:normAutofit/>
          </a:bodyPr>
          <a:lstStyle/>
          <a:p>
            <a:pPr marL="355600" marR="245745" indent="-343535">
              <a:spcBef>
                <a:spcPts val="690"/>
              </a:spcBef>
            </a:pPr>
            <a:r>
              <a:rPr lang="en-US" sz="1800" dirty="0">
                <a:latin typeface="Arial Narrow" pitchFamily="34" charset="0"/>
                <a:cs typeface="Calibri"/>
              </a:rPr>
              <a:t>A </a:t>
            </a:r>
            <a:r>
              <a:rPr lang="en-US" sz="1800" spc="-15" dirty="0" err="1">
                <a:latin typeface="Arial Narrow" pitchFamily="34" charset="0"/>
                <a:cs typeface="Calibri"/>
              </a:rPr>
              <a:t>metanephros</a:t>
            </a:r>
            <a:r>
              <a:rPr lang="en-US" sz="1800" spc="-15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develops </a:t>
            </a:r>
            <a:r>
              <a:rPr lang="en-US" sz="1800" dirty="0">
                <a:latin typeface="Arial Narrow" pitchFamily="34" charset="0"/>
                <a:cs typeface="Calibri"/>
              </a:rPr>
              <a:t>as the adult </a:t>
            </a:r>
            <a:r>
              <a:rPr lang="en-US" sz="1800" spc="-5" dirty="0">
                <a:latin typeface="Arial Narrow" pitchFamily="34" charset="0"/>
                <a:cs typeface="Calibri"/>
              </a:rPr>
              <a:t>functional kidney </a:t>
            </a:r>
            <a:r>
              <a:rPr lang="en-US" sz="1800" dirty="0">
                <a:latin typeface="Arial Narrow" pitchFamily="34" charset="0"/>
                <a:cs typeface="Calibri"/>
              </a:rPr>
              <a:t> with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its</a:t>
            </a:r>
            <a:r>
              <a:rPr lang="en-US" sz="1800" spc="-5" dirty="0">
                <a:latin typeface="Arial Narrow" pitchFamily="34" charset="0"/>
                <a:cs typeface="Calibri"/>
              </a:rPr>
              <a:t> own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urinary</a:t>
            </a:r>
            <a:r>
              <a:rPr lang="en-US" sz="1800" spc="-1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duct</a:t>
            </a:r>
            <a:r>
              <a:rPr lang="en-US" sz="1800" spc="-3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or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20" dirty="0">
                <a:latin typeface="Arial Narrow" pitchFamily="34" charset="0"/>
                <a:cs typeface="Calibri"/>
              </a:rPr>
              <a:t>ureter </a:t>
            </a:r>
            <a:r>
              <a:rPr lang="en-US" sz="1800" spc="-15" dirty="0">
                <a:latin typeface="Arial Narrow" pitchFamily="34" charset="0"/>
                <a:cs typeface="Calibri"/>
              </a:rPr>
              <a:t>to</a:t>
            </a:r>
            <a:r>
              <a:rPr lang="en-US" sz="1800" spc="-10" dirty="0">
                <a:latin typeface="Arial Narrow" pitchFamily="34" charset="0"/>
                <a:cs typeface="Calibri"/>
              </a:rPr>
              <a:t> transport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urine.</a:t>
            </a:r>
            <a:endParaRPr lang="en-US" sz="1800" dirty="0">
              <a:latin typeface="Arial Narrow" pitchFamily="34" charset="0"/>
              <a:cs typeface="Calibri"/>
            </a:endParaRPr>
          </a:p>
          <a:p>
            <a:pPr marL="355600" marR="680085" indent="-343535">
              <a:spcBef>
                <a:spcPts val="640"/>
              </a:spcBef>
            </a:pPr>
            <a:r>
              <a:rPr lang="en-US" sz="1800" i="1" spc="-5" dirty="0">
                <a:latin typeface="Arial Narrow" pitchFamily="34" charset="0"/>
                <a:cs typeface="Calibri"/>
              </a:rPr>
              <a:t>Thus,</a:t>
            </a:r>
            <a:r>
              <a:rPr lang="en-US" sz="1800" i="1" spc="-25" dirty="0">
                <a:latin typeface="Arial Narrow" pitchFamily="34" charset="0"/>
                <a:cs typeface="Calibri"/>
              </a:rPr>
              <a:t> </a:t>
            </a:r>
            <a:r>
              <a:rPr lang="en-US" sz="1800" i="1" dirty="0" err="1">
                <a:latin typeface="Arial Narrow" pitchFamily="34" charset="0"/>
                <a:cs typeface="Calibri"/>
              </a:rPr>
              <a:t>mesonephric</a:t>
            </a:r>
            <a:r>
              <a:rPr lang="en-US" sz="1800" i="1" spc="5" dirty="0">
                <a:latin typeface="Arial Narrow" pitchFamily="34" charset="0"/>
                <a:cs typeface="Calibri"/>
              </a:rPr>
              <a:t> </a:t>
            </a:r>
            <a:r>
              <a:rPr lang="en-US" sz="1800" i="1" spc="-5" dirty="0">
                <a:latin typeface="Arial Narrow" pitchFamily="34" charset="0"/>
                <a:cs typeface="Calibri"/>
              </a:rPr>
              <a:t>or</a:t>
            </a:r>
            <a:r>
              <a:rPr lang="en-US" sz="1800" i="1" dirty="0">
                <a:latin typeface="Arial Narrow" pitchFamily="34" charset="0"/>
                <a:cs typeface="Calibri"/>
              </a:rPr>
              <a:t> </a:t>
            </a:r>
            <a:r>
              <a:rPr lang="en-US" sz="1800" i="1" spc="-15" dirty="0" err="1">
                <a:latin typeface="Arial Narrow" pitchFamily="34" charset="0"/>
                <a:cs typeface="Calibri"/>
              </a:rPr>
              <a:t>Wolffian</a:t>
            </a:r>
            <a:r>
              <a:rPr lang="en-US" sz="1800" i="1" dirty="0">
                <a:latin typeface="Arial Narrow" pitchFamily="34" charset="0"/>
                <a:cs typeface="Calibri"/>
              </a:rPr>
              <a:t> </a:t>
            </a:r>
            <a:r>
              <a:rPr lang="en-US" sz="1800" i="1" spc="-5" dirty="0">
                <a:latin typeface="Arial Narrow" pitchFamily="34" charset="0"/>
                <a:cs typeface="Calibri"/>
              </a:rPr>
              <a:t>duct</a:t>
            </a:r>
            <a:r>
              <a:rPr lang="en-US" sz="1800" i="1" spc="-20" dirty="0">
                <a:latin typeface="Arial Narrow" pitchFamily="34" charset="0"/>
                <a:cs typeface="Calibri"/>
              </a:rPr>
              <a:t> </a:t>
            </a:r>
            <a:r>
              <a:rPr lang="en-US" sz="1800" i="1" spc="-10" dirty="0">
                <a:latin typeface="Arial Narrow" pitchFamily="34" charset="0"/>
                <a:cs typeface="Calibri"/>
              </a:rPr>
              <a:t>becomes</a:t>
            </a:r>
            <a:r>
              <a:rPr lang="en-US" sz="1800" i="1" spc="-5" dirty="0">
                <a:latin typeface="Arial Narrow" pitchFamily="34" charset="0"/>
                <a:cs typeface="Calibri"/>
              </a:rPr>
              <a:t> solely</a:t>
            </a:r>
            <a:r>
              <a:rPr lang="en-US" sz="1800" i="1" spc="10" dirty="0">
                <a:latin typeface="Arial Narrow" pitchFamily="34" charset="0"/>
                <a:cs typeface="Calibri"/>
              </a:rPr>
              <a:t> </a:t>
            </a:r>
            <a:r>
              <a:rPr lang="en-US" sz="1800" i="1" dirty="0">
                <a:latin typeface="Arial Narrow" pitchFamily="34" charset="0"/>
                <a:cs typeface="Calibri"/>
              </a:rPr>
              <a:t>a </a:t>
            </a:r>
            <a:r>
              <a:rPr lang="en-US" sz="1800" i="1" spc="-595" dirty="0">
                <a:latin typeface="Arial Narrow" pitchFamily="34" charset="0"/>
                <a:cs typeface="Calibri"/>
              </a:rPr>
              <a:t> </a:t>
            </a:r>
            <a:r>
              <a:rPr lang="en-US" sz="1800" i="1" spc="-10" dirty="0">
                <a:latin typeface="Arial Narrow" pitchFamily="34" charset="0"/>
                <a:cs typeface="Calibri"/>
              </a:rPr>
              <a:t>genital </a:t>
            </a:r>
            <a:r>
              <a:rPr lang="en-US" sz="1800" i="1" spc="-5" dirty="0">
                <a:latin typeface="Arial Narrow" pitchFamily="34" charset="0"/>
                <a:cs typeface="Calibri"/>
              </a:rPr>
              <a:t>duct</a:t>
            </a:r>
            <a:r>
              <a:rPr lang="en-US" sz="1800" i="1" spc="-15" dirty="0">
                <a:latin typeface="Arial Narrow" pitchFamily="34" charset="0"/>
                <a:cs typeface="Calibri"/>
              </a:rPr>
              <a:t> </a:t>
            </a:r>
            <a:r>
              <a:rPr lang="en-US" sz="1800" i="1" spc="-5" dirty="0">
                <a:latin typeface="Arial Narrow" pitchFamily="34" charset="0"/>
                <a:cs typeface="Calibri"/>
              </a:rPr>
              <a:t>or </a:t>
            </a:r>
            <a:r>
              <a:rPr lang="en-US" sz="1800" i="1" dirty="0">
                <a:latin typeface="Arial Narrow" pitchFamily="34" charset="0"/>
                <a:cs typeface="Calibri"/>
              </a:rPr>
              <a:t>vas </a:t>
            </a:r>
            <a:r>
              <a:rPr lang="en-US" sz="1800" i="1" spc="-10" dirty="0">
                <a:latin typeface="Arial Narrow" pitchFamily="34" charset="0"/>
                <a:cs typeface="Calibri"/>
              </a:rPr>
              <a:t>deferens.</a:t>
            </a:r>
            <a:endParaRPr lang="en-US" sz="1800" dirty="0">
              <a:latin typeface="Arial Narrow" pitchFamily="34" charset="0"/>
              <a:cs typeface="Calibri"/>
            </a:endParaRPr>
          </a:p>
          <a:p>
            <a:pPr marL="355600" marR="5080" indent="-343535">
              <a:spcBef>
                <a:spcPts val="640"/>
              </a:spcBef>
            </a:pPr>
            <a:r>
              <a:rPr lang="en-US" sz="1800" spc="-5" dirty="0">
                <a:latin typeface="Arial Narrow" pitchFamily="34" charset="0"/>
                <a:cs typeface="Calibri"/>
              </a:rPr>
              <a:t>The </a:t>
            </a:r>
            <a:r>
              <a:rPr lang="en-US" sz="1800" spc="-10" dirty="0">
                <a:latin typeface="Arial Narrow" pitchFamily="34" charset="0"/>
                <a:cs typeface="Calibri"/>
              </a:rPr>
              <a:t>remnants </a:t>
            </a:r>
            <a:r>
              <a:rPr lang="en-US" sz="1800" spc="-5" dirty="0">
                <a:latin typeface="Arial Narrow" pitchFamily="34" charset="0"/>
                <a:cs typeface="Calibri"/>
              </a:rPr>
              <a:t>of embryonic </a:t>
            </a:r>
            <a:r>
              <a:rPr lang="en-US" sz="1800" spc="-10" dirty="0" err="1">
                <a:latin typeface="Arial Narrow" pitchFamily="34" charset="0"/>
                <a:cs typeface="Calibri"/>
              </a:rPr>
              <a:t>mesonephros</a:t>
            </a:r>
            <a:r>
              <a:rPr lang="en-US" sz="1800" spc="-1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and a </a:t>
            </a:r>
            <a:r>
              <a:rPr lang="en-US" sz="1800" spc="-10" dirty="0">
                <a:latin typeface="Arial Narrow" pitchFamily="34" charset="0"/>
                <a:cs typeface="Calibri"/>
              </a:rPr>
              <a:t>coiled </a:t>
            </a:r>
            <a:r>
              <a:rPr lang="en-US" sz="1800" spc="-5" dirty="0">
                <a:latin typeface="Arial Narrow" pitchFamily="34" charset="0"/>
                <a:cs typeface="Calibri"/>
              </a:rPr>
              <a:t> portion</a:t>
            </a:r>
            <a:r>
              <a:rPr lang="en-US" sz="1800" spc="-3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of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dirty="0" err="1">
                <a:latin typeface="Arial Narrow" pitchFamily="34" charset="0"/>
                <a:cs typeface="Calibri"/>
              </a:rPr>
              <a:t>mesonephric</a:t>
            </a:r>
            <a:r>
              <a:rPr lang="en-US" sz="1800" spc="-5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duct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become</a:t>
            </a:r>
            <a:r>
              <a:rPr lang="en-US" sz="1800" spc="-3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-1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epididymis</a:t>
            </a:r>
            <a:r>
              <a:rPr lang="en-US" sz="1800" spc="-2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of </a:t>
            </a:r>
            <a:r>
              <a:rPr lang="en-US" sz="1800" spc="-59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adult</a:t>
            </a:r>
            <a:r>
              <a:rPr lang="en-US" sz="1800" spc="-15" dirty="0">
                <a:latin typeface="Arial Narrow" pitchFamily="34" charset="0"/>
                <a:cs typeface="Calibri"/>
              </a:rPr>
              <a:t> </a:t>
            </a:r>
            <a:r>
              <a:rPr lang="en-US" sz="1800" spc="-30" dirty="0">
                <a:latin typeface="Arial Narrow" pitchFamily="34" charset="0"/>
                <a:cs typeface="Calibri"/>
              </a:rPr>
              <a:t>kidney.</a:t>
            </a:r>
            <a:endParaRPr lang="en-US" sz="1800" dirty="0">
              <a:latin typeface="Arial Narrow" pitchFamily="34" charset="0"/>
              <a:cs typeface="Calibri"/>
            </a:endParaRPr>
          </a:p>
          <a:p>
            <a:pPr marL="355600" marR="482600" indent="-343535">
              <a:spcBef>
                <a:spcPts val="640"/>
              </a:spcBef>
            </a:pPr>
            <a:r>
              <a:rPr lang="en-US" sz="1800" spc="-20" dirty="0">
                <a:latin typeface="Arial Narrow" pitchFamily="34" charset="0"/>
                <a:cs typeface="Calibri"/>
              </a:rPr>
              <a:t>From </a:t>
            </a:r>
            <a:r>
              <a:rPr lang="en-US" sz="1800" dirty="0">
                <a:latin typeface="Arial Narrow" pitchFamily="34" charset="0"/>
                <a:cs typeface="Calibri"/>
              </a:rPr>
              <a:t>each </a:t>
            </a:r>
            <a:r>
              <a:rPr lang="en-US" sz="1800" spc="-15" dirty="0">
                <a:latin typeface="Arial Narrow" pitchFamily="34" charset="0"/>
                <a:cs typeface="Calibri"/>
              </a:rPr>
              <a:t>testis </a:t>
            </a:r>
            <a:r>
              <a:rPr lang="en-US" sz="1800" spc="-5" dirty="0">
                <a:latin typeface="Arial Narrow" pitchFamily="34" charset="0"/>
                <a:cs typeface="Calibri"/>
              </a:rPr>
              <a:t>sperms pass </a:t>
            </a:r>
            <a:r>
              <a:rPr lang="en-US" sz="1800" spc="-20" dirty="0">
                <a:latin typeface="Arial Narrow" pitchFamily="34" charset="0"/>
                <a:cs typeface="Calibri"/>
              </a:rPr>
              <a:t>first </a:t>
            </a:r>
            <a:r>
              <a:rPr lang="en-US" sz="1800" spc="-15" dirty="0">
                <a:latin typeface="Arial Narrow" pitchFamily="34" charset="0"/>
                <a:cs typeface="Calibri"/>
              </a:rPr>
              <a:t>through </a:t>
            </a:r>
            <a:r>
              <a:rPr lang="en-US" sz="1800" dirty="0">
                <a:latin typeface="Arial Narrow" pitchFamily="34" charset="0"/>
                <a:cs typeface="Calibri"/>
              </a:rPr>
              <a:t>epididymis, </a:t>
            </a:r>
            <a:r>
              <a:rPr lang="en-US" sz="1800" spc="-60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then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spc="-15" dirty="0">
                <a:latin typeface="Arial Narrow" pitchFamily="34" charset="0"/>
                <a:cs typeface="Calibri"/>
              </a:rPr>
              <a:t>through</a:t>
            </a:r>
            <a:r>
              <a:rPr lang="en-US" sz="1800" spc="-5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vas</a:t>
            </a:r>
            <a:r>
              <a:rPr lang="en-US" sz="1800" spc="-20" dirty="0">
                <a:latin typeface="Arial Narrow" pitchFamily="34" charset="0"/>
                <a:cs typeface="Calibri"/>
              </a:rPr>
              <a:t> deferens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spc="-15" dirty="0">
                <a:latin typeface="Arial Narrow" pitchFamily="34" charset="0"/>
                <a:cs typeface="Calibri"/>
              </a:rPr>
              <a:t>to</a:t>
            </a:r>
            <a:r>
              <a:rPr lang="en-US" sz="1800" spc="-10" dirty="0">
                <a:latin typeface="Arial Narrow" pitchFamily="34" charset="0"/>
                <a:cs typeface="Calibri"/>
              </a:rPr>
              <a:t> reach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spc="-20" dirty="0">
                <a:latin typeface="Arial Narrow" pitchFamily="34" charset="0"/>
                <a:cs typeface="Calibri"/>
              </a:rPr>
              <a:t>urethra</a:t>
            </a:r>
            <a:r>
              <a:rPr lang="en-US" sz="1800" spc="-20" dirty="0" smtClean="0">
                <a:latin typeface="Arial Narrow" pitchFamily="34" charset="0"/>
                <a:cs typeface="Calibri"/>
              </a:rPr>
              <a:t>.</a:t>
            </a:r>
          </a:p>
          <a:p>
            <a:pPr marL="355600" marR="38100" indent="-343535">
              <a:spcBef>
                <a:spcPts val="43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1800" dirty="0">
                <a:latin typeface="Arial Narrow" pitchFamily="34" charset="0"/>
                <a:cs typeface="Calibri"/>
              </a:rPr>
              <a:t>Both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oviducts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(</a:t>
            </a:r>
            <a:r>
              <a:rPr lang="en-US" sz="1800" b="1" spc="-5" dirty="0" err="1">
                <a:latin typeface="Arial Narrow" pitchFamily="34" charset="0"/>
                <a:cs typeface="Calibri"/>
              </a:rPr>
              <a:t>Mullerian</a:t>
            </a:r>
            <a:r>
              <a:rPr lang="en-US" sz="1800" b="1" spc="-10" dirty="0">
                <a:latin typeface="Arial Narrow" pitchFamily="34" charset="0"/>
                <a:cs typeface="Calibri"/>
              </a:rPr>
              <a:t> </a:t>
            </a:r>
            <a:r>
              <a:rPr lang="en-US" sz="1800" b="1" dirty="0">
                <a:latin typeface="Arial Narrow" pitchFamily="34" charset="0"/>
                <a:cs typeface="Calibri"/>
              </a:rPr>
              <a:t>ducts</a:t>
            </a:r>
            <a:r>
              <a:rPr lang="en-US" sz="1800" dirty="0">
                <a:latin typeface="Arial Narrow" pitchFamily="34" charset="0"/>
                <a:cs typeface="Calibri"/>
              </a:rPr>
              <a:t>)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appear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in</a:t>
            </a:r>
            <a:r>
              <a:rPr lang="en-US" sz="1800" spc="1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embryo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but only</a:t>
            </a:r>
            <a:r>
              <a:rPr lang="en-US" sz="1800" spc="1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15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left </a:t>
            </a:r>
            <a:r>
              <a:rPr lang="en-US" sz="1800" spc="-5" dirty="0">
                <a:latin typeface="Arial Narrow" pitchFamily="34" charset="0"/>
                <a:cs typeface="Calibri"/>
              </a:rPr>
              <a:t> </a:t>
            </a:r>
            <a:r>
              <a:rPr lang="en-US" sz="1800" spc="-15" dirty="0">
                <a:latin typeface="Arial Narrow" pitchFamily="34" charset="0"/>
                <a:cs typeface="Calibri"/>
              </a:rPr>
              <a:t>grows</a:t>
            </a:r>
            <a:r>
              <a:rPr lang="en-US" sz="1800" dirty="0">
                <a:latin typeface="Arial Narrow" pitchFamily="34" charset="0"/>
                <a:cs typeface="Calibri"/>
              </a:rPr>
              <a:t> and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becomes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functional</a:t>
            </a:r>
            <a:r>
              <a:rPr lang="en-US" sz="1800" spc="3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in</a:t>
            </a:r>
            <a:r>
              <a:rPr lang="en-US" sz="1800" dirty="0">
                <a:latin typeface="Arial Narrow" pitchFamily="34" charset="0"/>
                <a:cs typeface="Calibri"/>
              </a:rPr>
              <a:t> the</a:t>
            </a:r>
            <a:r>
              <a:rPr lang="en-US" sz="1800" spc="1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adult. A </a:t>
            </a:r>
            <a:r>
              <a:rPr lang="en-US" sz="1800" spc="-10" dirty="0">
                <a:latin typeface="Arial Narrow" pitchFamily="34" charset="0"/>
                <a:cs typeface="Calibri"/>
              </a:rPr>
              <a:t>vestige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of</a:t>
            </a:r>
            <a:r>
              <a:rPr lang="en-US" sz="1800" dirty="0">
                <a:latin typeface="Arial Narrow" pitchFamily="34" charset="0"/>
                <a:cs typeface="Calibri"/>
              </a:rPr>
              <a:t> the </a:t>
            </a:r>
            <a:r>
              <a:rPr lang="en-US" sz="1800" spc="-5" dirty="0">
                <a:latin typeface="Arial Narrow" pitchFamily="34" charset="0"/>
                <a:cs typeface="Calibri"/>
              </a:rPr>
              <a:t>right</a:t>
            </a:r>
            <a:r>
              <a:rPr lang="en-US" sz="1800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persists</a:t>
            </a:r>
            <a:r>
              <a:rPr lang="en-US" sz="1800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attached </a:t>
            </a:r>
            <a:r>
              <a:rPr lang="en-US" sz="1800" spc="-390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to</a:t>
            </a:r>
            <a:r>
              <a:rPr lang="en-US" sz="1800" spc="-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15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cloaca.</a:t>
            </a:r>
            <a:r>
              <a:rPr lang="en-US" sz="1800" spc="1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The</a:t>
            </a:r>
            <a:r>
              <a:rPr lang="en-US" sz="180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left</a:t>
            </a:r>
            <a:r>
              <a:rPr lang="en-US" sz="180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oviduct</a:t>
            </a:r>
            <a:r>
              <a:rPr lang="en-US" sz="1800" spc="1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is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a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long,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spc="-25" dirty="0">
                <a:latin typeface="Arial Narrow" pitchFamily="34" charset="0"/>
                <a:cs typeface="Calibri"/>
              </a:rPr>
              <a:t>muscular,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15" dirty="0">
                <a:latin typeface="Arial Narrow" pitchFamily="34" charset="0"/>
                <a:cs typeface="Calibri"/>
              </a:rPr>
              <a:t>convoluted</a:t>
            </a:r>
            <a:r>
              <a:rPr lang="en-US" sz="1800" spc="2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tubule.</a:t>
            </a:r>
            <a:endParaRPr lang="en-US" sz="1800" dirty="0">
              <a:latin typeface="Arial Narrow" pitchFamily="34" charset="0"/>
              <a:cs typeface="Calibri"/>
            </a:endParaRPr>
          </a:p>
          <a:p>
            <a:pPr marL="756285" marR="52705" lvl="1" indent="-287020">
              <a:spcBef>
                <a:spcPts val="35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lang="en-US" sz="1800" spc="-5" dirty="0">
                <a:latin typeface="Arial Narrow" pitchFamily="34" charset="0"/>
                <a:cs typeface="Calibri"/>
              </a:rPr>
              <a:t>The anterior</a:t>
            </a:r>
            <a:r>
              <a:rPr lang="en-US" sz="1800" spc="-2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end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widens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to </a:t>
            </a:r>
            <a:r>
              <a:rPr lang="en-US" sz="1800" spc="-15" dirty="0">
                <a:latin typeface="Arial Narrow" pitchFamily="34" charset="0"/>
                <a:cs typeface="Calibri"/>
              </a:rPr>
              <a:t>form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5" dirty="0">
                <a:latin typeface="Arial Narrow" pitchFamily="34" charset="0"/>
                <a:cs typeface="Calibri"/>
              </a:rPr>
              <a:t> </a:t>
            </a:r>
            <a:r>
              <a:rPr lang="en-US" sz="1800" b="1" spc="-5" dirty="0" err="1">
                <a:latin typeface="Arial Narrow" pitchFamily="34" charset="0"/>
                <a:cs typeface="Calibri"/>
              </a:rPr>
              <a:t>oviducal</a:t>
            </a:r>
            <a:r>
              <a:rPr lang="en-US" sz="1800" b="1" spc="-20" dirty="0">
                <a:latin typeface="Arial Narrow" pitchFamily="34" charset="0"/>
                <a:cs typeface="Calibri"/>
              </a:rPr>
              <a:t> </a:t>
            </a:r>
            <a:r>
              <a:rPr lang="en-US" sz="1800" b="1" spc="-5" dirty="0">
                <a:latin typeface="Arial Narrow" pitchFamily="34" charset="0"/>
                <a:cs typeface="Calibri"/>
              </a:rPr>
              <a:t>funnel</a:t>
            </a:r>
            <a:r>
              <a:rPr lang="en-US" sz="1800" spc="-5" dirty="0">
                <a:latin typeface="Arial Narrow" pitchFamily="34" charset="0"/>
                <a:cs typeface="Calibri"/>
              </a:rPr>
              <a:t>/</a:t>
            </a:r>
            <a:r>
              <a:rPr lang="en-US" sz="1800" b="1" spc="-5" dirty="0">
                <a:latin typeface="Arial Narrow" pitchFamily="34" charset="0"/>
                <a:cs typeface="Calibri"/>
              </a:rPr>
              <a:t>infundibulum</a:t>
            </a:r>
            <a:r>
              <a:rPr lang="en-US" sz="1800" b="1" spc="-3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that</a:t>
            </a:r>
            <a:r>
              <a:rPr lang="en-US" sz="1800" spc="-25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serves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to receive</a:t>
            </a:r>
            <a:r>
              <a:rPr lang="en-US" sz="1800" spc="20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 </a:t>
            </a:r>
            <a:r>
              <a:rPr lang="en-US" sz="1800" spc="-325" dirty="0">
                <a:latin typeface="Arial Narrow" pitchFamily="34" charset="0"/>
                <a:cs typeface="Calibri"/>
              </a:rPr>
              <a:t> </a:t>
            </a:r>
            <a:r>
              <a:rPr lang="en-US" sz="1800" spc="-15" dirty="0">
                <a:latin typeface="Arial Narrow" pitchFamily="34" charset="0"/>
                <a:cs typeface="Calibri"/>
              </a:rPr>
              <a:t>ova</a:t>
            </a:r>
            <a:r>
              <a:rPr lang="en-US" sz="1800" spc="-10" dirty="0">
                <a:latin typeface="Arial Narrow" pitchFamily="34" charset="0"/>
                <a:cs typeface="Calibri"/>
              </a:rPr>
              <a:t> </a:t>
            </a:r>
            <a:r>
              <a:rPr lang="en-US" sz="1800" spc="-5" dirty="0">
                <a:latin typeface="Arial Narrow" pitchFamily="34" charset="0"/>
                <a:cs typeface="Calibri"/>
              </a:rPr>
              <a:t>released</a:t>
            </a:r>
            <a:r>
              <a:rPr lang="en-US" sz="1800" spc="10" dirty="0">
                <a:latin typeface="Arial Narrow" pitchFamily="34" charset="0"/>
                <a:cs typeface="Calibri"/>
              </a:rPr>
              <a:t> </a:t>
            </a:r>
            <a:r>
              <a:rPr lang="en-US" sz="1800" spc="-10" dirty="0">
                <a:latin typeface="Arial Narrow" pitchFamily="34" charset="0"/>
                <a:cs typeface="Calibri"/>
              </a:rPr>
              <a:t>from</a:t>
            </a:r>
            <a:r>
              <a:rPr lang="en-US" sz="1800" spc="-5" dirty="0">
                <a:latin typeface="Arial Narrow" pitchFamily="34" charset="0"/>
                <a:cs typeface="Calibri"/>
              </a:rPr>
              <a:t> </a:t>
            </a:r>
            <a:r>
              <a:rPr lang="en-US" sz="1800" dirty="0">
                <a:latin typeface="Arial Narrow" pitchFamily="34" charset="0"/>
                <a:cs typeface="Calibri"/>
              </a:rPr>
              <a:t>the</a:t>
            </a:r>
            <a:r>
              <a:rPr lang="en-US" sz="1800" spc="-5" dirty="0">
                <a:latin typeface="Arial Narrow" pitchFamily="34" charset="0"/>
                <a:cs typeface="Calibri"/>
              </a:rPr>
              <a:t> </a:t>
            </a:r>
            <a:r>
              <a:rPr lang="en-US" sz="1800" spc="-25" dirty="0">
                <a:latin typeface="Arial Narrow" pitchFamily="34" charset="0"/>
                <a:cs typeface="Calibri"/>
              </a:rPr>
              <a:t>ovary.</a:t>
            </a:r>
            <a:endParaRPr lang="en-US" sz="1800" dirty="0">
              <a:latin typeface="Arial Narrow" pitchFamily="34" charset="0"/>
              <a:cs typeface="Calibri"/>
            </a:endParaRPr>
          </a:p>
          <a:p>
            <a:pPr marL="355600" marR="482600" indent="-343535">
              <a:spcBef>
                <a:spcPts val="640"/>
              </a:spcBef>
            </a:pPr>
            <a:endParaRPr lang="en-US" sz="1800" dirty="0">
              <a:latin typeface="Arial Narrow" pitchFamily="34" charset="0"/>
              <a:cs typeface="Calibri"/>
            </a:endParaRPr>
          </a:p>
          <a:p>
            <a:pPr marL="0" indent="0">
              <a:buNone/>
            </a:pPr>
            <a:endParaRPr lang="en-IN" sz="2200" dirty="0"/>
          </a:p>
        </p:txBody>
      </p:sp>
      <p:pic>
        <p:nvPicPr>
          <p:cNvPr id="8194" name="Picture 2" descr="Urinogenital System of Pigeon: Excretory, Reproductiv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13209"/>
            <a:ext cx="2691143" cy="29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48898"/>
            <a:ext cx="2514600" cy="29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2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Evolution of </a:t>
            </a:r>
            <a:r>
              <a:rPr lang="en-IN" sz="3200" b="1" dirty="0" err="1" smtClean="0"/>
              <a:t>urinogenital</a:t>
            </a:r>
            <a:r>
              <a:rPr lang="en-IN" sz="3200" b="1" dirty="0" smtClean="0"/>
              <a:t> ducts along phylogeny (mammal)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7091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Calibri"/>
              </a:rPr>
              <a:t>Mammals</a:t>
            </a:r>
            <a:r>
              <a:rPr lang="en-US" sz="2000" spc="-10" dirty="0" smtClean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have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paired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oviducts</a:t>
            </a:r>
            <a:r>
              <a:rPr lang="en-US" sz="2000" spc="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(</a:t>
            </a:r>
            <a:r>
              <a:rPr lang="en-US" sz="2000" spc="-5" dirty="0" err="1">
                <a:cs typeface="Calibri"/>
              </a:rPr>
              <a:t>Mullerian</a:t>
            </a:r>
            <a:r>
              <a:rPr lang="en-US" sz="2000" spc="4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ducts).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Each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oviduct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consists </a:t>
            </a:r>
            <a:r>
              <a:rPr lang="en-US" sz="2000" spc="-39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of </a:t>
            </a:r>
            <a:r>
              <a:rPr lang="en-US" sz="2000" spc="-10" dirty="0">
                <a:cs typeface="Calibri"/>
              </a:rPr>
              <a:t>anterior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narrow</a:t>
            </a:r>
            <a:r>
              <a:rPr lang="en-US" sz="2000" spc="35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Fallopian</a:t>
            </a:r>
            <a:r>
              <a:rPr lang="en-US" sz="2000" b="1" spc="-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tube</a:t>
            </a:r>
            <a:r>
              <a:rPr lang="en-US" sz="2000" b="1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posterior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wide</a:t>
            </a:r>
            <a:r>
              <a:rPr lang="en-US" sz="2000" spc="3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uterus</a:t>
            </a:r>
            <a:r>
              <a:rPr lang="en-US" sz="2000" spc="-5" dirty="0">
                <a:cs typeface="Calibri"/>
              </a:rPr>
              <a:t>.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The</a:t>
            </a:r>
            <a:r>
              <a:rPr lang="en-US" sz="200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former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opens </a:t>
            </a:r>
            <a:r>
              <a:rPr lang="en-US" sz="200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into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coelom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by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b="1" spc="-10" dirty="0" err="1">
                <a:cs typeface="Calibri"/>
              </a:rPr>
              <a:t>Ostium</a:t>
            </a:r>
            <a:r>
              <a:rPr lang="en-US" sz="2000" b="1" spc="-1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bordered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by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fringed margins</a:t>
            </a:r>
            <a:r>
              <a:rPr lang="en-US" sz="200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called</a:t>
            </a:r>
            <a:r>
              <a:rPr lang="en-US" sz="2000" spc="5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fimbria</a:t>
            </a:r>
            <a:r>
              <a:rPr lang="en-US" sz="2000" spc="-5" dirty="0">
                <a:cs typeface="Calibri"/>
              </a:rPr>
              <a:t>/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fallopian 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funnel</a:t>
            </a:r>
            <a:r>
              <a:rPr lang="en-US" sz="2000" spc="-5" dirty="0">
                <a:cs typeface="Calibri"/>
              </a:rPr>
              <a:t>/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infundibulum</a:t>
            </a:r>
            <a:r>
              <a:rPr lang="en-US" sz="2000" spc="-5" dirty="0">
                <a:cs typeface="Calibri"/>
              </a:rPr>
              <a:t>.</a:t>
            </a:r>
            <a:r>
              <a:rPr lang="en-US" sz="2000" spc="-40" dirty="0">
                <a:cs typeface="Calibri"/>
              </a:rPr>
              <a:t> </a:t>
            </a:r>
            <a:endParaRPr lang="en-US" sz="2000" spc="-40" dirty="0" smtClean="0">
              <a:cs typeface="Calibri"/>
            </a:endParaRPr>
          </a:p>
          <a:p>
            <a:r>
              <a:rPr lang="en-US" sz="2000" spc="-5" dirty="0" smtClean="0">
                <a:cs typeface="Calibri"/>
              </a:rPr>
              <a:t>The</a:t>
            </a:r>
            <a:r>
              <a:rPr lang="en-US" sz="2000" spc="15" dirty="0" smtClean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uteri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terminate</a:t>
            </a:r>
            <a:r>
              <a:rPr lang="en-US" sz="2000" spc="2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in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vagina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through</a:t>
            </a:r>
            <a:r>
              <a:rPr lang="en-US" sz="2000" spc="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cervix.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However</a:t>
            </a:r>
            <a:r>
              <a:rPr lang="en-US" sz="2000" spc="2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in 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 err="1">
                <a:cs typeface="Calibri"/>
              </a:rPr>
              <a:t>monotremes</a:t>
            </a:r>
            <a:r>
              <a:rPr lang="en-US" sz="2000" spc="-5" dirty="0">
                <a:cs typeface="Calibri"/>
              </a:rPr>
              <a:t>,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only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left</a:t>
            </a:r>
            <a:r>
              <a:rPr lang="en-US" sz="2000" spc="-5" dirty="0">
                <a:cs typeface="Calibri"/>
              </a:rPr>
              <a:t> oviduct</a:t>
            </a:r>
            <a:r>
              <a:rPr lang="en-US" sz="2000" spc="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is</a:t>
            </a:r>
            <a:r>
              <a:rPr lang="en-US" sz="2000" dirty="0">
                <a:cs typeface="Calibri"/>
              </a:rPr>
              <a:t> </a:t>
            </a:r>
            <a:r>
              <a:rPr lang="en-US" sz="2000" spc="-5" dirty="0" smtClean="0">
                <a:cs typeface="Calibri"/>
              </a:rPr>
              <a:t>functional.</a:t>
            </a:r>
            <a:endParaRPr lang="en-IN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61795"/>
            <a:ext cx="3124200" cy="311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Fate of </a:t>
            </a:r>
            <a:r>
              <a:rPr lang="en-IN" dirty="0" err="1" smtClean="0"/>
              <a:t>urinogenital</a:t>
            </a:r>
            <a:r>
              <a:rPr lang="en-IN" dirty="0" smtClean="0"/>
              <a:t> ducts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82396"/>
              </p:ext>
            </p:extLst>
          </p:nvPr>
        </p:nvGraphicFramePr>
        <p:xfrm>
          <a:off x="152400" y="2667000"/>
          <a:ext cx="8763000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225"/>
                <a:gridCol w="35177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Duct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0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IN" sz="1600" b="1" spc="-15" dirty="0" smtClean="0">
                          <a:latin typeface="Calibri"/>
                          <a:cs typeface="Calibri"/>
                        </a:rPr>
                        <a:t>Future modifications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Archinephric</a:t>
                      </a:r>
                      <a:r>
                        <a:rPr sz="16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duct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Pronephric</a:t>
                      </a:r>
                      <a:r>
                        <a:rPr sz="16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duct</a:t>
                      </a:r>
                      <a:r>
                        <a:rPr sz="16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Mesonephric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duct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(Wolffian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duct)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Vas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deferens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male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genital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system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Mullerian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duct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Oviduct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female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genital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system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Metanephric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duct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Ureter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(urinary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duct)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8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Questions and Answers Concept Q and a Word Stock Illustration -  Illustration of render, text: 56018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9" y="228600"/>
            <a:ext cx="8077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6576"/>
            <a:ext cx="8229600" cy="1143000"/>
          </a:xfrm>
        </p:spPr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105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Excretion and osmoregulation are two homeostatic processes performed by the kidneys and urinary ducts, which form the urinary system.</a:t>
            </a:r>
          </a:p>
          <a:p>
            <a:r>
              <a:rPr lang="en-US" sz="2200" dirty="0" smtClean="0"/>
              <a:t>The genital system includes the gonads which generate gametes and the genital ducts that serve as passages for the gametes.</a:t>
            </a:r>
          </a:p>
          <a:p>
            <a:r>
              <a:rPr lang="en-US" sz="2200" dirty="0" smtClean="0"/>
              <a:t>Embryonic origin and anatomical design of the urinary system and genital system are closely integrated.</a:t>
            </a:r>
            <a:endParaRPr lang="en-US" sz="2200" dirty="0" smtClean="0"/>
          </a:p>
          <a:p>
            <a:r>
              <a:rPr lang="en-US" sz="2200" dirty="0"/>
              <a:t>B</a:t>
            </a:r>
            <a:r>
              <a:rPr lang="en-US" sz="2200" dirty="0" smtClean="0"/>
              <a:t>oth the systems develops from the same segmental blocks of trunk mesoderm or adjacent tissues and share many of the ducts.</a:t>
            </a:r>
          </a:p>
          <a:p>
            <a:r>
              <a:rPr lang="en-US" sz="2400" dirty="0" smtClean="0"/>
              <a:t>The gonads (testis and ovary) lie adjacent to the kidneys. These organs specially the testis tends to take over part of the tubules of the urinary structures as a conducting system for their products.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528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664464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/>
              <a:t>Variations in Urinary system along Phylogeny</a:t>
            </a:r>
            <a:endParaRPr lang="en-IN" sz="3200" b="1" dirty="0"/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5181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53400" cy="6397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GENITAL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7630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reproductive system and is made up of the gonads, </a:t>
            </a:r>
            <a:r>
              <a:rPr lang="en-US" dirty="0" err="1" smtClean="0"/>
              <a:t>gonoducts</a:t>
            </a:r>
            <a:r>
              <a:rPr lang="en-US" dirty="0" smtClean="0"/>
              <a:t> and genital openings.</a:t>
            </a:r>
          </a:p>
          <a:p>
            <a:r>
              <a:rPr lang="en-US" dirty="0" smtClean="0"/>
              <a:t>Originates from mesodermal embryonic genital ridges (a thickening of the </a:t>
            </a:r>
            <a:r>
              <a:rPr lang="en-US" dirty="0" err="1" smtClean="0"/>
              <a:t>coelomic</a:t>
            </a:r>
            <a:r>
              <a:rPr lang="en-US" dirty="0" smtClean="0"/>
              <a:t> mesothelium), located medial to </a:t>
            </a:r>
            <a:r>
              <a:rPr lang="en-US" dirty="0" err="1" smtClean="0"/>
              <a:t>mesonephroi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Primordial germ cells (progenitor of sperms and eggs) migrate into genital ridges and moves internal to peritoneum.</a:t>
            </a:r>
          </a:p>
          <a:p>
            <a:r>
              <a:rPr lang="en-US" dirty="0"/>
              <a:t>T</a:t>
            </a:r>
            <a:r>
              <a:rPr lang="en-US" dirty="0" smtClean="0"/>
              <a:t>he ovaries and testes come to be attached to the dorsal body wall in </a:t>
            </a:r>
            <a:r>
              <a:rPr lang="en-US" dirty="0" err="1" smtClean="0"/>
              <a:t>cartilagillous</a:t>
            </a:r>
            <a:r>
              <a:rPr lang="en-US" dirty="0" smtClean="0"/>
              <a:t> and bony fishes and mesentery like bands of tissue, the </a:t>
            </a:r>
            <a:r>
              <a:rPr lang="en-US" dirty="0" err="1" smtClean="0"/>
              <a:t>mesorchium</a:t>
            </a:r>
            <a:r>
              <a:rPr lang="en-US" dirty="0" smtClean="0"/>
              <a:t> in the male and </a:t>
            </a:r>
            <a:r>
              <a:rPr lang="en-US" dirty="0" err="1" smtClean="0"/>
              <a:t>mesovarium</a:t>
            </a:r>
            <a:r>
              <a:rPr lang="en-US" dirty="0" smtClean="0"/>
              <a:t> in the amphibians while amniotes include the females.</a:t>
            </a:r>
          </a:p>
          <a:p>
            <a:r>
              <a:rPr lang="en-US" dirty="0" smtClean="0"/>
              <a:t>The reproductive ducts, associated glands and </a:t>
            </a:r>
            <a:r>
              <a:rPr lang="en-US" dirty="0" err="1" smtClean="0"/>
              <a:t>intromittent</a:t>
            </a:r>
            <a:r>
              <a:rPr lang="en-US" dirty="0" smtClean="0"/>
              <a:t> organs are accessory organs that brings the germ cells of the primary sex organs for releasing outside.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61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40950"/>
            <a:ext cx="7315200" cy="686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657600" cy="689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IN" sz="3000" dirty="0" smtClean="0"/>
              <a:t>Developmental changes in </a:t>
            </a:r>
            <a:r>
              <a:rPr lang="en-IN" sz="3000" dirty="0" err="1" smtClean="0"/>
              <a:t>Urinogenital</a:t>
            </a:r>
            <a:r>
              <a:rPr lang="en-IN" sz="3000" dirty="0" smtClean="0"/>
              <a:t> System</a:t>
            </a:r>
            <a:endParaRPr lang="en-IN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36892"/>
            <a:ext cx="5029200" cy="610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en-IN" sz="3200" b="1" dirty="0" err="1" smtClean="0"/>
              <a:t>Mesonephric</a:t>
            </a:r>
            <a:r>
              <a:rPr lang="en-IN" sz="3200" b="1" dirty="0" smtClean="0"/>
              <a:t> Duct as carrier of sperm and urine</a:t>
            </a:r>
            <a:endParaRPr lang="en-IN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13092"/>
            <a:ext cx="4417792" cy="588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Evolution of </a:t>
            </a:r>
            <a:r>
              <a:rPr lang="en-IN" dirty="0" err="1" smtClean="0"/>
              <a:t>Urinogenital</a:t>
            </a:r>
            <a:r>
              <a:rPr lang="en-IN" dirty="0" smtClean="0"/>
              <a:t> ducts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763000" cy="50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443</TotalTime>
  <Words>856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URINOGENITAL SYSTEM</vt:lpstr>
      <vt:lpstr>INTRODUCTION</vt:lpstr>
      <vt:lpstr>Variations in Urinary system along Phylogeny</vt:lpstr>
      <vt:lpstr>GENITAL SYSTEM</vt:lpstr>
      <vt:lpstr>PowerPoint Presentation</vt:lpstr>
      <vt:lpstr>PowerPoint Presentation</vt:lpstr>
      <vt:lpstr>Developmental changes in Urinogenital System</vt:lpstr>
      <vt:lpstr>Mesonephric Duct as carrier of sperm and urine</vt:lpstr>
      <vt:lpstr>Evolution of Urinogenital ducts</vt:lpstr>
      <vt:lpstr>Evolution of urinogenital ducts along phylogeny (cyclostomes)</vt:lpstr>
      <vt:lpstr>Evolution of urinogenital ducts along phylogeny (anamniotes)</vt:lpstr>
      <vt:lpstr>Evolution of urinogenital ducts along phylogeny (anamniotes)</vt:lpstr>
      <vt:lpstr>Evolution of urinogenital ducts along phylogeny (anamniotes)</vt:lpstr>
      <vt:lpstr>Evolution of urinogenital ducts along phylogeny (amniotes)</vt:lpstr>
      <vt:lpstr>Evolution of urinogenital ducts along phylogeny (mammal)</vt:lpstr>
      <vt:lpstr>Fate of urinogenital ducts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URINOGENITAL SYSTEM</dc:title>
  <dc:creator>SAMIR SARDAR</dc:creator>
  <cp:lastModifiedBy>SAMIR SARDAR</cp:lastModifiedBy>
  <cp:revision>33</cp:revision>
  <dcterms:created xsi:type="dcterms:W3CDTF">2006-08-16T00:00:00Z</dcterms:created>
  <dcterms:modified xsi:type="dcterms:W3CDTF">2022-06-04T20:30:12Z</dcterms:modified>
</cp:coreProperties>
</file>