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sldIdLst>
    <p:sldId id="256" r:id="rId2"/>
    <p:sldId id="268" r:id="rId3"/>
    <p:sldId id="271" r:id="rId4"/>
    <p:sldId id="274" r:id="rId5"/>
    <p:sldId id="269" r:id="rId6"/>
    <p:sldId id="266" r:id="rId7"/>
    <p:sldId id="257" r:id="rId8"/>
    <p:sldId id="258" r:id="rId9"/>
    <p:sldId id="259" r:id="rId10"/>
    <p:sldId id="267" r:id="rId11"/>
    <p:sldId id="270" r:id="rId12"/>
    <p:sldId id="260" r:id="rId13"/>
    <p:sldId id="261" r:id="rId14"/>
    <p:sldId id="262" r:id="rId15"/>
    <p:sldId id="263" r:id="rId16"/>
    <p:sldId id="265" r:id="rId17"/>
    <p:sldId id="275" r:id="rId18"/>
    <p:sldId id="277" r:id="rId19"/>
    <p:sldId id="276" r:id="rId20"/>
    <p:sldId id="278" r:id="rId21"/>
    <p:sldId id="279" r:id="rId22"/>
    <p:sldId id="273"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259"/>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t>12/15/2021</a:t>
            </a:fld>
            <a:endParaRPr lang="en-US"/>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B6F15528-21DE-4FAA-801E-634DDDAF4B2B}"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t>12/15/2021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2" y="3124200"/>
            <a:ext cx="62007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299" y="1143000"/>
            <a:ext cx="7391400" cy="1754326"/>
          </a:xfrm>
          <a:prstGeom prst="rect">
            <a:avLst/>
          </a:prstGeom>
          <a:noFill/>
        </p:spPr>
        <p:txBody>
          <a:bodyPr wrap="square" rtlCol="0">
            <a:spAutoFit/>
          </a:bodyPr>
          <a:lstStyle/>
          <a:p>
            <a:pPr algn="ctr"/>
            <a:r>
              <a:rPr lang="en-US" sz="3600" b="1" dirty="0" smtClean="0">
                <a:solidFill>
                  <a:srgbClr val="FF0000"/>
                </a:solidFill>
                <a:latin typeface="Algerian" pitchFamily="82" charset="0"/>
              </a:rPr>
              <a:t>SWIM BLADDER- AN EVOLUTIONARY APPROACH</a:t>
            </a:r>
          </a:p>
          <a:p>
            <a:pPr algn="ctr"/>
            <a:r>
              <a:rPr lang="en-US" sz="3600" b="1" dirty="0">
                <a:solidFill>
                  <a:srgbClr val="FF0000"/>
                </a:solidFill>
                <a:latin typeface="Algerian" pitchFamily="82" charset="0"/>
              </a:rPr>
              <a:t>	</a:t>
            </a:r>
            <a:r>
              <a:rPr lang="en-US" sz="3600" b="1" dirty="0" smtClean="0">
                <a:solidFill>
                  <a:srgbClr val="FF0000"/>
                </a:solidFill>
                <a:latin typeface="Algerian" pitchFamily="82" charset="0"/>
              </a:rPr>
              <a:t>		</a:t>
            </a:r>
            <a:endParaRPr lang="en-IN" sz="3600" b="1" dirty="0">
              <a:solidFill>
                <a:srgbClr val="FF0000"/>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814"/>
    </mc:Choice>
    <mc:Fallback>
      <p:transition spd="slow" advTm="18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186" y="76200"/>
            <a:ext cx="8001000" cy="685800"/>
          </a:xfrm>
        </p:spPr>
        <p:txBody>
          <a:bodyPr/>
          <a:lstStyle/>
          <a:p>
            <a:pPr marL="0" indent="0" algn="ctr">
              <a:buNone/>
            </a:pPr>
            <a:r>
              <a:rPr lang="en-US" b="1" dirty="0" smtClean="0">
                <a:solidFill>
                  <a:srgbClr val="FF0000"/>
                </a:solidFill>
              </a:rPr>
              <a:t>Evolution of lung and swim bladder</a:t>
            </a:r>
            <a:endParaRPr lang="en-IN" b="1" dirty="0">
              <a:solidFill>
                <a:srgbClr val="FF0000"/>
              </a:solidFill>
            </a:endParaRPr>
          </a:p>
        </p:txBody>
      </p:sp>
      <p:pic>
        <p:nvPicPr>
          <p:cNvPr id="5122" name="Picture 2" descr="C:\Users\SAMIR SARDAR\Desktop\New folder\evolutionoflu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23" y="630865"/>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5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smtClean="0"/>
              <a:t>Phylogenetic tree for evolution of lung and swim bladder</a:t>
            </a:r>
            <a:endParaRPr lang="en-IN" sz="3000" dirty="0"/>
          </a:p>
        </p:txBody>
      </p:sp>
      <p:pic>
        <p:nvPicPr>
          <p:cNvPr id="4" name="Picture 2" descr="C:\Users\SAMIR SARDAR\Desktop\New folder\main-qimg-aad5e81a96a1a33ca21042eab31532d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199"/>
            <a:ext cx="7101038" cy="535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1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680205"/>
            <a:ext cx="8455660" cy="381515"/>
          </a:xfrm>
          <a:prstGeom prst="rect">
            <a:avLst/>
          </a:prstGeom>
        </p:spPr>
        <p:txBody>
          <a:bodyPr vert="horz" wrap="square" lIns="0" tIns="12065" rIns="0" bIns="0" rtlCol="0">
            <a:spAutoFit/>
          </a:bodyPr>
          <a:lstStyle/>
          <a:p>
            <a:pPr marL="12700" algn="ctr">
              <a:lnSpc>
                <a:spcPct val="100000"/>
              </a:lnSpc>
              <a:spcBef>
                <a:spcPts val="95"/>
              </a:spcBef>
            </a:pPr>
            <a:r>
              <a:rPr sz="2400" spc="-254" dirty="0"/>
              <a:t>Physostomous</a:t>
            </a:r>
            <a:r>
              <a:rPr sz="2400" spc="-130" dirty="0"/>
              <a:t> </a:t>
            </a:r>
            <a:r>
              <a:rPr sz="2400" spc="-155" dirty="0"/>
              <a:t>and</a:t>
            </a:r>
            <a:r>
              <a:rPr sz="2400" spc="-60" dirty="0"/>
              <a:t> </a:t>
            </a:r>
            <a:r>
              <a:rPr sz="2400" spc="-229" dirty="0"/>
              <a:t>Physoclist</a:t>
            </a:r>
            <a:r>
              <a:rPr sz="2400" spc="-114" dirty="0"/>
              <a:t> </a:t>
            </a:r>
            <a:r>
              <a:rPr sz="2400" spc="-155" dirty="0"/>
              <a:t>bladder</a:t>
            </a:r>
            <a:r>
              <a:rPr sz="2400" spc="-105" dirty="0"/>
              <a:t> </a:t>
            </a:r>
            <a:r>
              <a:rPr sz="2400" spc="-170" dirty="0"/>
              <a:t>in</a:t>
            </a:r>
            <a:r>
              <a:rPr sz="2400" spc="-40" dirty="0"/>
              <a:t> </a:t>
            </a:r>
            <a:r>
              <a:rPr sz="2400" spc="-204" dirty="0"/>
              <a:t>Teleost</a:t>
            </a:r>
            <a:endParaRPr sz="2400" dirty="0"/>
          </a:p>
        </p:txBody>
      </p:sp>
      <p:sp>
        <p:nvSpPr>
          <p:cNvPr id="3" name="object 3"/>
          <p:cNvSpPr txBox="1"/>
          <p:nvPr/>
        </p:nvSpPr>
        <p:spPr>
          <a:xfrm>
            <a:off x="152400" y="1219200"/>
            <a:ext cx="8303261" cy="2778067"/>
          </a:xfrm>
          <a:prstGeom prst="rect">
            <a:avLst/>
          </a:prstGeom>
        </p:spPr>
        <p:txBody>
          <a:bodyPr vert="horz" wrap="square" lIns="0" tIns="55244" rIns="0" bIns="0" rtlCol="0">
            <a:spAutoFit/>
          </a:bodyPr>
          <a:lstStyle/>
          <a:p>
            <a:pPr marL="287020" marR="20320" indent="-274320" algn="just">
              <a:lnSpc>
                <a:spcPct val="90000"/>
              </a:lnSpc>
              <a:spcBef>
                <a:spcPts val="434"/>
              </a:spcBef>
              <a:buClr>
                <a:srgbClr val="D24717"/>
              </a:buClr>
              <a:buSzPct val="83928"/>
              <a:buFont typeface="Segoe UI Symbol"/>
              <a:buChar char="⚫"/>
              <a:tabLst>
                <a:tab pos="287020" algn="l"/>
              </a:tabLst>
            </a:pPr>
            <a:r>
              <a:rPr sz="2200" spc="-160" dirty="0">
                <a:latin typeface="Times New Roman"/>
                <a:cs typeface="Times New Roman"/>
              </a:rPr>
              <a:t>In </a:t>
            </a:r>
            <a:r>
              <a:rPr sz="2200" b="1" dirty="0">
                <a:solidFill>
                  <a:srgbClr val="C00000"/>
                </a:solidFill>
                <a:latin typeface="Times New Roman"/>
                <a:cs typeface="Times New Roman"/>
              </a:rPr>
              <a:t>physostomi </a:t>
            </a:r>
            <a:r>
              <a:rPr sz="2200" b="1" spc="25" dirty="0">
                <a:solidFill>
                  <a:srgbClr val="C00000"/>
                </a:solidFill>
                <a:latin typeface="Times New Roman"/>
                <a:cs typeface="Times New Roman"/>
              </a:rPr>
              <a:t>telesost </a:t>
            </a:r>
            <a:r>
              <a:rPr sz="2200" spc="-120" dirty="0">
                <a:latin typeface="Times New Roman"/>
                <a:cs typeface="Times New Roman"/>
              </a:rPr>
              <a:t>bladder </a:t>
            </a:r>
            <a:r>
              <a:rPr sz="2200" spc="-114" dirty="0">
                <a:latin typeface="Times New Roman"/>
                <a:cs typeface="Times New Roman"/>
              </a:rPr>
              <a:t>open </a:t>
            </a:r>
            <a:r>
              <a:rPr sz="2200" spc="-85" dirty="0">
                <a:latin typeface="Times New Roman"/>
                <a:cs typeface="Times New Roman"/>
              </a:rPr>
              <a:t>into </a:t>
            </a:r>
            <a:r>
              <a:rPr sz="2200" spc="-105" dirty="0">
                <a:latin typeface="Times New Roman"/>
                <a:cs typeface="Times New Roman"/>
              </a:rPr>
              <a:t>gut </a:t>
            </a:r>
            <a:r>
              <a:rPr sz="2200" spc="-225" dirty="0">
                <a:latin typeface="Times New Roman"/>
                <a:cs typeface="Times New Roman"/>
              </a:rPr>
              <a:t>by</a:t>
            </a:r>
            <a:r>
              <a:rPr sz="2200" spc="-220" dirty="0">
                <a:latin typeface="Times New Roman"/>
                <a:cs typeface="Times New Roman"/>
              </a:rPr>
              <a:t> </a:t>
            </a:r>
            <a:r>
              <a:rPr sz="2200" spc="-85" dirty="0">
                <a:latin typeface="Times New Roman"/>
                <a:cs typeface="Times New Roman"/>
              </a:rPr>
              <a:t>the </a:t>
            </a:r>
            <a:r>
              <a:rPr sz="2200" spc="-160" dirty="0">
                <a:latin typeface="Times New Roman"/>
                <a:cs typeface="Times New Roman"/>
              </a:rPr>
              <a:t>mean </a:t>
            </a:r>
            <a:r>
              <a:rPr sz="2200" spc="-165" dirty="0">
                <a:latin typeface="Times New Roman"/>
                <a:cs typeface="Times New Roman"/>
              </a:rPr>
              <a:t>of </a:t>
            </a:r>
            <a:r>
              <a:rPr sz="2200" spc="-160" dirty="0">
                <a:latin typeface="Times New Roman"/>
                <a:cs typeface="Times New Roman"/>
              </a:rPr>
              <a:t> </a:t>
            </a:r>
            <a:r>
              <a:rPr sz="2200" spc="-150" dirty="0">
                <a:latin typeface="Times New Roman"/>
                <a:cs typeface="Times New Roman"/>
              </a:rPr>
              <a:t>long </a:t>
            </a:r>
            <a:r>
              <a:rPr sz="2200" spc="-130" dirty="0">
                <a:latin typeface="Times New Roman"/>
                <a:cs typeface="Times New Roman"/>
              </a:rPr>
              <a:t>pneumatic </a:t>
            </a:r>
            <a:r>
              <a:rPr sz="2200" spc="-95" dirty="0">
                <a:latin typeface="Times New Roman"/>
                <a:cs typeface="Times New Roman"/>
              </a:rPr>
              <a:t>duct </a:t>
            </a:r>
            <a:r>
              <a:rPr sz="2200" spc="-105" dirty="0">
                <a:latin typeface="Times New Roman"/>
                <a:cs typeface="Times New Roman"/>
              </a:rPr>
              <a:t>(open </a:t>
            </a:r>
            <a:r>
              <a:rPr sz="2200" spc="-110" dirty="0">
                <a:latin typeface="Times New Roman"/>
                <a:cs typeface="Times New Roman"/>
              </a:rPr>
              <a:t>type </a:t>
            </a:r>
            <a:r>
              <a:rPr sz="2200" spc="-185" dirty="0">
                <a:latin typeface="Times New Roman"/>
                <a:cs typeface="Times New Roman"/>
              </a:rPr>
              <a:t>swim </a:t>
            </a:r>
            <a:r>
              <a:rPr sz="2200" spc="-114" dirty="0">
                <a:latin typeface="Times New Roman"/>
                <a:cs typeface="Times New Roman"/>
              </a:rPr>
              <a:t>bladder) </a:t>
            </a:r>
            <a:r>
              <a:rPr sz="2200" spc="-105" dirty="0">
                <a:latin typeface="Times New Roman"/>
                <a:cs typeface="Times New Roman"/>
              </a:rPr>
              <a:t>eg: </a:t>
            </a:r>
            <a:r>
              <a:rPr sz="2200" spc="-180" dirty="0">
                <a:latin typeface="Times New Roman"/>
                <a:cs typeface="Times New Roman"/>
              </a:rPr>
              <a:t>fishes </a:t>
            </a:r>
            <a:r>
              <a:rPr sz="2200" spc="-140" dirty="0">
                <a:latin typeface="Times New Roman"/>
                <a:cs typeface="Times New Roman"/>
              </a:rPr>
              <a:t>belong </a:t>
            </a:r>
            <a:r>
              <a:rPr sz="2200" spc="-50" dirty="0">
                <a:latin typeface="Times New Roman"/>
                <a:cs typeface="Times New Roman"/>
              </a:rPr>
              <a:t>to </a:t>
            </a:r>
            <a:r>
              <a:rPr sz="2200" spc="-45" dirty="0">
                <a:latin typeface="Times New Roman"/>
                <a:cs typeface="Times New Roman"/>
              </a:rPr>
              <a:t> </a:t>
            </a:r>
            <a:r>
              <a:rPr sz="2200" spc="-60" dirty="0">
                <a:latin typeface="Times New Roman"/>
                <a:cs typeface="Times New Roman"/>
              </a:rPr>
              <a:t>order</a:t>
            </a:r>
            <a:r>
              <a:rPr sz="2200" spc="-55" dirty="0">
                <a:latin typeface="Times New Roman"/>
                <a:cs typeface="Times New Roman"/>
              </a:rPr>
              <a:t> </a:t>
            </a:r>
            <a:r>
              <a:rPr sz="2200" spc="-100" dirty="0">
                <a:latin typeface="Times New Roman"/>
                <a:cs typeface="Times New Roman"/>
              </a:rPr>
              <a:t>Cypriniformes,</a:t>
            </a:r>
            <a:r>
              <a:rPr sz="2200" spc="-95" dirty="0">
                <a:latin typeface="Times New Roman"/>
                <a:cs typeface="Times New Roman"/>
              </a:rPr>
              <a:t> </a:t>
            </a:r>
            <a:r>
              <a:rPr sz="2200" spc="-105" dirty="0">
                <a:latin typeface="Times New Roman"/>
                <a:cs typeface="Times New Roman"/>
              </a:rPr>
              <a:t>Clupeiformes,</a:t>
            </a:r>
            <a:r>
              <a:rPr sz="2200" spc="-100" dirty="0">
                <a:latin typeface="Times New Roman"/>
                <a:cs typeface="Times New Roman"/>
              </a:rPr>
              <a:t> </a:t>
            </a:r>
            <a:r>
              <a:rPr sz="2200" spc="-150" dirty="0">
                <a:latin typeface="Times New Roman"/>
                <a:cs typeface="Times New Roman"/>
              </a:rPr>
              <a:t>Anguilliformes</a:t>
            </a:r>
            <a:r>
              <a:rPr sz="2200" spc="-145" dirty="0">
                <a:latin typeface="Times New Roman"/>
                <a:cs typeface="Times New Roman"/>
              </a:rPr>
              <a:t> </a:t>
            </a:r>
            <a:r>
              <a:rPr sz="2200" spc="-160" dirty="0">
                <a:latin typeface="Times New Roman"/>
                <a:cs typeface="Times New Roman"/>
              </a:rPr>
              <a:t>and </a:t>
            </a:r>
            <a:r>
              <a:rPr sz="2200" spc="-155" dirty="0">
                <a:latin typeface="Times New Roman"/>
                <a:cs typeface="Times New Roman"/>
              </a:rPr>
              <a:t> </a:t>
            </a:r>
            <a:r>
              <a:rPr sz="2200" spc="-150" dirty="0">
                <a:latin typeface="Times New Roman"/>
                <a:cs typeface="Times New Roman"/>
              </a:rPr>
              <a:t>Esociformes</a:t>
            </a:r>
            <a:endParaRPr sz="2200" dirty="0">
              <a:latin typeface="Times New Roman"/>
              <a:cs typeface="Times New Roman"/>
            </a:endParaRPr>
          </a:p>
          <a:p>
            <a:pPr marL="287020" marR="5080" indent="-274320" algn="just">
              <a:lnSpc>
                <a:spcPts val="3020"/>
              </a:lnSpc>
              <a:spcBef>
                <a:spcPts val="2115"/>
              </a:spcBef>
              <a:buClr>
                <a:srgbClr val="D24717"/>
              </a:buClr>
              <a:buSzPct val="83928"/>
              <a:buFont typeface="Segoe UI Symbol"/>
              <a:buChar char="⚫"/>
              <a:tabLst>
                <a:tab pos="287020" algn="l"/>
              </a:tabLst>
            </a:pPr>
            <a:r>
              <a:rPr sz="2200" spc="-160" dirty="0">
                <a:latin typeface="Times New Roman"/>
                <a:cs typeface="Times New Roman"/>
              </a:rPr>
              <a:t>In </a:t>
            </a:r>
            <a:r>
              <a:rPr sz="2200" b="1" spc="10" dirty="0">
                <a:solidFill>
                  <a:srgbClr val="C00000"/>
                </a:solidFill>
                <a:latin typeface="Times New Roman"/>
                <a:cs typeface="Times New Roman"/>
              </a:rPr>
              <a:t>physoclisti </a:t>
            </a:r>
            <a:r>
              <a:rPr sz="2200" b="1" spc="35" dirty="0">
                <a:solidFill>
                  <a:srgbClr val="C00000"/>
                </a:solidFill>
                <a:latin typeface="Times New Roman"/>
                <a:cs typeface="Times New Roman"/>
              </a:rPr>
              <a:t>teleost </a:t>
            </a:r>
            <a:r>
              <a:rPr sz="2200" spc="-85" dirty="0">
                <a:latin typeface="Times New Roman"/>
                <a:cs typeface="Times New Roman"/>
              </a:rPr>
              <a:t>the </a:t>
            </a:r>
            <a:r>
              <a:rPr sz="2200" spc="-130" dirty="0">
                <a:latin typeface="Times New Roman"/>
                <a:cs typeface="Times New Roman"/>
              </a:rPr>
              <a:t>pneumatic </a:t>
            </a:r>
            <a:r>
              <a:rPr sz="2200" spc="-95" dirty="0">
                <a:latin typeface="Times New Roman"/>
                <a:cs typeface="Times New Roman"/>
              </a:rPr>
              <a:t>duct </a:t>
            </a:r>
            <a:r>
              <a:rPr sz="2200" spc="-180" dirty="0">
                <a:latin typeface="Times New Roman"/>
                <a:cs typeface="Times New Roman"/>
              </a:rPr>
              <a:t>is </a:t>
            </a:r>
            <a:r>
              <a:rPr sz="2200" spc="-135" dirty="0">
                <a:latin typeface="Times New Roman"/>
                <a:cs typeface="Times New Roman"/>
              </a:rPr>
              <a:t>absent </a:t>
            </a:r>
            <a:r>
              <a:rPr sz="2200" spc="-130" dirty="0">
                <a:latin typeface="Times New Roman"/>
                <a:cs typeface="Times New Roman"/>
              </a:rPr>
              <a:t>(closed </a:t>
            </a:r>
            <a:r>
              <a:rPr sz="2200" spc="-105" dirty="0">
                <a:latin typeface="Times New Roman"/>
                <a:cs typeface="Times New Roman"/>
              </a:rPr>
              <a:t>type </a:t>
            </a:r>
            <a:r>
              <a:rPr sz="2200" spc="-100" dirty="0">
                <a:latin typeface="Times New Roman"/>
                <a:cs typeface="Times New Roman"/>
              </a:rPr>
              <a:t> </a:t>
            </a:r>
            <a:r>
              <a:rPr sz="2200" spc="-190" dirty="0">
                <a:latin typeface="Times New Roman"/>
                <a:cs typeface="Times New Roman"/>
              </a:rPr>
              <a:t>swim</a:t>
            </a:r>
            <a:r>
              <a:rPr sz="2200" spc="-185" dirty="0">
                <a:latin typeface="Times New Roman"/>
                <a:cs typeface="Times New Roman"/>
              </a:rPr>
              <a:t> </a:t>
            </a:r>
            <a:r>
              <a:rPr sz="2200" spc="-114" dirty="0">
                <a:latin typeface="Times New Roman"/>
                <a:cs typeface="Times New Roman"/>
              </a:rPr>
              <a:t>bladder)</a:t>
            </a:r>
            <a:r>
              <a:rPr sz="2200" spc="-110" dirty="0">
                <a:latin typeface="Times New Roman"/>
                <a:cs typeface="Times New Roman"/>
              </a:rPr>
              <a:t> </a:t>
            </a:r>
            <a:r>
              <a:rPr sz="2200" spc="-105" dirty="0">
                <a:latin typeface="Times New Roman"/>
                <a:cs typeface="Times New Roman"/>
              </a:rPr>
              <a:t>eg:</a:t>
            </a:r>
            <a:r>
              <a:rPr sz="2200" spc="-100" dirty="0">
                <a:latin typeface="Times New Roman"/>
                <a:cs typeface="Times New Roman"/>
              </a:rPr>
              <a:t> </a:t>
            </a:r>
            <a:r>
              <a:rPr sz="2200" spc="-180" dirty="0">
                <a:latin typeface="Times New Roman"/>
                <a:cs typeface="Times New Roman"/>
              </a:rPr>
              <a:t>fishes</a:t>
            </a:r>
            <a:r>
              <a:rPr sz="2200" spc="-175" dirty="0">
                <a:latin typeface="Times New Roman"/>
                <a:cs typeface="Times New Roman"/>
              </a:rPr>
              <a:t> </a:t>
            </a:r>
            <a:r>
              <a:rPr sz="2200" spc="-150" dirty="0">
                <a:latin typeface="Times New Roman"/>
                <a:cs typeface="Times New Roman"/>
              </a:rPr>
              <a:t>belongs</a:t>
            </a:r>
            <a:r>
              <a:rPr sz="2200" spc="-145" dirty="0">
                <a:latin typeface="Times New Roman"/>
                <a:cs typeface="Times New Roman"/>
              </a:rPr>
              <a:t> </a:t>
            </a:r>
            <a:r>
              <a:rPr sz="2200" spc="-45" dirty="0">
                <a:latin typeface="Times New Roman"/>
                <a:cs typeface="Times New Roman"/>
              </a:rPr>
              <a:t>to</a:t>
            </a:r>
            <a:r>
              <a:rPr sz="2200" spc="-40" dirty="0">
                <a:latin typeface="Times New Roman"/>
                <a:cs typeface="Times New Roman"/>
              </a:rPr>
              <a:t> </a:t>
            </a:r>
            <a:r>
              <a:rPr sz="2200" spc="-55" dirty="0">
                <a:latin typeface="Times New Roman"/>
                <a:cs typeface="Times New Roman"/>
              </a:rPr>
              <a:t>order</a:t>
            </a:r>
            <a:r>
              <a:rPr sz="2200" spc="-50" dirty="0">
                <a:latin typeface="Times New Roman"/>
                <a:cs typeface="Times New Roman"/>
              </a:rPr>
              <a:t> </a:t>
            </a:r>
            <a:r>
              <a:rPr sz="2200" spc="-105" dirty="0">
                <a:latin typeface="Times New Roman"/>
                <a:cs typeface="Times New Roman"/>
              </a:rPr>
              <a:t>Gasterosteiformes, </a:t>
            </a:r>
            <a:r>
              <a:rPr sz="2200" spc="-100" dirty="0">
                <a:latin typeface="Times New Roman"/>
                <a:cs typeface="Times New Roman"/>
              </a:rPr>
              <a:t> </a:t>
            </a:r>
            <a:r>
              <a:rPr sz="2200" spc="-145" dirty="0">
                <a:latin typeface="Times New Roman"/>
                <a:cs typeface="Times New Roman"/>
              </a:rPr>
              <a:t>Mugilifomes,</a:t>
            </a:r>
            <a:r>
              <a:rPr sz="2200" spc="-140" dirty="0">
                <a:latin typeface="Times New Roman"/>
                <a:cs typeface="Times New Roman"/>
              </a:rPr>
              <a:t> </a:t>
            </a:r>
            <a:r>
              <a:rPr sz="2200" spc="-125" dirty="0">
                <a:latin typeface="Times New Roman"/>
                <a:cs typeface="Times New Roman"/>
              </a:rPr>
              <a:t>Notacathiformes</a:t>
            </a:r>
            <a:r>
              <a:rPr sz="2200" spc="-120" dirty="0">
                <a:latin typeface="Times New Roman"/>
                <a:cs typeface="Times New Roman"/>
              </a:rPr>
              <a:t> </a:t>
            </a:r>
            <a:r>
              <a:rPr sz="2200" spc="-155" dirty="0">
                <a:latin typeface="Times New Roman"/>
                <a:cs typeface="Times New Roman"/>
              </a:rPr>
              <a:t>and</a:t>
            </a:r>
            <a:r>
              <a:rPr sz="2200" spc="-150" dirty="0">
                <a:latin typeface="Times New Roman"/>
                <a:cs typeface="Times New Roman"/>
              </a:rPr>
              <a:t> </a:t>
            </a:r>
            <a:r>
              <a:rPr sz="2200" spc="-120" dirty="0">
                <a:latin typeface="Times New Roman"/>
                <a:cs typeface="Times New Roman"/>
              </a:rPr>
              <a:t>Acanthopterygii.</a:t>
            </a:r>
            <a:r>
              <a:rPr sz="2200" spc="-114" dirty="0">
                <a:latin typeface="Times New Roman"/>
                <a:cs typeface="Times New Roman"/>
              </a:rPr>
              <a:t> </a:t>
            </a:r>
            <a:r>
              <a:rPr sz="2200" spc="-210" dirty="0">
                <a:latin typeface="Times New Roman"/>
                <a:cs typeface="Times New Roman"/>
              </a:rPr>
              <a:t>Gas </a:t>
            </a:r>
            <a:r>
              <a:rPr sz="2200" spc="-204" dirty="0">
                <a:latin typeface="Times New Roman"/>
                <a:cs typeface="Times New Roman"/>
              </a:rPr>
              <a:t> </a:t>
            </a:r>
            <a:r>
              <a:rPr sz="2200" spc="-100" dirty="0">
                <a:latin typeface="Times New Roman"/>
                <a:cs typeface="Times New Roman"/>
              </a:rPr>
              <a:t>reabsorption</a:t>
            </a:r>
            <a:r>
              <a:rPr sz="2200" spc="-70" dirty="0">
                <a:latin typeface="Times New Roman"/>
                <a:cs typeface="Times New Roman"/>
              </a:rPr>
              <a:t> </a:t>
            </a:r>
            <a:r>
              <a:rPr sz="2200" spc="-65" dirty="0">
                <a:latin typeface="Times New Roman"/>
                <a:cs typeface="Times New Roman"/>
              </a:rPr>
              <a:t>structure</a:t>
            </a:r>
            <a:r>
              <a:rPr sz="2200" spc="-75" dirty="0">
                <a:latin typeface="Times New Roman"/>
                <a:cs typeface="Times New Roman"/>
              </a:rPr>
              <a:t> </a:t>
            </a:r>
            <a:r>
              <a:rPr sz="2200" spc="-140" dirty="0">
                <a:latin typeface="Times New Roman"/>
                <a:cs typeface="Times New Roman"/>
              </a:rPr>
              <a:t>called</a:t>
            </a:r>
            <a:r>
              <a:rPr sz="2200" spc="-65" dirty="0">
                <a:latin typeface="Times New Roman"/>
                <a:cs typeface="Times New Roman"/>
              </a:rPr>
              <a:t> </a:t>
            </a:r>
            <a:r>
              <a:rPr sz="2200" spc="-210" dirty="0">
                <a:latin typeface="Times New Roman"/>
                <a:cs typeface="Times New Roman"/>
              </a:rPr>
              <a:t>oval</a:t>
            </a:r>
            <a:r>
              <a:rPr sz="2200" spc="-50" dirty="0">
                <a:latin typeface="Times New Roman"/>
                <a:cs typeface="Times New Roman"/>
              </a:rPr>
              <a:t> </a:t>
            </a:r>
            <a:r>
              <a:rPr sz="2200" spc="-180" dirty="0">
                <a:latin typeface="Times New Roman"/>
                <a:cs typeface="Times New Roman"/>
              </a:rPr>
              <a:t>is</a:t>
            </a:r>
            <a:r>
              <a:rPr sz="2200" spc="-80" dirty="0">
                <a:latin typeface="Times New Roman"/>
                <a:cs typeface="Times New Roman"/>
              </a:rPr>
              <a:t> </a:t>
            </a:r>
            <a:r>
              <a:rPr sz="2200" spc="-90" dirty="0">
                <a:latin typeface="Times New Roman"/>
                <a:cs typeface="Times New Roman"/>
              </a:rPr>
              <a:t>present</a:t>
            </a:r>
            <a:r>
              <a:rPr sz="2200" spc="-80" dirty="0">
                <a:latin typeface="Times New Roman"/>
                <a:cs typeface="Times New Roman"/>
              </a:rPr>
              <a:t> </a:t>
            </a:r>
            <a:r>
              <a:rPr sz="2200" spc="-135" dirty="0">
                <a:latin typeface="Times New Roman"/>
                <a:cs typeface="Times New Roman"/>
              </a:rPr>
              <a:t>in</a:t>
            </a:r>
            <a:r>
              <a:rPr sz="2200" spc="-65" dirty="0">
                <a:latin typeface="Times New Roman"/>
                <a:cs typeface="Times New Roman"/>
              </a:rPr>
              <a:t> </a:t>
            </a:r>
            <a:r>
              <a:rPr sz="2200" spc="-160" dirty="0">
                <a:latin typeface="Times New Roman"/>
                <a:cs typeface="Times New Roman"/>
              </a:rPr>
              <a:t>physoclists</a:t>
            </a:r>
            <a:r>
              <a:rPr sz="2200" spc="-70" dirty="0">
                <a:latin typeface="Times New Roman"/>
                <a:cs typeface="Times New Roman"/>
              </a:rPr>
              <a:t> </a:t>
            </a:r>
            <a:r>
              <a:rPr sz="2200" spc="-160" dirty="0">
                <a:latin typeface="Times New Roman"/>
                <a:cs typeface="Times New Roman"/>
              </a:rPr>
              <a:t>only</a:t>
            </a:r>
            <a:endParaRPr sz="2200" dirty="0">
              <a:latin typeface="Times New Roman"/>
              <a:cs typeface="Times New Roman"/>
            </a:endParaRPr>
          </a:p>
        </p:txBody>
      </p:sp>
      <p:grpSp>
        <p:nvGrpSpPr>
          <p:cNvPr id="4" name="object 4"/>
          <p:cNvGrpSpPr/>
          <p:nvPr/>
        </p:nvGrpSpPr>
        <p:grpSpPr>
          <a:xfrm>
            <a:off x="314641" y="4190998"/>
            <a:ext cx="8387080" cy="2166963"/>
            <a:chOff x="0" y="3981793"/>
            <a:chExt cx="9072880" cy="2376170"/>
          </a:xfrm>
        </p:grpSpPr>
        <p:pic>
          <p:nvPicPr>
            <p:cNvPr id="5" name="object 5"/>
            <p:cNvPicPr/>
            <p:nvPr/>
          </p:nvPicPr>
          <p:blipFill>
            <a:blip r:embed="rId2" cstate="print"/>
            <a:stretch>
              <a:fillRect/>
            </a:stretch>
          </p:blipFill>
          <p:spPr>
            <a:xfrm>
              <a:off x="4573685" y="4123282"/>
              <a:ext cx="4498813" cy="1976294"/>
            </a:xfrm>
            <a:prstGeom prst="rect">
              <a:avLst/>
            </a:prstGeom>
          </p:spPr>
        </p:pic>
        <p:pic>
          <p:nvPicPr>
            <p:cNvPr id="6" name="object 6"/>
            <p:cNvPicPr/>
            <p:nvPr/>
          </p:nvPicPr>
          <p:blipFill>
            <a:blip r:embed="rId3" cstate="print"/>
            <a:stretch>
              <a:fillRect/>
            </a:stretch>
          </p:blipFill>
          <p:spPr>
            <a:xfrm>
              <a:off x="0" y="3981793"/>
              <a:ext cx="4565045" cy="2376170"/>
            </a:xfrm>
            <a:prstGeom prst="rect">
              <a:avLst/>
            </a:prstGeom>
          </p:spPr>
        </p:pic>
      </p:grpSp>
      <p:sp>
        <p:nvSpPr>
          <p:cNvPr id="7" name="object 7"/>
          <p:cNvSpPr txBox="1"/>
          <p:nvPr/>
        </p:nvSpPr>
        <p:spPr>
          <a:xfrm>
            <a:off x="6080505" y="6288735"/>
            <a:ext cx="181800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Times New Roman"/>
                <a:cs typeface="Times New Roman"/>
              </a:rPr>
              <a:t>Physoclist</a:t>
            </a:r>
            <a:r>
              <a:rPr sz="1800" b="1" spc="-105" dirty="0">
                <a:solidFill>
                  <a:srgbClr val="C00000"/>
                </a:solidFill>
                <a:latin typeface="Times New Roman"/>
                <a:cs typeface="Times New Roman"/>
              </a:rPr>
              <a:t> </a:t>
            </a:r>
            <a:r>
              <a:rPr sz="1800" b="1" spc="-20" dirty="0">
                <a:solidFill>
                  <a:srgbClr val="C00000"/>
                </a:solidFill>
                <a:latin typeface="Times New Roman"/>
                <a:cs typeface="Times New Roman"/>
              </a:rPr>
              <a:t>Bladder</a:t>
            </a:r>
            <a:endParaRPr sz="1800">
              <a:latin typeface="Times New Roman"/>
              <a:cs typeface="Times New Roman"/>
            </a:endParaRPr>
          </a:p>
        </p:txBody>
      </p:sp>
      <p:sp>
        <p:nvSpPr>
          <p:cNvPr id="8" name="object 8"/>
          <p:cNvSpPr txBox="1"/>
          <p:nvPr/>
        </p:nvSpPr>
        <p:spPr>
          <a:xfrm>
            <a:off x="1007465" y="6288735"/>
            <a:ext cx="222059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C00000"/>
                </a:solidFill>
                <a:latin typeface="Times New Roman"/>
                <a:cs typeface="Times New Roman"/>
              </a:rPr>
              <a:t>Physostomous</a:t>
            </a:r>
            <a:r>
              <a:rPr sz="1800" b="1" spc="-65" dirty="0">
                <a:solidFill>
                  <a:srgbClr val="C00000"/>
                </a:solidFill>
                <a:latin typeface="Times New Roman"/>
                <a:cs typeface="Times New Roman"/>
              </a:rPr>
              <a:t> </a:t>
            </a:r>
            <a:r>
              <a:rPr sz="1800" b="1" spc="-20" dirty="0">
                <a:solidFill>
                  <a:srgbClr val="C00000"/>
                </a:solidFill>
                <a:latin typeface="Times New Roman"/>
                <a:cs typeface="Times New Roman"/>
              </a:rPr>
              <a:t>Bladder</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127" y="457200"/>
            <a:ext cx="8632749" cy="475130"/>
          </a:xfrm>
          <a:prstGeom prst="rect">
            <a:avLst/>
          </a:prstGeom>
        </p:spPr>
        <p:txBody>
          <a:bodyPr vert="horz" wrap="square" lIns="0" tIns="13335" rIns="0" bIns="0" rtlCol="0">
            <a:spAutoFit/>
          </a:bodyPr>
          <a:lstStyle/>
          <a:p>
            <a:pPr marL="12700">
              <a:lnSpc>
                <a:spcPct val="100000"/>
              </a:lnSpc>
              <a:spcBef>
                <a:spcPts val="105"/>
              </a:spcBef>
            </a:pPr>
            <a:r>
              <a:rPr sz="3000" spc="-385" dirty="0" smtClean="0"/>
              <a:t>B</a:t>
            </a:r>
            <a:r>
              <a:rPr sz="3000" spc="-145" dirty="0" smtClean="0"/>
              <a:t>l</a:t>
            </a:r>
            <a:r>
              <a:rPr sz="3000" spc="-280" dirty="0" smtClean="0"/>
              <a:t>o</a:t>
            </a:r>
            <a:r>
              <a:rPr sz="3000" spc="-260" dirty="0" smtClean="0"/>
              <a:t>od</a:t>
            </a:r>
            <a:r>
              <a:rPr sz="3000" spc="-145" dirty="0" smtClean="0"/>
              <a:t> </a:t>
            </a:r>
            <a:r>
              <a:rPr sz="3000" spc="-285" dirty="0" smtClean="0"/>
              <a:t>s</a:t>
            </a:r>
            <a:r>
              <a:rPr sz="3000" spc="-210" dirty="0" smtClean="0"/>
              <a:t>u</a:t>
            </a:r>
            <a:r>
              <a:rPr sz="3000" spc="-235" dirty="0" smtClean="0"/>
              <a:t>pp</a:t>
            </a:r>
            <a:r>
              <a:rPr sz="3000" spc="-305" dirty="0" smtClean="0"/>
              <a:t>ly</a:t>
            </a:r>
            <a:r>
              <a:rPr sz="3000" spc="-150" dirty="0" smtClean="0"/>
              <a:t> </a:t>
            </a:r>
            <a:r>
              <a:rPr sz="3000" spc="-155" dirty="0" smtClean="0"/>
              <a:t>i</a:t>
            </a:r>
            <a:r>
              <a:rPr sz="3000" spc="-220" dirty="0" smtClean="0"/>
              <a:t>n</a:t>
            </a:r>
            <a:r>
              <a:rPr sz="3000" spc="-70" dirty="0" smtClean="0"/>
              <a:t> </a:t>
            </a:r>
            <a:r>
              <a:rPr sz="3000" spc="-235" dirty="0" err="1" smtClean="0"/>
              <a:t>p</a:t>
            </a:r>
            <a:r>
              <a:rPr sz="3000" spc="-280" dirty="0" err="1" smtClean="0"/>
              <a:t>h</a:t>
            </a:r>
            <a:r>
              <a:rPr sz="3000" spc="-445" dirty="0" err="1" smtClean="0"/>
              <a:t>y</a:t>
            </a:r>
            <a:r>
              <a:rPr sz="3000" spc="-280" dirty="0" err="1" smtClean="0"/>
              <a:t>s</a:t>
            </a:r>
            <a:r>
              <a:rPr sz="3000" spc="-315" dirty="0" err="1" smtClean="0"/>
              <a:t>o</a:t>
            </a:r>
            <a:r>
              <a:rPr sz="3000" spc="-235" dirty="0" err="1" smtClean="0"/>
              <a:t>s</a:t>
            </a:r>
            <a:r>
              <a:rPr sz="3000" spc="-195" dirty="0" err="1" smtClean="0"/>
              <a:t>t</a:t>
            </a:r>
            <a:r>
              <a:rPr sz="3000" spc="-260" dirty="0" err="1" smtClean="0"/>
              <a:t>omus</a:t>
            </a:r>
            <a:r>
              <a:rPr sz="3000" spc="-130" dirty="0" smtClean="0"/>
              <a:t> </a:t>
            </a:r>
            <a:r>
              <a:rPr sz="3000" spc="-285" dirty="0" smtClean="0"/>
              <a:t>s</a:t>
            </a:r>
            <a:r>
              <a:rPr sz="3000" spc="-385" dirty="0" smtClean="0"/>
              <a:t>w</a:t>
            </a:r>
            <a:r>
              <a:rPr sz="3000" spc="-125" dirty="0" smtClean="0"/>
              <a:t>i</a:t>
            </a:r>
            <a:r>
              <a:rPr sz="3000" spc="-240" dirty="0" smtClean="0"/>
              <a:t>m</a:t>
            </a:r>
            <a:r>
              <a:rPr sz="3000" spc="-120" dirty="0" smtClean="0"/>
              <a:t> </a:t>
            </a:r>
            <a:r>
              <a:rPr sz="3000" spc="-270" dirty="0" smtClean="0"/>
              <a:t>b</a:t>
            </a:r>
            <a:r>
              <a:rPr sz="3000" spc="-120" dirty="0" smtClean="0"/>
              <a:t>l</a:t>
            </a:r>
            <a:r>
              <a:rPr sz="3000" spc="-150" dirty="0" smtClean="0"/>
              <a:t>ad</a:t>
            </a:r>
            <a:r>
              <a:rPr sz="3000" spc="-220" dirty="0" smtClean="0"/>
              <a:t>d</a:t>
            </a:r>
            <a:r>
              <a:rPr sz="3000" spc="-150" dirty="0" smtClean="0"/>
              <a:t>er</a:t>
            </a:r>
            <a:endParaRPr sz="3000" dirty="0"/>
          </a:p>
        </p:txBody>
      </p:sp>
      <p:sp>
        <p:nvSpPr>
          <p:cNvPr id="3" name="object 3"/>
          <p:cNvSpPr txBox="1"/>
          <p:nvPr/>
        </p:nvSpPr>
        <p:spPr>
          <a:xfrm>
            <a:off x="363127" y="1143000"/>
            <a:ext cx="8095073" cy="3399007"/>
          </a:xfrm>
          <a:prstGeom prst="rect">
            <a:avLst/>
          </a:prstGeom>
        </p:spPr>
        <p:txBody>
          <a:bodyPr vert="horz" wrap="square" lIns="0" tIns="13335" rIns="0" bIns="0" rtlCol="0">
            <a:spAutoFit/>
          </a:bodyPr>
          <a:lstStyle/>
          <a:p>
            <a:pPr marL="12700" marR="5080" algn="just">
              <a:lnSpc>
                <a:spcPct val="100000"/>
              </a:lnSpc>
              <a:spcBef>
                <a:spcPts val="105"/>
              </a:spcBef>
              <a:buSzPct val="96153"/>
              <a:buFont typeface="Wingdings"/>
              <a:buChar char=""/>
              <a:tabLst>
                <a:tab pos="276225" algn="l"/>
              </a:tabLst>
            </a:pPr>
            <a:r>
              <a:rPr sz="2200" spc="-150" dirty="0">
                <a:latin typeface="Times New Roman"/>
                <a:cs typeface="Times New Roman"/>
              </a:rPr>
              <a:t>Air</a:t>
            </a:r>
            <a:r>
              <a:rPr sz="2200" spc="-145" dirty="0">
                <a:latin typeface="Times New Roman"/>
                <a:cs typeface="Times New Roman"/>
              </a:rPr>
              <a:t> </a:t>
            </a:r>
            <a:r>
              <a:rPr sz="2200" spc="-114" dirty="0">
                <a:latin typeface="Times New Roman"/>
                <a:cs typeface="Times New Roman"/>
              </a:rPr>
              <a:t>bladder</a:t>
            </a:r>
            <a:r>
              <a:rPr sz="2200" spc="-110" dirty="0">
                <a:latin typeface="Times New Roman"/>
                <a:cs typeface="Times New Roman"/>
              </a:rPr>
              <a:t> </a:t>
            </a:r>
            <a:r>
              <a:rPr sz="2200" spc="-165" dirty="0">
                <a:latin typeface="Times New Roman"/>
                <a:cs typeface="Times New Roman"/>
              </a:rPr>
              <a:t>is</a:t>
            </a:r>
            <a:r>
              <a:rPr sz="2200" spc="-160" dirty="0">
                <a:latin typeface="Times New Roman"/>
                <a:cs typeface="Times New Roman"/>
              </a:rPr>
              <a:t> </a:t>
            </a:r>
            <a:r>
              <a:rPr sz="2200" spc="-120" dirty="0">
                <a:latin typeface="Times New Roman"/>
                <a:cs typeface="Times New Roman"/>
              </a:rPr>
              <a:t>supplied</a:t>
            </a:r>
            <a:r>
              <a:rPr sz="2200" spc="-114" dirty="0">
                <a:latin typeface="Times New Roman"/>
                <a:cs typeface="Times New Roman"/>
              </a:rPr>
              <a:t> </a:t>
            </a:r>
            <a:r>
              <a:rPr sz="2200" spc="-100" dirty="0">
                <a:latin typeface="Times New Roman"/>
                <a:cs typeface="Times New Roman"/>
              </a:rPr>
              <a:t>with</a:t>
            </a:r>
            <a:r>
              <a:rPr sz="2200" spc="-95" dirty="0">
                <a:latin typeface="Times New Roman"/>
                <a:cs typeface="Times New Roman"/>
              </a:rPr>
              <a:t> </a:t>
            </a:r>
            <a:r>
              <a:rPr sz="2200" spc="-125" dirty="0">
                <a:latin typeface="Times New Roman"/>
                <a:cs typeface="Times New Roman"/>
              </a:rPr>
              <a:t>blood</a:t>
            </a:r>
            <a:r>
              <a:rPr sz="2200" spc="-120" dirty="0">
                <a:latin typeface="Times New Roman"/>
                <a:cs typeface="Times New Roman"/>
              </a:rPr>
              <a:t> </a:t>
            </a:r>
            <a:r>
              <a:rPr sz="2200" spc="-114" dirty="0">
                <a:latin typeface="Times New Roman"/>
                <a:cs typeface="Times New Roman"/>
              </a:rPr>
              <a:t>from</a:t>
            </a:r>
            <a:r>
              <a:rPr sz="2200" spc="-110" dirty="0">
                <a:latin typeface="Times New Roman"/>
                <a:cs typeface="Times New Roman"/>
              </a:rPr>
              <a:t> dorsal</a:t>
            </a:r>
            <a:r>
              <a:rPr sz="2200" spc="-105" dirty="0">
                <a:latin typeface="Times New Roman"/>
                <a:cs typeface="Times New Roman"/>
              </a:rPr>
              <a:t> </a:t>
            </a:r>
            <a:r>
              <a:rPr sz="2200" spc="-75" dirty="0">
                <a:latin typeface="Times New Roman"/>
                <a:cs typeface="Times New Roman"/>
              </a:rPr>
              <a:t>aorta</a:t>
            </a:r>
            <a:r>
              <a:rPr sz="2200" spc="-70" dirty="0">
                <a:latin typeface="Times New Roman"/>
                <a:cs typeface="Times New Roman"/>
              </a:rPr>
              <a:t> </a:t>
            </a:r>
            <a:r>
              <a:rPr sz="2200" spc="-45" dirty="0">
                <a:latin typeface="Times New Roman"/>
                <a:cs typeface="Times New Roman"/>
              </a:rPr>
              <a:t>or</a:t>
            </a:r>
            <a:r>
              <a:rPr sz="2200" spc="560" dirty="0">
                <a:latin typeface="Times New Roman"/>
                <a:cs typeface="Times New Roman"/>
              </a:rPr>
              <a:t> </a:t>
            </a:r>
            <a:r>
              <a:rPr sz="2200" spc="-110" dirty="0">
                <a:latin typeface="Times New Roman"/>
                <a:cs typeface="Times New Roman"/>
              </a:rPr>
              <a:t>from</a:t>
            </a:r>
            <a:r>
              <a:rPr sz="2200" spc="430" dirty="0">
                <a:latin typeface="Times New Roman"/>
                <a:cs typeface="Times New Roman"/>
              </a:rPr>
              <a:t> </a:t>
            </a:r>
            <a:r>
              <a:rPr sz="2200" spc="-75" dirty="0">
                <a:latin typeface="Times New Roman"/>
                <a:cs typeface="Times New Roman"/>
              </a:rPr>
              <a:t>the </a:t>
            </a:r>
            <a:r>
              <a:rPr sz="2200" spc="-70" dirty="0">
                <a:latin typeface="Times New Roman"/>
                <a:cs typeface="Times New Roman"/>
              </a:rPr>
              <a:t> </a:t>
            </a:r>
            <a:r>
              <a:rPr sz="2200" spc="-120" dirty="0">
                <a:latin typeface="Times New Roman"/>
                <a:cs typeface="Times New Roman"/>
              </a:rPr>
              <a:t>branch </a:t>
            </a:r>
            <a:r>
              <a:rPr sz="2200" spc="-155" dirty="0">
                <a:latin typeface="Times New Roman"/>
                <a:cs typeface="Times New Roman"/>
              </a:rPr>
              <a:t>of </a:t>
            </a:r>
            <a:r>
              <a:rPr sz="2200" spc="-110" dirty="0">
                <a:latin typeface="Times New Roman"/>
                <a:cs typeface="Times New Roman"/>
              </a:rPr>
              <a:t>coeliaco-mesenteric </a:t>
            </a:r>
            <a:r>
              <a:rPr sz="2200" spc="-65" dirty="0">
                <a:latin typeface="Times New Roman"/>
                <a:cs typeface="Times New Roman"/>
              </a:rPr>
              <a:t>artery. </a:t>
            </a:r>
            <a:r>
              <a:rPr sz="2200" spc="-130" dirty="0">
                <a:latin typeface="Times New Roman"/>
                <a:cs typeface="Times New Roman"/>
              </a:rPr>
              <a:t>The deoxygenated </a:t>
            </a:r>
            <a:r>
              <a:rPr sz="2200" spc="-125" dirty="0">
                <a:latin typeface="Times New Roman"/>
                <a:cs typeface="Times New Roman"/>
              </a:rPr>
              <a:t>blood </a:t>
            </a:r>
            <a:r>
              <a:rPr sz="2200" spc="-165" dirty="0">
                <a:latin typeface="Times New Roman"/>
                <a:cs typeface="Times New Roman"/>
              </a:rPr>
              <a:t>is </a:t>
            </a:r>
            <a:r>
              <a:rPr sz="2200" spc="-105" dirty="0">
                <a:latin typeface="Times New Roman"/>
                <a:cs typeface="Times New Roman"/>
              </a:rPr>
              <a:t>drained </a:t>
            </a:r>
            <a:r>
              <a:rPr sz="2200" spc="-100" dirty="0">
                <a:latin typeface="Times New Roman"/>
                <a:cs typeface="Times New Roman"/>
              </a:rPr>
              <a:t> </a:t>
            </a:r>
            <a:r>
              <a:rPr sz="2200" spc="-75" dirty="0">
                <a:latin typeface="Times New Roman"/>
                <a:cs typeface="Times New Roman"/>
              </a:rPr>
              <a:t>into</a:t>
            </a:r>
            <a:r>
              <a:rPr sz="2200" spc="-85" dirty="0">
                <a:latin typeface="Times New Roman"/>
                <a:cs typeface="Times New Roman"/>
              </a:rPr>
              <a:t> </a:t>
            </a:r>
            <a:r>
              <a:rPr sz="2200" spc="-75" dirty="0">
                <a:latin typeface="Times New Roman"/>
                <a:cs typeface="Times New Roman"/>
              </a:rPr>
              <a:t>the </a:t>
            </a:r>
            <a:r>
              <a:rPr sz="2200" spc="-125" dirty="0">
                <a:latin typeface="Times New Roman"/>
                <a:cs typeface="Times New Roman"/>
              </a:rPr>
              <a:t>hepatic</a:t>
            </a:r>
            <a:r>
              <a:rPr sz="2200" spc="-75" dirty="0">
                <a:latin typeface="Times New Roman"/>
                <a:cs typeface="Times New Roman"/>
              </a:rPr>
              <a:t> </a:t>
            </a:r>
            <a:r>
              <a:rPr sz="2200" spc="-65" dirty="0">
                <a:latin typeface="Times New Roman"/>
                <a:cs typeface="Times New Roman"/>
              </a:rPr>
              <a:t>portal</a:t>
            </a:r>
            <a:r>
              <a:rPr sz="2200" spc="-50" dirty="0">
                <a:latin typeface="Times New Roman"/>
                <a:cs typeface="Times New Roman"/>
              </a:rPr>
              <a:t> </a:t>
            </a:r>
            <a:r>
              <a:rPr sz="2200" spc="-140" dirty="0">
                <a:latin typeface="Times New Roman"/>
                <a:cs typeface="Times New Roman"/>
              </a:rPr>
              <a:t>system</a:t>
            </a:r>
            <a:r>
              <a:rPr sz="2200" spc="-70" dirty="0">
                <a:latin typeface="Times New Roman"/>
                <a:cs typeface="Times New Roman"/>
              </a:rPr>
              <a:t> </a:t>
            </a:r>
            <a:r>
              <a:rPr sz="2200" spc="-45" dirty="0">
                <a:latin typeface="Times New Roman"/>
                <a:cs typeface="Times New Roman"/>
              </a:rPr>
              <a:t>or</a:t>
            </a:r>
            <a:r>
              <a:rPr sz="2200" spc="-60" dirty="0">
                <a:latin typeface="Times New Roman"/>
                <a:cs typeface="Times New Roman"/>
              </a:rPr>
              <a:t> </a:t>
            </a:r>
            <a:r>
              <a:rPr sz="2200" spc="-75" dirty="0">
                <a:latin typeface="Times New Roman"/>
                <a:cs typeface="Times New Roman"/>
              </a:rPr>
              <a:t>into </a:t>
            </a:r>
            <a:r>
              <a:rPr sz="2200" spc="-70" dirty="0">
                <a:latin typeface="Times New Roman"/>
                <a:cs typeface="Times New Roman"/>
              </a:rPr>
              <a:t>posterior</a:t>
            </a:r>
            <a:r>
              <a:rPr sz="2200" spc="-65" dirty="0">
                <a:latin typeface="Times New Roman"/>
                <a:cs typeface="Times New Roman"/>
              </a:rPr>
              <a:t> </a:t>
            </a:r>
            <a:r>
              <a:rPr sz="2200" spc="-125" dirty="0">
                <a:latin typeface="Times New Roman"/>
                <a:cs typeface="Times New Roman"/>
              </a:rPr>
              <a:t>cardinal</a:t>
            </a:r>
            <a:r>
              <a:rPr sz="2200" spc="-55" dirty="0">
                <a:latin typeface="Times New Roman"/>
                <a:cs typeface="Times New Roman"/>
              </a:rPr>
              <a:t> </a:t>
            </a:r>
            <a:r>
              <a:rPr sz="2200" spc="-100" dirty="0">
                <a:latin typeface="Times New Roman"/>
                <a:cs typeface="Times New Roman"/>
              </a:rPr>
              <a:t>vein.</a:t>
            </a:r>
            <a:endParaRPr sz="2200" dirty="0">
              <a:latin typeface="Times New Roman"/>
              <a:cs typeface="Times New Roman"/>
            </a:endParaRPr>
          </a:p>
          <a:p>
            <a:pPr marL="12700" marR="8890" algn="just">
              <a:lnSpc>
                <a:spcPct val="100000"/>
              </a:lnSpc>
              <a:buSzPct val="96153"/>
              <a:buFont typeface="Wingdings"/>
              <a:buChar char=""/>
              <a:tabLst>
                <a:tab pos="276225" algn="l"/>
              </a:tabLst>
            </a:pPr>
            <a:r>
              <a:rPr sz="2200" spc="-155" dirty="0">
                <a:latin typeface="Times New Roman"/>
                <a:cs typeface="Times New Roman"/>
              </a:rPr>
              <a:t>In</a:t>
            </a:r>
            <a:r>
              <a:rPr sz="2200" spc="-150" dirty="0">
                <a:latin typeface="Times New Roman"/>
                <a:cs typeface="Times New Roman"/>
              </a:rPr>
              <a:t> </a:t>
            </a:r>
            <a:r>
              <a:rPr sz="2200" spc="-145" dirty="0">
                <a:latin typeface="Times New Roman"/>
                <a:cs typeface="Times New Roman"/>
              </a:rPr>
              <a:t>species</a:t>
            </a:r>
            <a:r>
              <a:rPr sz="2200" spc="-140" dirty="0">
                <a:latin typeface="Times New Roman"/>
                <a:cs typeface="Times New Roman"/>
              </a:rPr>
              <a:t> </a:t>
            </a:r>
            <a:r>
              <a:rPr sz="2200" spc="-135" dirty="0">
                <a:latin typeface="Times New Roman"/>
                <a:cs typeface="Times New Roman"/>
              </a:rPr>
              <a:t>belonging</a:t>
            </a:r>
            <a:r>
              <a:rPr sz="2200" spc="-130" dirty="0">
                <a:latin typeface="Times New Roman"/>
                <a:cs typeface="Times New Roman"/>
              </a:rPr>
              <a:t> </a:t>
            </a:r>
            <a:r>
              <a:rPr sz="2200" spc="-40" dirty="0">
                <a:latin typeface="Times New Roman"/>
                <a:cs typeface="Times New Roman"/>
              </a:rPr>
              <a:t>to </a:t>
            </a:r>
            <a:r>
              <a:rPr sz="2200" spc="-125" dirty="0">
                <a:latin typeface="Times New Roman"/>
                <a:cs typeface="Times New Roman"/>
              </a:rPr>
              <a:t>Cluppeidae</a:t>
            </a:r>
            <a:r>
              <a:rPr sz="2200" spc="-120" dirty="0">
                <a:latin typeface="Times New Roman"/>
                <a:cs typeface="Times New Roman"/>
              </a:rPr>
              <a:t> </a:t>
            </a:r>
            <a:r>
              <a:rPr sz="2200" spc="-45" dirty="0">
                <a:latin typeface="Times New Roman"/>
                <a:cs typeface="Times New Roman"/>
              </a:rPr>
              <a:t>or </a:t>
            </a:r>
            <a:r>
              <a:rPr sz="2200" spc="-140" dirty="0">
                <a:latin typeface="Times New Roman"/>
                <a:cs typeface="Times New Roman"/>
              </a:rPr>
              <a:t>Salmonidae, </a:t>
            </a:r>
            <a:r>
              <a:rPr sz="2200" spc="-65" dirty="0">
                <a:latin typeface="Times New Roman"/>
                <a:cs typeface="Times New Roman"/>
              </a:rPr>
              <a:t>there </a:t>
            </a:r>
            <a:r>
              <a:rPr sz="2200" spc="-165" dirty="0">
                <a:latin typeface="Times New Roman"/>
                <a:cs typeface="Times New Roman"/>
              </a:rPr>
              <a:t>is</a:t>
            </a:r>
            <a:r>
              <a:rPr sz="2200" spc="-160" dirty="0">
                <a:latin typeface="Times New Roman"/>
                <a:cs typeface="Times New Roman"/>
              </a:rPr>
              <a:t> </a:t>
            </a:r>
            <a:r>
              <a:rPr sz="2200" spc="-105" dirty="0">
                <a:latin typeface="Times New Roman"/>
                <a:cs typeface="Times New Roman"/>
              </a:rPr>
              <a:t>uniform </a:t>
            </a:r>
            <a:r>
              <a:rPr sz="2200" spc="-100" dirty="0">
                <a:latin typeface="Times New Roman"/>
                <a:cs typeface="Times New Roman"/>
              </a:rPr>
              <a:t> </a:t>
            </a:r>
            <a:r>
              <a:rPr sz="2200" spc="-90" dirty="0">
                <a:latin typeface="Times New Roman"/>
                <a:cs typeface="Times New Roman"/>
              </a:rPr>
              <a:t>distribution </a:t>
            </a:r>
            <a:r>
              <a:rPr sz="2200" spc="-155" dirty="0">
                <a:latin typeface="Times New Roman"/>
                <a:cs typeface="Times New Roman"/>
              </a:rPr>
              <a:t>of</a:t>
            </a:r>
            <a:r>
              <a:rPr sz="2200" spc="-150" dirty="0">
                <a:latin typeface="Times New Roman"/>
                <a:cs typeface="Times New Roman"/>
              </a:rPr>
              <a:t> </a:t>
            </a:r>
            <a:r>
              <a:rPr sz="2200" spc="-125" dirty="0">
                <a:latin typeface="Times New Roman"/>
                <a:cs typeface="Times New Roman"/>
              </a:rPr>
              <a:t>blood capillaries </a:t>
            </a:r>
            <a:r>
              <a:rPr sz="2200" spc="-135" dirty="0">
                <a:latin typeface="Times New Roman"/>
                <a:cs typeface="Times New Roman"/>
              </a:rPr>
              <a:t>over </a:t>
            </a:r>
            <a:r>
              <a:rPr sz="2200" spc="-75" dirty="0">
                <a:latin typeface="Times New Roman"/>
                <a:cs typeface="Times New Roman"/>
              </a:rPr>
              <a:t>the </a:t>
            </a:r>
            <a:r>
              <a:rPr sz="2200" spc="-114" dirty="0">
                <a:latin typeface="Times New Roman"/>
                <a:cs typeface="Times New Roman"/>
              </a:rPr>
              <a:t>bladder </a:t>
            </a:r>
            <a:r>
              <a:rPr sz="2200" spc="-145" dirty="0">
                <a:latin typeface="Times New Roman"/>
                <a:cs typeface="Times New Roman"/>
              </a:rPr>
              <a:t>wall</a:t>
            </a:r>
            <a:r>
              <a:rPr sz="2200" spc="-140" dirty="0">
                <a:latin typeface="Times New Roman"/>
                <a:cs typeface="Times New Roman"/>
              </a:rPr>
              <a:t> </a:t>
            </a:r>
            <a:r>
              <a:rPr sz="2200" spc="-145" dirty="0">
                <a:latin typeface="Times New Roman"/>
                <a:cs typeface="Times New Roman"/>
              </a:rPr>
              <a:t>and</a:t>
            </a:r>
            <a:r>
              <a:rPr sz="2200" spc="-140" dirty="0">
                <a:latin typeface="Times New Roman"/>
                <a:cs typeface="Times New Roman"/>
              </a:rPr>
              <a:t> </a:t>
            </a:r>
            <a:r>
              <a:rPr sz="2200" spc="-70" dirty="0">
                <a:latin typeface="Times New Roman"/>
                <a:cs typeface="Times New Roman"/>
              </a:rPr>
              <a:t>red </a:t>
            </a:r>
            <a:r>
              <a:rPr sz="2200" spc="-135" dirty="0">
                <a:latin typeface="Times New Roman"/>
                <a:cs typeface="Times New Roman"/>
              </a:rPr>
              <a:t>bodies</a:t>
            </a:r>
            <a:r>
              <a:rPr sz="2200" spc="380" dirty="0">
                <a:latin typeface="Times New Roman"/>
                <a:cs typeface="Times New Roman"/>
              </a:rPr>
              <a:t> </a:t>
            </a:r>
            <a:r>
              <a:rPr sz="2200" spc="-45" dirty="0">
                <a:latin typeface="Times New Roman"/>
                <a:cs typeface="Times New Roman"/>
              </a:rPr>
              <a:t>or </a:t>
            </a:r>
            <a:r>
              <a:rPr sz="2200" spc="-40" dirty="0">
                <a:latin typeface="Times New Roman"/>
                <a:cs typeface="Times New Roman"/>
              </a:rPr>
              <a:t> </a:t>
            </a:r>
            <a:r>
              <a:rPr sz="2200" spc="5" dirty="0">
                <a:latin typeface="Times New Roman"/>
                <a:cs typeface="Times New Roman"/>
              </a:rPr>
              <a:t>r</a:t>
            </a:r>
            <a:r>
              <a:rPr sz="2200" spc="-105" dirty="0">
                <a:latin typeface="Times New Roman"/>
                <a:cs typeface="Times New Roman"/>
              </a:rPr>
              <a:t>ed</a:t>
            </a:r>
            <a:r>
              <a:rPr sz="2200" spc="-90" dirty="0">
                <a:latin typeface="Times New Roman"/>
                <a:cs typeface="Times New Roman"/>
              </a:rPr>
              <a:t> </a:t>
            </a:r>
            <a:r>
              <a:rPr sz="2200" spc="-165" dirty="0">
                <a:latin typeface="Times New Roman"/>
                <a:cs typeface="Times New Roman"/>
              </a:rPr>
              <a:t>gl</a:t>
            </a:r>
            <a:r>
              <a:rPr sz="2200" spc="-204" dirty="0">
                <a:latin typeface="Times New Roman"/>
                <a:cs typeface="Times New Roman"/>
              </a:rPr>
              <a:t>a</a:t>
            </a:r>
            <a:r>
              <a:rPr sz="2200" spc="-110" dirty="0">
                <a:latin typeface="Times New Roman"/>
                <a:cs typeface="Times New Roman"/>
              </a:rPr>
              <a:t>n</a:t>
            </a:r>
            <a:r>
              <a:rPr sz="2200" spc="-125" dirty="0">
                <a:latin typeface="Times New Roman"/>
                <a:cs typeface="Times New Roman"/>
              </a:rPr>
              <a:t>d</a:t>
            </a:r>
            <a:r>
              <a:rPr sz="2200" spc="-200" dirty="0">
                <a:latin typeface="Times New Roman"/>
                <a:cs typeface="Times New Roman"/>
              </a:rPr>
              <a:t>s</a:t>
            </a:r>
            <a:r>
              <a:rPr sz="2200" spc="-50" dirty="0">
                <a:latin typeface="Times New Roman"/>
                <a:cs typeface="Times New Roman"/>
              </a:rPr>
              <a:t> </a:t>
            </a:r>
            <a:r>
              <a:rPr sz="2200" spc="-105" dirty="0">
                <a:latin typeface="Times New Roman"/>
                <a:cs typeface="Times New Roman"/>
              </a:rPr>
              <a:t>a</a:t>
            </a:r>
            <a:r>
              <a:rPr sz="2200" spc="-100" dirty="0">
                <a:latin typeface="Times New Roman"/>
                <a:cs typeface="Times New Roman"/>
              </a:rPr>
              <a:t>re</a:t>
            </a:r>
            <a:r>
              <a:rPr sz="2200" spc="-75" dirty="0">
                <a:latin typeface="Times New Roman"/>
                <a:cs typeface="Times New Roman"/>
              </a:rPr>
              <a:t> no</a:t>
            </a:r>
            <a:r>
              <a:rPr sz="2200" spc="-40" dirty="0">
                <a:latin typeface="Times New Roman"/>
                <a:cs typeface="Times New Roman"/>
              </a:rPr>
              <a:t>t</a:t>
            </a:r>
            <a:r>
              <a:rPr sz="2200" spc="-55" dirty="0">
                <a:latin typeface="Times New Roman"/>
                <a:cs typeface="Times New Roman"/>
              </a:rPr>
              <a:t> </a:t>
            </a:r>
            <a:r>
              <a:rPr sz="2200" spc="-120" dirty="0">
                <a:latin typeface="Times New Roman"/>
                <a:cs typeface="Times New Roman"/>
              </a:rPr>
              <a:t>f</a:t>
            </a:r>
            <a:r>
              <a:rPr sz="2200" spc="-190" dirty="0">
                <a:latin typeface="Times New Roman"/>
                <a:cs typeface="Times New Roman"/>
              </a:rPr>
              <a:t>o</a:t>
            </a:r>
            <a:r>
              <a:rPr sz="2200" spc="100" dirty="0">
                <a:latin typeface="Times New Roman"/>
                <a:cs typeface="Times New Roman"/>
              </a:rPr>
              <a:t>r</a:t>
            </a:r>
            <a:r>
              <a:rPr sz="2200" spc="-135" dirty="0">
                <a:latin typeface="Times New Roman"/>
                <a:cs typeface="Times New Roman"/>
              </a:rPr>
              <a:t>me</a:t>
            </a:r>
            <a:r>
              <a:rPr sz="2200" spc="-105" dirty="0">
                <a:latin typeface="Times New Roman"/>
                <a:cs typeface="Times New Roman"/>
              </a:rPr>
              <a:t>d</a:t>
            </a:r>
            <a:r>
              <a:rPr sz="2200" spc="110" dirty="0">
                <a:latin typeface="Times New Roman"/>
                <a:cs typeface="Times New Roman"/>
              </a:rPr>
              <a:t>.</a:t>
            </a:r>
            <a:endParaRPr sz="2200" dirty="0">
              <a:latin typeface="Times New Roman"/>
              <a:cs typeface="Times New Roman"/>
            </a:endParaRPr>
          </a:p>
          <a:p>
            <a:pPr marL="12700" marR="6350" algn="just">
              <a:lnSpc>
                <a:spcPct val="100000"/>
              </a:lnSpc>
              <a:spcBef>
                <a:spcPts val="5"/>
              </a:spcBef>
              <a:buSzPct val="96153"/>
              <a:buFont typeface="Wingdings"/>
              <a:buChar char=""/>
              <a:tabLst>
                <a:tab pos="276860" algn="l"/>
              </a:tabLst>
            </a:pPr>
            <a:r>
              <a:rPr sz="2200" spc="-150" dirty="0">
                <a:latin typeface="Times New Roman"/>
                <a:cs typeface="Times New Roman"/>
              </a:rPr>
              <a:t>In </a:t>
            </a:r>
            <a:r>
              <a:rPr sz="2200" spc="-114" dirty="0">
                <a:latin typeface="Times New Roman"/>
                <a:cs typeface="Times New Roman"/>
              </a:rPr>
              <a:t>cyprinidae </a:t>
            </a:r>
            <a:r>
              <a:rPr sz="2200" spc="-125" dirty="0">
                <a:latin typeface="Times New Roman"/>
                <a:cs typeface="Times New Roman"/>
              </a:rPr>
              <a:t>blood capillaries </a:t>
            </a:r>
            <a:r>
              <a:rPr sz="2200" spc="-100" dirty="0">
                <a:latin typeface="Times New Roman"/>
                <a:cs typeface="Times New Roman"/>
              </a:rPr>
              <a:t>are </a:t>
            </a:r>
            <a:r>
              <a:rPr sz="2200" spc="-95" dirty="0">
                <a:latin typeface="Times New Roman"/>
                <a:cs typeface="Times New Roman"/>
              </a:rPr>
              <a:t>concentrated </a:t>
            </a:r>
            <a:r>
              <a:rPr sz="2200" spc="-100" dirty="0">
                <a:latin typeface="Times New Roman"/>
                <a:cs typeface="Times New Roman"/>
              </a:rPr>
              <a:t>at </a:t>
            </a:r>
            <a:r>
              <a:rPr sz="2200" spc="-110" dirty="0">
                <a:latin typeface="Times New Roman"/>
                <a:cs typeface="Times New Roman"/>
              </a:rPr>
              <a:t>one </a:t>
            </a:r>
            <a:r>
              <a:rPr sz="2200" spc="-45" dirty="0">
                <a:latin typeface="Times New Roman"/>
                <a:cs typeface="Times New Roman"/>
              </a:rPr>
              <a:t>or </a:t>
            </a:r>
            <a:r>
              <a:rPr sz="2200" spc="-90" dirty="0">
                <a:latin typeface="Times New Roman"/>
                <a:cs typeface="Times New Roman"/>
              </a:rPr>
              <a:t>more </a:t>
            </a:r>
            <a:r>
              <a:rPr sz="2200" spc="-105" dirty="0">
                <a:latin typeface="Times New Roman"/>
                <a:cs typeface="Times New Roman"/>
              </a:rPr>
              <a:t>points </a:t>
            </a:r>
            <a:r>
              <a:rPr sz="2200" spc="-100" dirty="0">
                <a:latin typeface="Times New Roman"/>
                <a:cs typeface="Times New Roman"/>
              </a:rPr>
              <a:t> </a:t>
            </a:r>
            <a:r>
              <a:rPr sz="2200" spc="-110" dirty="0">
                <a:latin typeface="Times New Roman"/>
                <a:cs typeface="Times New Roman"/>
              </a:rPr>
              <a:t>on</a:t>
            </a:r>
            <a:r>
              <a:rPr sz="2200" spc="-80" dirty="0">
                <a:latin typeface="Times New Roman"/>
                <a:cs typeface="Times New Roman"/>
              </a:rPr>
              <a:t> </a:t>
            </a:r>
            <a:r>
              <a:rPr sz="2200" spc="-85" dirty="0">
                <a:latin typeface="Times New Roman"/>
                <a:cs typeface="Times New Roman"/>
              </a:rPr>
              <a:t>inner</a:t>
            </a:r>
            <a:r>
              <a:rPr sz="2200" spc="-75" dirty="0">
                <a:latin typeface="Times New Roman"/>
                <a:cs typeface="Times New Roman"/>
              </a:rPr>
              <a:t> </a:t>
            </a:r>
            <a:r>
              <a:rPr sz="2200" spc="-140" dirty="0">
                <a:latin typeface="Times New Roman"/>
                <a:cs typeface="Times New Roman"/>
              </a:rPr>
              <a:t>surface</a:t>
            </a:r>
            <a:r>
              <a:rPr sz="2200" spc="-60" dirty="0">
                <a:latin typeface="Times New Roman"/>
                <a:cs typeface="Times New Roman"/>
              </a:rPr>
              <a:t> </a:t>
            </a:r>
            <a:r>
              <a:rPr sz="2200" spc="-155" dirty="0">
                <a:latin typeface="Times New Roman"/>
                <a:cs typeface="Times New Roman"/>
              </a:rPr>
              <a:t>of</a:t>
            </a:r>
            <a:r>
              <a:rPr sz="2200" spc="-65" dirty="0">
                <a:latin typeface="Times New Roman"/>
                <a:cs typeface="Times New Roman"/>
              </a:rPr>
              <a:t> </a:t>
            </a:r>
            <a:r>
              <a:rPr sz="2200" spc="-114" dirty="0">
                <a:latin typeface="Times New Roman"/>
                <a:cs typeface="Times New Roman"/>
              </a:rPr>
              <a:t>bladder</a:t>
            </a:r>
            <a:r>
              <a:rPr sz="2200" spc="-70" dirty="0">
                <a:latin typeface="Times New Roman"/>
                <a:cs typeface="Times New Roman"/>
              </a:rPr>
              <a:t> </a:t>
            </a:r>
            <a:r>
              <a:rPr sz="2200" spc="-145" dirty="0">
                <a:latin typeface="Times New Roman"/>
                <a:cs typeface="Times New Roman"/>
              </a:rPr>
              <a:t>and</a:t>
            </a:r>
            <a:r>
              <a:rPr sz="2200" spc="-60" dirty="0">
                <a:latin typeface="Times New Roman"/>
                <a:cs typeface="Times New Roman"/>
              </a:rPr>
              <a:t> </a:t>
            </a:r>
            <a:r>
              <a:rPr sz="2200" spc="-100" dirty="0">
                <a:latin typeface="Times New Roman"/>
                <a:cs typeface="Times New Roman"/>
              </a:rPr>
              <a:t>formed</a:t>
            </a:r>
            <a:r>
              <a:rPr sz="2200" spc="-65" dirty="0">
                <a:latin typeface="Times New Roman"/>
                <a:cs typeface="Times New Roman"/>
              </a:rPr>
              <a:t> </a:t>
            </a:r>
            <a:r>
              <a:rPr sz="2200" spc="-70" dirty="0">
                <a:latin typeface="Times New Roman"/>
                <a:cs typeface="Times New Roman"/>
              </a:rPr>
              <a:t>red</a:t>
            </a:r>
            <a:r>
              <a:rPr sz="2200" spc="-75" dirty="0">
                <a:latin typeface="Times New Roman"/>
                <a:cs typeface="Times New Roman"/>
              </a:rPr>
              <a:t> </a:t>
            </a:r>
            <a:r>
              <a:rPr sz="2200" spc="-135" dirty="0">
                <a:latin typeface="Times New Roman"/>
                <a:cs typeface="Times New Roman"/>
              </a:rPr>
              <a:t>bodies</a:t>
            </a:r>
            <a:r>
              <a:rPr sz="2200" spc="-70" dirty="0">
                <a:latin typeface="Times New Roman"/>
                <a:cs typeface="Times New Roman"/>
              </a:rPr>
              <a:t> </a:t>
            </a:r>
            <a:r>
              <a:rPr sz="2200" spc="-155" dirty="0">
                <a:latin typeface="Times New Roman"/>
                <a:cs typeface="Times New Roman"/>
              </a:rPr>
              <a:t>of</a:t>
            </a:r>
            <a:r>
              <a:rPr sz="2200" spc="-65" dirty="0">
                <a:latin typeface="Times New Roman"/>
                <a:cs typeface="Times New Roman"/>
              </a:rPr>
              <a:t> </a:t>
            </a:r>
            <a:r>
              <a:rPr sz="2200" spc="-135" dirty="0">
                <a:latin typeface="Times New Roman"/>
                <a:cs typeface="Times New Roman"/>
              </a:rPr>
              <a:t>various</a:t>
            </a:r>
            <a:r>
              <a:rPr sz="2200" spc="-45" dirty="0">
                <a:latin typeface="Times New Roman"/>
                <a:cs typeface="Times New Roman"/>
              </a:rPr>
              <a:t> </a:t>
            </a:r>
            <a:r>
              <a:rPr sz="2200" spc="-155" dirty="0">
                <a:latin typeface="Times New Roman"/>
                <a:cs typeface="Times New Roman"/>
              </a:rPr>
              <a:t>shape</a:t>
            </a:r>
            <a:endParaRPr sz="2200" dirty="0">
              <a:latin typeface="Times New Roman"/>
              <a:cs typeface="Times New Roman"/>
            </a:endParaRPr>
          </a:p>
          <a:p>
            <a:pPr marL="12700" marR="8890" algn="just">
              <a:lnSpc>
                <a:spcPct val="100000"/>
              </a:lnSpc>
              <a:buSzPct val="96153"/>
              <a:buFont typeface="Wingdings"/>
              <a:buChar char=""/>
              <a:tabLst>
                <a:tab pos="276225" algn="l"/>
              </a:tabLst>
            </a:pPr>
            <a:r>
              <a:rPr sz="2200" spc="-155" dirty="0">
                <a:latin typeface="Times New Roman"/>
                <a:cs typeface="Times New Roman"/>
              </a:rPr>
              <a:t>In </a:t>
            </a:r>
            <a:r>
              <a:rPr sz="2200" spc="-145" dirty="0">
                <a:latin typeface="Times New Roman"/>
                <a:cs typeface="Times New Roman"/>
              </a:rPr>
              <a:t>physostomous </a:t>
            </a:r>
            <a:r>
              <a:rPr sz="2200" spc="-125" dirty="0">
                <a:latin typeface="Times New Roman"/>
                <a:cs typeface="Times New Roman"/>
              </a:rPr>
              <a:t>fishes, </a:t>
            </a:r>
            <a:r>
              <a:rPr sz="2200" spc="-75" dirty="0">
                <a:latin typeface="Times New Roman"/>
                <a:cs typeface="Times New Roman"/>
              </a:rPr>
              <a:t>the </a:t>
            </a:r>
            <a:r>
              <a:rPr sz="2200" spc="-125" dirty="0">
                <a:latin typeface="Times New Roman"/>
                <a:cs typeface="Times New Roman"/>
              </a:rPr>
              <a:t>capillaries </a:t>
            </a:r>
            <a:r>
              <a:rPr sz="2200" spc="-100" dirty="0">
                <a:latin typeface="Times New Roman"/>
                <a:cs typeface="Times New Roman"/>
              </a:rPr>
              <a:t>are </a:t>
            </a:r>
            <a:r>
              <a:rPr sz="2200" spc="-130" dirty="0">
                <a:latin typeface="Times New Roman"/>
                <a:cs typeface="Times New Roman"/>
              </a:rPr>
              <a:t>covered </a:t>
            </a:r>
            <a:r>
              <a:rPr sz="2200" spc="-200" dirty="0">
                <a:latin typeface="Times New Roman"/>
                <a:cs typeface="Times New Roman"/>
              </a:rPr>
              <a:t>by </a:t>
            </a:r>
            <a:r>
              <a:rPr sz="2200" spc="-130" dirty="0">
                <a:latin typeface="Times New Roman"/>
                <a:cs typeface="Times New Roman"/>
              </a:rPr>
              <a:t>simple </a:t>
            </a:r>
            <a:r>
              <a:rPr sz="2200" spc="-110" dirty="0">
                <a:latin typeface="Times New Roman"/>
                <a:cs typeface="Times New Roman"/>
              </a:rPr>
              <a:t>epithilium </a:t>
            </a:r>
            <a:r>
              <a:rPr sz="2200" spc="-105" dirty="0">
                <a:latin typeface="Times New Roman"/>
                <a:cs typeface="Times New Roman"/>
              </a:rPr>
              <a:t> </a:t>
            </a:r>
            <a:r>
              <a:rPr sz="2200" spc="-145" dirty="0">
                <a:latin typeface="Times New Roman"/>
                <a:cs typeface="Times New Roman"/>
              </a:rPr>
              <a:t>and</a:t>
            </a:r>
            <a:r>
              <a:rPr sz="2200" spc="-85" dirty="0">
                <a:latin typeface="Times New Roman"/>
                <a:cs typeface="Times New Roman"/>
              </a:rPr>
              <a:t> </a:t>
            </a:r>
            <a:r>
              <a:rPr sz="2200" spc="-75" dirty="0">
                <a:latin typeface="Times New Roman"/>
                <a:cs typeface="Times New Roman"/>
              </a:rPr>
              <a:t>the</a:t>
            </a:r>
            <a:r>
              <a:rPr sz="2200" spc="-70" dirty="0">
                <a:latin typeface="Times New Roman"/>
                <a:cs typeface="Times New Roman"/>
              </a:rPr>
              <a:t> </a:t>
            </a:r>
            <a:r>
              <a:rPr sz="2200" spc="-45" dirty="0">
                <a:latin typeface="Times New Roman"/>
                <a:cs typeface="Times New Roman"/>
              </a:rPr>
              <a:t>st</a:t>
            </a:r>
            <a:r>
              <a:rPr sz="2200" spc="10" dirty="0">
                <a:latin typeface="Times New Roman"/>
                <a:cs typeface="Times New Roman"/>
              </a:rPr>
              <a:t>r</a:t>
            </a:r>
            <a:r>
              <a:rPr sz="2200" spc="-140" dirty="0">
                <a:latin typeface="Times New Roman"/>
                <a:cs typeface="Times New Roman"/>
              </a:rPr>
              <a:t>uc</a:t>
            </a:r>
            <a:r>
              <a:rPr sz="2200" spc="-25" dirty="0">
                <a:latin typeface="Times New Roman"/>
                <a:cs typeface="Times New Roman"/>
              </a:rPr>
              <a:t>t</a:t>
            </a:r>
            <a:r>
              <a:rPr sz="2200" spc="-55" dirty="0">
                <a:latin typeface="Times New Roman"/>
                <a:cs typeface="Times New Roman"/>
              </a:rPr>
              <a:t>u</a:t>
            </a:r>
            <a:r>
              <a:rPr sz="2200" spc="5" dirty="0">
                <a:latin typeface="Times New Roman"/>
                <a:cs typeface="Times New Roman"/>
              </a:rPr>
              <a:t>r</a:t>
            </a:r>
            <a:r>
              <a:rPr sz="2200" spc="-100" dirty="0">
                <a:latin typeface="Times New Roman"/>
                <a:cs typeface="Times New Roman"/>
              </a:rPr>
              <a:t>e</a:t>
            </a:r>
            <a:r>
              <a:rPr sz="2200" spc="-50" dirty="0">
                <a:latin typeface="Times New Roman"/>
                <a:cs typeface="Times New Roman"/>
              </a:rPr>
              <a:t> </a:t>
            </a:r>
            <a:r>
              <a:rPr sz="2200" spc="-180" dirty="0">
                <a:latin typeface="Times New Roman"/>
                <a:cs typeface="Times New Roman"/>
              </a:rPr>
              <a:t>c</a:t>
            </a:r>
            <a:r>
              <a:rPr sz="2200" spc="-190" dirty="0">
                <a:latin typeface="Times New Roman"/>
                <a:cs typeface="Times New Roman"/>
              </a:rPr>
              <a:t>a</a:t>
            </a:r>
            <a:r>
              <a:rPr sz="2200" spc="-95" dirty="0">
                <a:latin typeface="Times New Roman"/>
                <a:cs typeface="Times New Roman"/>
              </a:rPr>
              <a:t>lle</a:t>
            </a:r>
            <a:r>
              <a:rPr sz="2200" spc="-135" dirty="0">
                <a:latin typeface="Times New Roman"/>
                <a:cs typeface="Times New Roman"/>
              </a:rPr>
              <a:t>d</a:t>
            </a:r>
            <a:r>
              <a:rPr sz="2200" spc="-70" dirty="0">
                <a:latin typeface="Times New Roman"/>
                <a:cs typeface="Times New Roman"/>
              </a:rPr>
              <a:t> </a:t>
            </a:r>
            <a:r>
              <a:rPr sz="2200" spc="5" dirty="0">
                <a:latin typeface="Times New Roman"/>
                <a:cs typeface="Times New Roman"/>
              </a:rPr>
              <a:t>r</a:t>
            </a:r>
            <a:r>
              <a:rPr sz="2200" spc="-105" dirty="0">
                <a:latin typeface="Times New Roman"/>
                <a:cs typeface="Times New Roman"/>
              </a:rPr>
              <a:t>ed</a:t>
            </a:r>
            <a:r>
              <a:rPr sz="2200" spc="-80" dirty="0">
                <a:latin typeface="Times New Roman"/>
                <a:cs typeface="Times New Roman"/>
              </a:rPr>
              <a:t> </a:t>
            </a:r>
            <a:r>
              <a:rPr sz="2200" spc="-120" dirty="0">
                <a:latin typeface="Times New Roman"/>
                <a:cs typeface="Times New Roman"/>
              </a:rPr>
              <a:t>bo</a:t>
            </a:r>
            <a:r>
              <a:rPr sz="2200" spc="-170" dirty="0">
                <a:latin typeface="Times New Roman"/>
                <a:cs typeface="Times New Roman"/>
              </a:rPr>
              <a:t>d</a:t>
            </a:r>
            <a:r>
              <a:rPr sz="2200" spc="-215" dirty="0">
                <a:latin typeface="Times New Roman"/>
                <a:cs typeface="Times New Roman"/>
              </a:rPr>
              <a:t>y</a:t>
            </a:r>
            <a:endParaRPr sz="2200" dirty="0">
              <a:latin typeface="Times New Roman"/>
              <a:cs typeface="Times New Roman"/>
            </a:endParaRPr>
          </a:p>
        </p:txBody>
      </p:sp>
      <p:pic>
        <p:nvPicPr>
          <p:cNvPr id="4" name="object 4"/>
          <p:cNvPicPr/>
          <p:nvPr/>
        </p:nvPicPr>
        <p:blipFill>
          <a:blip r:embed="rId2" cstate="print"/>
          <a:stretch>
            <a:fillRect/>
          </a:stretch>
        </p:blipFill>
        <p:spPr>
          <a:xfrm>
            <a:off x="2362200" y="4791961"/>
            <a:ext cx="5553329" cy="2057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200400" y="4419600"/>
            <a:ext cx="3505200" cy="369332"/>
          </a:xfrm>
          <a:prstGeom prst="rect">
            <a:avLst/>
          </a:prstGeom>
          <a:noFill/>
        </p:spPr>
        <p:txBody>
          <a:bodyPr wrap="square" rtlCol="0">
            <a:spAutoFit/>
          </a:bodyPr>
          <a:lstStyle/>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637" y="267574"/>
            <a:ext cx="8546186" cy="452120"/>
          </a:xfrm>
          <a:prstGeom prst="rect">
            <a:avLst/>
          </a:prstGeom>
        </p:spPr>
        <p:txBody>
          <a:bodyPr vert="horz" wrap="square" lIns="0" tIns="12065" rIns="0" bIns="0" rtlCol="0">
            <a:spAutoFit/>
          </a:bodyPr>
          <a:lstStyle/>
          <a:p>
            <a:pPr marL="12700" algn="ctr">
              <a:lnSpc>
                <a:spcPct val="100000"/>
              </a:lnSpc>
              <a:spcBef>
                <a:spcPts val="95"/>
              </a:spcBef>
            </a:pPr>
            <a:r>
              <a:rPr sz="2800" spc="-330" dirty="0"/>
              <a:t>B</a:t>
            </a:r>
            <a:r>
              <a:rPr sz="2800" spc="-125" dirty="0"/>
              <a:t>l</a:t>
            </a:r>
            <a:r>
              <a:rPr sz="2800" spc="-254" dirty="0"/>
              <a:t>o</a:t>
            </a:r>
            <a:r>
              <a:rPr sz="2800" spc="-229" dirty="0"/>
              <a:t>od</a:t>
            </a:r>
            <a:r>
              <a:rPr sz="2800" spc="-114" dirty="0"/>
              <a:t> </a:t>
            </a:r>
            <a:r>
              <a:rPr sz="2800" spc="-254" dirty="0"/>
              <a:t>s</a:t>
            </a:r>
            <a:r>
              <a:rPr sz="2800" spc="-210" dirty="0"/>
              <a:t>u</a:t>
            </a:r>
            <a:r>
              <a:rPr sz="2800" spc="-200" dirty="0"/>
              <a:t>p</a:t>
            </a:r>
            <a:r>
              <a:rPr sz="2800" spc="-250" dirty="0"/>
              <a:t>p</a:t>
            </a:r>
            <a:r>
              <a:rPr sz="2800" spc="-95" dirty="0"/>
              <a:t>l</a:t>
            </a:r>
            <a:r>
              <a:rPr sz="2800" spc="-400" dirty="0"/>
              <a:t>y</a:t>
            </a:r>
            <a:r>
              <a:rPr sz="2800" spc="-110" dirty="0"/>
              <a:t> i</a:t>
            </a:r>
            <a:r>
              <a:rPr sz="2800" spc="-229" dirty="0"/>
              <a:t>n</a:t>
            </a:r>
            <a:r>
              <a:rPr sz="2800" spc="-50" dirty="0"/>
              <a:t> </a:t>
            </a:r>
            <a:r>
              <a:rPr sz="2800" spc="-215" dirty="0"/>
              <a:t>p</a:t>
            </a:r>
            <a:r>
              <a:rPr sz="2800" spc="-245" dirty="0"/>
              <a:t>h</a:t>
            </a:r>
            <a:r>
              <a:rPr sz="2800" spc="-390" dirty="0"/>
              <a:t>y</a:t>
            </a:r>
            <a:r>
              <a:rPr sz="2800" spc="-254" dirty="0"/>
              <a:t>s</a:t>
            </a:r>
            <a:r>
              <a:rPr sz="2800" spc="-220" dirty="0"/>
              <a:t>ocl</a:t>
            </a:r>
            <a:r>
              <a:rPr sz="2800" spc="-125" dirty="0"/>
              <a:t>i</a:t>
            </a:r>
            <a:r>
              <a:rPr sz="2800" spc="-254" dirty="0"/>
              <a:t>s</a:t>
            </a:r>
            <a:r>
              <a:rPr sz="2800" spc="-170" dirty="0"/>
              <a:t>ts</a:t>
            </a:r>
            <a:r>
              <a:rPr sz="2800" spc="-120" dirty="0"/>
              <a:t> </a:t>
            </a:r>
            <a:r>
              <a:rPr sz="2800" spc="-254" dirty="0"/>
              <a:t>s</a:t>
            </a:r>
            <a:r>
              <a:rPr sz="2800" spc="-310" dirty="0"/>
              <a:t>w</a:t>
            </a:r>
            <a:r>
              <a:rPr sz="2800" spc="-90" dirty="0"/>
              <a:t>i</a:t>
            </a:r>
            <a:r>
              <a:rPr sz="2800" spc="-265" dirty="0"/>
              <a:t>m</a:t>
            </a:r>
            <a:r>
              <a:rPr sz="2800" spc="-90" dirty="0"/>
              <a:t> </a:t>
            </a:r>
            <a:r>
              <a:rPr sz="2800" spc="-204" dirty="0"/>
              <a:t>b</a:t>
            </a:r>
            <a:r>
              <a:rPr sz="2800" spc="-125" dirty="0"/>
              <a:t>l</a:t>
            </a:r>
            <a:r>
              <a:rPr sz="2800" spc="-135" dirty="0"/>
              <a:t>a</a:t>
            </a:r>
            <a:r>
              <a:rPr sz="2800" spc="-145" dirty="0"/>
              <a:t>d</a:t>
            </a:r>
            <a:r>
              <a:rPr sz="2800" spc="-160" dirty="0"/>
              <a:t>d</a:t>
            </a:r>
            <a:r>
              <a:rPr sz="2800" spc="-140" dirty="0"/>
              <a:t>e</a:t>
            </a:r>
            <a:r>
              <a:rPr sz="2800" spc="-170" dirty="0"/>
              <a:t>r</a:t>
            </a:r>
            <a:endParaRPr sz="2800" dirty="0"/>
          </a:p>
        </p:txBody>
      </p:sp>
      <p:sp>
        <p:nvSpPr>
          <p:cNvPr id="3" name="object 3"/>
          <p:cNvSpPr txBox="1"/>
          <p:nvPr/>
        </p:nvSpPr>
        <p:spPr>
          <a:xfrm>
            <a:off x="381000" y="719694"/>
            <a:ext cx="8379461" cy="3688061"/>
          </a:xfrm>
          <a:prstGeom prst="rect">
            <a:avLst/>
          </a:prstGeom>
        </p:spPr>
        <p:txBody>
          <a:bodyPr vert="horz" wrap="square" lIns="0" tIns="85725" rIns="0" bIns="0" rtlCol="0">
            <a:spAutoFit/>
          </a:bodyPr>
          <a:lstStyle/>
          <a:p>
            <a:pPr marL="287020" marR="5080" indent="-274320" algn="just">
              <a:lnSpc>
                <a:spcPct val="80000"/>
              </a:lnSpc>
              <a:spcBef>
                <a:spcPts val="675"/>
              </a:spcBef>
              <a:buClr>
                <a:srgbClr val="D24717"/>
              </a:buClr>
              <a:buSzPct val="85416"/>
              <a:buFont typeface="Segoe UI Symbol"/>
              <a:buChar char="⚫"/>
              <a:tabLst>
                <a:tab pos="287020" algn="l"/>
              </a:tabLst>
            </a:pPr>
            <a:r>
              <a:rPr sz="2200" spc="-90" dirty="0">
                <a:latin typeface="Times New Roman"/>
                <a:cs typeface="Times New Roman"/>
              </a:rPr>
              <a:t>Inner</a:t>
            </a:r>
            <a:r>
              <a:rPr sz="2200" spc="-85" dirty="0">
                <a:latin typeface="Times New Roman"/>
                <a:cs typeface="Times New Roman"/>
              </a:rPr>
              <a:t> </a:t>
            </a:r>
            <a:r>
              <a:rPr sz="2200" spc="-100" dirty="0">
                <a:latin typeface="Times New Roman"/>
                <a:cs typeface="Times New Roman"/>
              </a:rPr>
              <a:t>epithelium</a:t>
            </a:r>
            <a:r>
              <a:rPr sz="2200" spc="-95" dirty="0">
                <a:latin typeface="Times New Roman"/>
                <a:cs typeface="Times New Roman"/>
              </a:rPr>
              <a:t> </a:t>
            </a:r>
            <a:r>
              <a:rPr sz="2200" spc="-140" dirty="0">
                <a:latin typeface="Times New Roman"/>
                <a:cs typeface="Times New Roman"/>
              </a:rPr>
              <a:t>of</a:t>
            </a:r>
            <a:r>
              <a:rPr sz="2200" spc="-135" dirty="0">
                <a:latin typeface="Times New Roman"/>
                <a:cs typeface="Times New Roman"/>
              </a:rPr>
              <a:t> </a:t>
            </a:r>
            <a:r>
              <a:rPr sz="2200" spc="-70" dirty="0">
                <a:latin typeface="Times New Roman"/>
                <a:cs typeface="Times New Roman"/>
              </a:rPr>
              <a:t>the </a:t>
            </a:r>
            <a:r>
              <a:rPr sz="2200" spc="-160" dirty="0">
                <a:latin typeface="Times New Roman"/>
                <a:cs typeface="Times New Roman"/>
              </a:rPr>
              <a:t>swim</a:t>
            </a:r>
            <a:r>
              <a:rPr sz="2200" spc="-155" dirty="0">
                <a:latin typeface="Times New Roman"/>
                <a:cs typeface="Times New Roman"/>
              </a:rPr>
              <a:t> </a:t>
            </a:r>
            <a:r>
              <a:rPr sz="2200" spc="-105" dirty="0">
                <a:latin typeface="Times New Roman"/>
                <a:cs typeface="Times New Roman"/>
              </a:rPr>
              <a:t>bladder</a:t>
            </a:r>
            <a:r>
              <a:rPr sz="2200" spc="-100" dirty="0">
                <a:latin typeface="Times New Roman"/>
                <a:cs typeface="Times New Roman"/>
              </a:rPr>
              <a:t> </a:t>
            </a:r>
            <a:r>
              <a:rPr sz="2200" spc="-150" dirty="0">
                <a:latin typeface="Times New Roman"/>
                <a:cs typeface="Times New Roman"/>
              </a:rPr>
              <a:t>is</a:t>
            </a:r>
            <a:r>
              <a:rPr sz="2200" spc="-145" dirty="0">
                <a:latin typeface="Times New Roman"/>
                <a:cs typeface="Times New Roman"/>
              </a:rPr>
              <a:t> </a:t>
            </a:r>
            <a:r>
              <a:rPr sz="2200" spc="-125" dirty="0">
                <a:latin typeface="Times New Roman"/>
                <a:cs typeface="Times New Roman"/>
              </a:rPr>
              <a:t>mostly</a:t>
            </a:r>
            <a:r>
              <a:rPr sz="2200" spc="-120" dirty="0">
                <a:latin typeface="Times New Roman"/>
                <a:cs typeface="Times New Roman"/>
              </a:rPr>
              <a:t> </a:t>
            </a:r>
            <a:r>
              <a:rPr sz="2200" spc="-125" dirty="0">
                <a:latin typeface="Times New Roman"/>
                <a:cs typeface="Times New Roman"/>
              </a:rPr>
              <a:t>composed</a:t>
            </a:r>
            <a:r>
              <a:rPr sz="2200" spc="-120" dirty="0">
                <a:latin typeface="Times New Roman"/>
                <a:cs typeface="Times New Roman"/>
              </a:rPr>
              <a:t> </a:t>
            </a:r>
            <a:r>
              <a:rPr sz="2200" spc="-140" dirty="0">
                <a:latin typeface="Times New Roman"/>
                <a:cs typeface="Times New Roman"/>
              </a:rPr>
              <a:t>of</a:t>
            </a:r>
            <a:r>
              <a:rPr sz="2200" spc="320" dirty="0">
                <a:latin typeface="Times New Roman"/>
                <a:cs typeface="Times New Roman"/>
              </a:rPr>
              <a:t> </a:t>
            </a:r>
            <a:r>
              <a:rPr sz="2200" spc="-125" dirty="0">
                <a:latin typeface="Times New Roman"/>
                <a:cs typeface="Times New Roman"/>
              </a:rPr>
              <a:t>metabolically </a:t>
            </a:r>
            <a:r>
              <a:rPr sz="2200" spc="-120" dirty="0">
                <a:latin typeface="Times New Roman"/>
                <a:cs typeface="Times New Roman"/>
              </a:rPr>
              <a:t> </a:t>
            </a:r>
            <a:r>
              <a:rPr sz="2200" spc="-135" dirty="0">
                <a:latin typeface="Times New Roman"/>
                <a:cs typeface="Times New Roman"/>
              </a:rPr>
              <a:t>active </a:t>
            </a:r>
            <a:r>
              <a:rPr sz="2200" spc="-125" dirty="0">
                <a:latin typeface="Times New Roman"/>
                <a:cs typeface="Times New Roman"/>
              </a:rPr>
              <a:t>cuboidal </a:t>
            </a:r>
            <a:r>
              <a:rPr sz="2200" spc="-85" dirty="0">
                <a:latin typeface="Times New Roman"/>
                <a:cs typeface="Times New Roman"/>
              </a:rPr>
              <a:t>cells, </a:t>
            </a:r>
            <a:r>
              <a:rPr sz="2200" spc="-75" dirty="0">
                <a:latin typeface="Times New Roman"/>
                <a:cs typeface="Times New Roman"/>
              </a:rPr>
              <a:t>but </a:t>
            </a:r>
            <a:r>
              <a:rPr sz="2200" spc="-70" dirty="0">
                <a:latin typeface="Times New Roman"/>
                <a:cs typeface="Times New Roman"/>
              </a:rPr>
              <a:t>the </a:t>
            </a:r>
            <a:r>
              <a:rPr sz="2200" spc="-135" dirty="0">
                <a:latin typeface="Times New Roman"/>
                <a:cs typeface="Times New Roman"/>
              </a:rPr>
              <a:t>areas </a:t>
            </a:r>
            <a:r>
              <a:rPr sz="2200" spc="-150" dirty="0">
                <a:latin typeface="Times New Roman"/>
                <a:cs typeface="Times New Roman"/>
              </a:rPr>
              <a:t>involved </a:t>
            </a:r>
            <a:r>
              <a:rPr sz="2200" spc="-110" dirty="0">
                <a:latin typeface="Times New Roman"/>
                <a:cs typeface="Times New Roman"/>
              </a:rPr>
              <a:t>in reabsorbing </a:t>
            </a:r>
            <a:r>
              <a:rPr sz="2200" spc="-195" dirty="0">
                <a:latin typeface="Times New Roman"/>
                <a:cs typeface="Times New Roman"/>
              </a:rPr>
              <a:t>gas </a:t>
            </a:r>
            <a:r>
              <a:rPr sz="2200" spc="-105" dirty="0">
                <a:latin typeface="Times New Roman"/>
                <a:cs typeface="Times New Roman"/>
              </a:rPr>
              <a:t>from </a:t>
            </a:r>
            <a:r>
              <a:rPr sz="2200" spc="-70" dirty="0">
                <a:latin typeface="Times New Roman"/>
                <a:cs typeface="Times New Roman"/>
              </a:rPr>
              <a:t>the </a:t>
            </a:r>
            <a:r>
              <a:rPr sz="2200" spc="-160" dirty="0">
                <a:latin typeface="Times New Roman"/>
                <a:cs typeface="Times New Roman"/>
              </a:rPr>
              <a:t>swim </a:t>
            </a:r>
            <a:r>
              <a:rPr sz="2200" spc="-155" dirty="0">
                <a:latin typeface="Times New Roman"/>
                <a:cs typeface="Times New Roman"/>
              </a:rPr>
              <a:t> </a:t>
            </a:r>
            <a:r>
              <a:rPr sz="2200" spc="-105" dirty="0">
                <a:latin typeface="Times New Roman"/>
                <a:cs typeface="Times New Roman"/>
              </a:rPr>
              <a:t>bladder </a:t>
            </a:r>
            <a:r>
              <a:rPr sz="2200" spc="-190" dirty="0">
                <a:latin typeface="Times New Roman"/>
                <a:cs typeface="Times New Roman"/>
              </a:rPr>
              <a:t>have </a:t>
            </a:r>
            <a:r>
              <a:rPr sz="2200" spc="-145" dirty="0">
                <a:latin typeface="Times New Roman"/>
                <a:cs typeface="Times New Roman"/>
              </a:rPr>
              <a:t>squamous </a:t>
            </a:r>
            <a:r>
              <a:rPr sz="2200" spc="-80" dirty="0">
                <a:latin typeface="Times New Roman"/>
                <a:cs typeface="Times New Roman"/>
              </a:rPr>
              <a:t>epithelium. </a:t>
            </a:r>
            <a:r>
              <a:rPr sz="2200" spc="-125" dirty="0">
                <a:latin typeface="Times New Roman"/>
                <a:cs typeface="Times New Roman"/>
              </a:rPr>
              <a:t>The </a:t>
            </a:r>
            <a:r>
              <a:rPr sz="2200" spc="-130" dirty="0">
                <a:latin typeface="Times New Roman"/>
                <a:cs typeface="Times New Roman"/>
              </a:rPr>
              <a:t>specialized </a:t>
            </a:r>
            <a:r>
              <a:rPr sz="2200" spc="-85" dirty="0">
                <a:latin typeface="Times New Roman"/>
                <a:cs typeface="Times New Roman"/>
              </a:rPr>
              <a:t>secretory </a:t>
            </a:r>
            <a:r>
              <a:rPr sz="2200" spc="-100" dirty="0">
                <a:latin typeface="Times New Roman"/>
                <a:cs typeface="Times New Roman"/>
              </a:rPr>
              <a:t>epithelium </a:t>
            </a:r>
            <a:r>
              <a:rPr sz="2200" spc="-140" dirty="0">
                <a:latin typeface="Times New Roman"/>
                <a:cs typeface="Times New Roman"/>
              </a:rPr>
              <a:t>of </a:t>
            </a:r>
            <a:r>
              <a:rPr sz="2200" spc="-70" dirty="0">
                <a:latin typeface="Times New Roman"/>
                <a:cs typeface="Times New Roman"/>
              </a:rPr>
              <a:t>the </a:t>
            </a:r>
            <a:r>
              <a:rPr sz="2200" spc="-65" dirty="0">
                <a:latin typeface="Times New Roman"/>
                <a:cs typeface="Times New Roman"/>
              </a:rPr>
              <a:t> </a:t>
            </a:r>
            <a:r>
              <a:rPr sz="2200" spc="-229" dirty="0">
                <a:latin typeface="Times New Roman"/>
                <a:cs typeface="Times New Roman"/>
              </a:rPr>
              <a:t>s</a:t>
            </a:r>
            <a:r>
              <a:rPr sz="2200" spc="-135" dirty="0">
                <a:latin typeface="Times New Roman"/>
                <a:cs typeface="Times New Roman"/>
              </a:rPr>
              <a:t>wim</a:t>
            </a:r>
            <a:r>
              <a:rPr sz="2200" spc="-85" dirty="0">
                <a:latin typeface="Times New Roman"/>
                <a:cs typeface="Times New Roman"/>
              </a:rPr>
              <a:t> </a:t>
            </a:r>
            <a:r>
              <a:rPr sz="2200" spc="-165" dirty="0">
                <a:latin typeface="Times New Roman"/>
                <a:cs typeface="Times New Roman"/>
              </a:rPr>
              <a:t>b</a:t>
            </a:r>
            <a:r>
              <a:rPr sz="2200" spc="-120" dirty="0">
                <a:latin typeface="Times New Roman"/>
                <a:cs typeface="Times New Roman"/>
              </a:rPr>
              <a:t>lad</a:t>
            </a:r>
            <a:r>
              <a:rPr sz="2200" spc="-135" dirty="0">
                <a:latin typeface="Times New Roman"/>
                <a:cs typeface="Times New Roman"/>
              </a:rPr>
              <a:t>d</a:t>
            </a:r>
            <a:r>
              <a:rPr sz="2200" spc="-35" dirty="0">
                <a:latin typeface="Times New Roman"/>
                <a:cs typeface="Times New Roman"/>
              </a:rPr>
              <a:t>er</a:t>
            </a:r>
            <a:r>
              <a:rPr sz="2200" spc="-70" dirty="0">
                <a:latin typeface="Times New Roman"/>
                <a:cs typeface="Times New Roman"/>
              </a:rPr>
              <a:t> </a:t>
            </a:r>
            <a:r>
              <a:rPr sz="2200" spc="-150" dirty="0">
                <a:latin typeface="Times New Roman"/>
                <a:cs typeface="Times New Roman"/>
              </a:rPr>
              <a:t>is</a:t>
            </a:r>
            <a:r>
              <a:rPr sz="2200" spc="-70" dirty="0">
                <a:latin typeface="Times New Roman"/>
                <a:cs typeface="Times New Roman"/>
              </a:rPr>
              <a:t> </a:t>
            </a:r>
            <a:r>
              <a:rPr sz="2200" spc="-90" dirty="0">
                <a:latin typeface="Times New Roman"/>
                <a:cs typeface="Times New Roman"/>
              </a:rPr>
              <a:t>often</a:t>
            </a:r>
            <a:r>
              <a:rPr sz="2200" spc="-60" dirty="0">
                <a:latin typeface="Times New Roman"/>
                <a:cs typeface="Times New Roman"/>
              </a:rPr>
              <a:t> </a:t>
            </a:r>
            <a:r>
              <a:rPr sz="2200" spc="-120" dirty="0">
                <a:latin typeface="Times New Roman"/>
                <a:cs typeface="Times New Roman"/>
              </a:rPr>
              <a:t>called</a:t>
            </a:r>
            <a:r>
              <a:rPr sz="2200" spc="-70" dirty="0">
                <a:latin typeface="Times New Roman"/>
                <a:cs typeface="Times New Roman"/>
              </a:rPr>
              <a:t> the</a:t>
            </a:r>
            <a:r>
              <a:rPr sz="2200" spc="-160" dirty="0">
                <a:latin typeface="Times New Roman"/>
                <a:cs typeface="Times New Roman"/>
              </a:rPr>
              <a:t> </a:t>
            </a:r>
            <a:r>
              <a:rPr sz="2200" spc="-225" dirty="0">
                <a:latin typeface="Times New Roman"/>
                <a:cs typeface="Times New Roman"/>
              </a:rPr>
              <a:t>“gas</a:t>
            </a:r>
            <a:r>
              <a:rPr sz="2200" spc="-70" dirty="0">
                <a:latin typeface="Times New Roman"/>
                <a:cs typeface="Times New Roman"/>
              </a:rPr>
              <a:t> </a:t>
            </a:r>
            <a:r>
              <a:rPr sz="2200" spc="-170" dirty="0">
                <a:latin typeface="Times New Roman"/>
                <a:cs typeface="Times New Roman"/>
              </a:rPr>
              <a:t>gland”</a:t>
            </a:r>
            <a:endParaRPr sz="2200" dirty="0">
              <a:latin typeface="Times New Roman"/>
              <a:cs typeface="Times New Roman"/>
            </a:endParaRPr>
          </a:p>
          <a:p>
            <a:pPr marL="287020" marR="5080" indent="-274320" algn="just">
              <a:lnSpc>
                <a:spcPts val="2300"/>
              </a:lnSpc>
              <a:spcBef>
                <a:spcPts val="585"/>
              </a:spcBef>
              <a:buClr>
                <a:srgbClr val="D24717"/>
              </a:buClr>
              <a:buSzPct val="85416"/>
              <a:buFont typeface="Segoe UI Symbol"/>
              <a:buChar char="⚫"/>
              <a:tabLst>
                <a:tab pos="287020" algn="l"/>
              </a:tabLst>
            </a:pPr>
            <a:r>
              <a:rPr sz="2200" spc="-114" dirty="0">
                <a:latin typeface="Times New Roman"/>
                <a:cs typeface="Times New Roman"/>
              </a:rPr>
              <a:t>Capillaries </a:t>
            </a:r>
            <a:r>
              <a:rPr sz="2200" spc="-75" dirty="0">
                <a:latin typeface="Times New Roman"/>
                <a:cs typeface="Times New Roman"/>
              </a:rPr>
              <a:t>transporting </a:t>
            </a:r>
            <a:r>
              <a:rPr sz="2200" spc="-114" dirty="0">
                <a:latin typeface="Times New Roman"/>
                <a:cs typeface="Times New Roman"/>
              </a:rPr>
              <a:t>blood </a:t>
            </a:r>
            <a:r>
              <a:rPr sz="2200" spc="-40" dirty="0">
                <a:latin typeface="Times New Roman"/>
                <a:cs typeface="Times New Roman"/>
              </a:rPr>
              <a:t>to </a:t>
            </a:r>
            <a:r>
              <a:rPr sz="2200" spc="-140" dirty="0">
                <a:latin typeface="Times New Roman"/>
                <a:cs typeface="Times New Roman"/>
              </a:rPr>
              <a:t>and </a:t>
            </a:r>
            <a:r>
              <a:rPr sz="2200" spc="-110" dirty="0">
                <a:latin typeface="Times New Roman"/>
                <a:cs typeface="Times New Roman"/>
              </a:rPr>
              <a:t>from </a:t>
            </a:r>
            <a:r>
              <a:rPr sz="2200" spc="-70" dirty="0">
                <a:latin typeface="Times New Roman"/>
                <a:cs typeface="Times New Roman"/>
              </a:rPr>
              <a:t>the </a:t>
            </a:r>
            <a:r>
              <a:rPr sz="2200" spc="-105" dirty="0">
                <a:latin typeface="Times New Roman"/>
                <a:cs typeface="Times New Roman"/>
              </a:rPr>
              <a:t>bladder forms </a:t>
            </a:r>
            <a:r>
              <a:rPr sz="2200" spc="-114" dirty="0">
                <a:latin typeface="Times New Roman"/>
                <a:cs typeface="Times New Roman"/>
              </a:rPr>
              <a:t>dense </a:t>
            </a:r>
            <a:r>
              <a:rPr sz="2200" spc="-105" dirty="0">
                <a:latin typeface="Times New Roman"/>
                <a:cs typeface="Times New Roman"/>
              </a:rPr>
              <a:t>bundle </a:t>
            </a:r>
            <a:r>
              <a:rPr sz="2200" spc="-140" dirty="0">
                <a:latin typeface="Times New Roman"/>
                <a:cs typeface="Times New Roman"/>
              </a:rPr>
              <a:t>of </a:t>
            </a:r>
            <a:r>
              <a:rPr sz="2200" spc="-135" dirty="0">
                <a:latin typeface="Times New Roman"/>
                <a:cs typeface="Times New Roman"/>
              </a:rPr>
              <a:t> </a:t>
            </a:r>
            <a:r>
              <a:rPr sz="2200" spc="-120" dirty="0">
                <a:latin typeface="Times New Roman"/>
                <a:cs typeface="Times New Roman"/>
              </a:rPr>
              <a:t>capillary</a:t>
            </a:r>
            <a:r>
              <a:rPr sz="2200" spc="55" dirty="0">
                <a:latin typeface="Times New Roman"/>
                <a:cs typeface="Times New Roman"/>
              </a:rPr>
              <a:t> </a:t>
            </a:r>
            <a:r>
              <a:rPr sz="2200" spc="-90" dirty="0">
                <a:latin typeface="Times New Roman"/>
                <a:cs typeface="Times New Roman"/>
              </a:rPr>
              <a:t>network</a:t>
            </a:r>
            <a:r>
              <a:rPr sz="2200" spc="70" dirty="0">
                <a:latin typeface="Times New Roman"/>
                <a:cs typeface="Times New Roman"/>
              </a:rPr>
              <a:t> </a:t>
            </a:r>
            <a:r>
              <a:rPr sz="2200" spc="-95" dirty="0">
                <a:latin typeface="Times New Roman"/>
                <a:cs typeface="Times New Roman"/>
              </a:rPr>
              <a:t>where</a:t>
            </a:r>
            <a:r>
              <a:rPr sz="2200" spc="55" dirty="0">
                <a:latin typeface="Times New Roman"/>
                <a:cs typeface="Times New Roman"/>
              </a:rPr>
              <a:t> </a:t>
            </a:r>
            <a:r>
              <a:rPr sz="2200" spc="-70" dirty="0">
                <a:latin typeface="Times New Roman"/>
                <a:cs typeface="Times New Roman"/>
              </a:rPr>
              <a:t>arterioles</a:t>
            </a:r>
            <a:r>
              <a:rPr sz="2200" spc="70" dirty="0">
                <a:latin typeface="Times New Roman"/>
                <a:cs typeface="Times New Roman"/>
              </a:rPr>
              <a:t> </a:t>
            </a:r>
            <a:r>
              <a:rPr sz="2200" spc="-135" dirty="0">
                <a:latin typeface="Times New Roman"/>
                <a:cs typeface="Times New Roman"/>
              </a:rPr>
              <a:t>and</a:t>
            </a:r>
            <a:r>
              <a:rPr sz="2200" spc="65" dirty="0">
                <a:latin typeface="Times New Roman"/>
                <a:cs typeface="Times New Roman"/>
              </a:rPr>
              <a:t> </a:t>
            </a:r>
            <a:r>
              <a:rPr sz="2200" spc="-130" dirty="0">
                <a:latin typeface="Times New Roman"/>
                <a:cs typeface="Times New Roman"/>
              </a:rPr>
              <a:t>veinuoles</a:t>
            </a:r>
            <a:r>
              <a:rPr sz="2200" spc="65" dirty="0">
                <a:latin typeface="Times New Roman"/>
                <a:cs typeface="Times New Roman"/>
              </a:rPr>
              <a:t> </a:t>
            </a:r>
            <a:r>
              <a:rPr sz="2200" spc="-95" dirty="0">
                <a:latin typeface="Times New Roman"/>
                <a:cs typeface="Times New Roman"/>
              </a:rPr>
              <a:t>are</a:t>
            </a:r>
            <a:r>
              <a:rPr sz="2200" spc="60" dirty="0">
                <a:latin typeface="Times New Roman"/>
                <a:cs typeface="Times New Roman"/>
              </a:rPr>
              <a:t> </a:t>
            </a:r>
            <a:r>
              <a:rPr sz="2200" spc="-110" dirty="0">
                <a:latin typeface="Times New Roman"/>
                <a:cs typeface="Times New Roman"/>
              </a:rPr>
              <a:t>in</a:t>
            </a:r>
            <a:r>
              <a:rPr sz="2200" spc="60" dirty="0">
                <a:latin typeface="Times New Roman"/>
                <a:cs typeface="Times New Roman"/>
              </a:rPr>
              <a:t> </a:t>
            </a:r>
            <a:r>
              <a:rPr sz="2200" spc="-125" dirty="0">
                <a:latin typeface="Times New Roman"/>
                <a:cs typeface="Times New Roman"/>
              </a:rPr>
              <a:t>close</a:t>
            </a:r>
            <a:r>
              <a:rPr sz="2200" spc="55" dirty="0">
                <a:latin typeface="Times New Roman"/>
                <a:cs typeface="Times New Roman"/>
              </a:rPr>
              <a:t> </a:t>
            </a:r>
            <a:r>
              <a:rPr sz="2200" spc="-135" dirty="0">
                <a:latin typeface="Times New Roman"/>
                <a:cs typeface="Times New Roman"/>
              </a:rPr>
              <a:t>diffusion</a:t>
            </a:r>
            <a:r>
              <a:rPr sz="2200" spc="60" dirty="0">
                <a:latin typeface="Times New Roman"/>
                <a:cs typeface="Times New Roman"/>
              </a:rPr>
              <a:t> </a:t>
            </a:r>
            <a:r>
              <a:rPr sz="2200" spc="-90" dirty="0">
                <a:latin typeface="Times New Roman"/>
                <a:cs typeface="Times New Roman"/>
              </a:rPr>
              <a:t>contact </a:t>
            </a:r>
            <a:r>
              <a:rPr sz="2200" spc="-590" dirty="0">
                <a:latin typeface="Times New Roman"/>
                <a:cs typeface="Times New Roman"/>
              </a:rPr>
              <a:t> </a:t>
            </a:r>
            <a:r>
              <a:rPr sz="2200" spc="-150" dirty="0">
                <a:latin typeface="Times New Roman"/>
                <a:cs typeface="Times New Roman"/>
              </a:rPr>
              <a:t>is</a:t>
            </a:r>
            <a:r>
              <a:rPr sz="2200" spc="-80" dirty="0">
                <a:latin typeface="Times New Roman"/>
                <a:cs typeface="Times New Roman"/>
              </a:rPr>
              <a:t> </a:t>
            </a:r>
            <a:r>
              <a:rPr sz="2200" spc="-120" dirty="0">
                <a:latin typeface="Times New Roman"/>
                <a:cs typeface="Times New Roman"/>
              </a:rPr>
              <a:t>called</a:t>
            </a:r>
            <a:r>
              <a:rPr sz="2200" spc="-60" dirty="0">
                <a:latin typeface="Times New Roman"/>
                <a:cs typeface="Times New Roman"/>
              </a:rPr>
              <a:t> </a:t>
            </a:r>
            <a:r>
              <a:rPr sz="2200" dirty="0">
                <a:latin typeface="Times New Roman"/>
                <a:cs typeface="Times New Roman"/>
              </a:rPr>
              <a:t>r</a:t>
            </a:r>
            <a:r>
              <a:rPr sz="2200" spc="-50" dirty="0">
                <a:latin typeface="Times New Roman"/>
                <a:cs typeface="Times New Roman"/>
              </a:rPr>
              <a:t>ete</a:t>
            </a:r>
            <a:r>
              <a:rPr sz="2200" spc="-70" dirty="0">
                <a:latin typeface="Times New Roman"/>
                <a:cs typeface="Times New Roman"/>
              </a:rPr>
              <a:t> </a:t>
            </a:r>
            <a:r>
              <a:rPr sz="2200" spc="-95" dirty="0" err="1" smtClean="0">
                <a:latin typeface="Times New Roman"/>
                <a:cs typeface="Times New Roman"/>
              </a:rPr>
              <a:t>mi</a:t>
            </a:r>
            <a:r>
              <a:rPr sz="2200" spc="-60" dirty="0" err="1" smtClean="0">
                <a:latin typeface="Times New Roman"/>
                <a:cs typeface="Times New Roman"/>
              </a:rPr>
              <a:t>r</a:t>
            </a:r>
            <a:r>
              <a:rPr sz="2200" spc="-155" dirty="0" err="1" smtClean="0">
                <a:latin typeface="Times New Roman"/>
                <a:cs typeface="Times New Roman"/>
              </a:rPr>
              <a:t>a</a:t>
            </a:r>
            <a:r>
              <a:rPr sz="2200" spc="-204" dirty="0" err="1" smtClean="0">
                <a:latin typeface="Times New Roman"/>
                <a:cs typeface="Times New Roman"/>
              </a:rPr>
              <a:t>b</a:t>
            </a:r>
            <a:r>
              <a:rPr lang="en-US" sz="2200" spc="-204" dirty="0" err="1" smtClean="0">
                <a:latin typeface="Times New Roman"/>
                <a:cs typeface="Times New Roman"/>
              </a:rPr>
              <a:t>i</a:t>
            </a:r>
            <a:r>
              <a:rPr sz="2200" spc="-100" dirty="0" err="1" smtClean="0">
                <a:latin typeface="Times New Roman"/>
                <a:cs typeface="Times New Roman"/>
              </a:rPr>
              <a:t>le</a:t>
            </a:r>
            <a:endParaRPr sz="2200" dirty="0">
              <a:latin typeface="Times New Roman"/>
              <a:cs typeface="Times New Roman"/>
            </a:endParaRPr>
          </a:p>
          <a:p>
            <a:pPr marL="287020" marR="6985" indent="-274320" algn="just">
              <a:lnSpc>
                <a:spcPts val="2310"/>
              </a:lnSpc>
              <a:spcBef>
                <a:spcPts val="600"/>
              </a:spcBef>
              <a:buClr>
                <a:srgbClr val="D24717"/>
              </a:buClr>
              <a:buSzPct val="85416"/>
              <a:buFont typeface="Segoe UI Symbol"/>
              <a:buChar char="⚫"/>
              <a:tabLst>
                <a:tab pos="287020" algn="l"/>
              </a:tabLst>
            </a:pPr>
            <a:r>
              <a:rPr sz="2200" spc="-120" dirty="0">
                <a:latin typeface="Times New Roman"/>
                <a:cs typeface="Times New Roman"/>
              </a:rPr>
              <a:t>Distance </a:t>
            </a:r>
            <a:r>
              <a:rPr sz="2200" spc="-100" dirty="0">
                <a:latin typeface="Times New Roman"/>
                <a:cs typeface="Times New Roman"/>
              </a:rPr>
              <a:t>between </a:t>
            </a:r>
            <a:r>
              <a:rPr sz="2200" spc="-60" dirty="0">
                <a:latin typeface="Times New Roman"/>
                <a:cs typeface="Times New Roman"/>
              </a:rPr>
              <a:t>arterial </a:t>
            </a:r>
            <a:r>
              <a:rPr sz="2200" spc="-135" dirty="0">
                <a:latin typeface="Times New Roman"/>
                <a:cs typeface="Times New Roman"/>
              </a:rPr>
              <a:t>and </a:t>
            </a:r>
            <a:r>
              <a:rPr sz="2200" spc="-140" dirty="0">
                <a:latin typeface="Times New Roman"/>
                <a:cs typeface="Times New Roman"/>
              </a:rPr>
              <a:t>venous </a:t>
            </a:r>
            <a:r>
              <a:rPr sz="2200" spc="-114" dirty="0">
                <a:latin typeface="Times New Roman"/>
                <a:cs typeface="Times New Roman"/>
              </a:rPr>
              <a:t>blood </a:t>
            </a:r>
            <a:r>
              <a:rPr sz="2200" spc="-110" dirty="0">
                <a:latin typeface="Times New Roman"/>
                <a:cs typeface="Times New Roman"/>
              </a:rPr>
              <a:t>streams </a:t>
            </a:r>
            <a:r>
              <a:rPr sz="2200" spc="-150" dirty="0">
                <a:latin typeface="Times New Roman"/>
                <a:cs typeface="Times New Roman"/>
              </a:rPr>
              <a:t>is </a:t>
            </a:r>
            <a:r>
              <a:rPr sz="2200" spc="-100" dirty="0">
                <a:latin typeface="Times New Roman"/>
                <a:cs typeface="Times New Roman"/>
              </a:rPr>
              <a:t>about </a:t>
            </a:r>
            <a:r>
              <a:rPr sz="2200" spc="-80" dirty="0">
                <a:latin typeface="Times New Roman"/>
                <a:cs typeface="Times New Roman"/>
              </a:rPr>
              <a:t>the </a:t>
            </a:r>
            <a:r>
              <a:rPr sz="2200" spc="-155" dirty="0">
                <a:latin typeface="Times New Roman"/>
                <a:cs typeface="Times New Roman"/>
              </a:rPr>
              <a:t>same </a:t>
            </a:r>
            <a:r>
              <a:rPr sz="2200" spc="-190" dirty="0">
                <a:latin typeface="Times New Roman"/>
                <a:cs typeface="Times New Roman"/>
              </a:rPr>
              <a:t>as </a:t>
            </a:r>
            <a:r>
              <a:rPr sz="2200" spc="-70" dirty="0">
                <a:latin typeface="Times New Roman"/>
                <a:cs typeface="Times New Roman"/>
              </a:rPr>
              <a:t>the </a:t>
            </a:r>
            <a:r>
              <a:rPr sz="2200" spc="-65" dirty="0">
                <a:latin typeface="Times New Roman"/>
                <a:cs typeface="Times New Roman"/>
              </a:rPr>
              <a:t> </a:t>
            </a:r>
            <a:r>
              <a:rPr sz="2200" spc="-114" dirty="0">
                <a:latin typeface="Times New Roman"/>
                <a:cs typeface="Times New Roman"/>
              </a:rPr>
              <a:t>distance</a:t>
            </a:r>
            <a:r>
              <a:rPr sz="2200" spc="-85" dirty="0">
                <a:latin typeface="Times New Roman"/>
                <a:cs typeface="Times New Roman"/>
              </a:rPr>
              <a:t> </a:t>
            </a:r>
            <a:r>
              <a:rPr sz="2200" spc="-100" dirty="0">
                <a:latin typeface="Times New Roman"/>
                <a:cs typeface="Times New Roman"/>
              </a:rPr>
              <a:t>between</a:t>
            </a:r>
            <a:r>
              <a:rPr sz="2200" spc="-65" dirty="0">
                <a:latin typeface="Times New Roman"/>
                <a:cs typeface="Times New Roman"/>
              </a:rPr>
              <a:t> </a:t>
            </a:r>
            <a:r>
              <a:rPr sz="2200" spc="-100" dirty="0">
                <a:latin typeface="Times New Roman"/>
                <a:cs typeface="Times New Roman"/>
              </a:rPr>
              <a:t>air</a:t>
            </a:r>
            <a:r>
              <a:rPr sz="2200" spc="-60" dirty="0">
                <a:latin typeface="Times New Roman"/>
                <a:cs typeface="Times New Roman"/>
              </a:rPr>
              <a:t> </a:t>
            </a:r>
            <a:r>
              <a:rPr sz="2200" spc="-135" dirty="0">
                <a:latin typeface="Times New Roman"/>
                <a:cs typeface="Times New Roman"/>
              </a:rPr>
              <a:t>and</a:t>
            </a:r>
            <a:r>
              <a:rPr sz="2200" spc="-60" dirty="0">
                <a:latin typeface="Times New Roman"/>
                <a:cs typeface="Times New Roman"/>
              </a:rPr>
              <a:t> </a:t>
            </a:r>
            <a:r>
              <a:rPr sz="2200" spc="-114" dirty="0">
                <a:latin typeface="Times New Roman"/>
                <a:cs typeface="Times New Roman"/>
              </a:rPr>
              <a:t>blood</a:t>
            </a:r>
            <a:r>
              <a:rPr sz="2200" spc="-80" dirty="0">
                <a:latin typeface="Times New Roman"/>
                <a:cs typeface="Times New Roman"/>
              </a:rPr>
              <a:t> </a:t>
            </a:r>
            <a:r>
              <a:rPr sz="2200" spc="-110" dirty="0">
                <a:latin typeface="Times New Roman"/>
                <a:cs typeface="Times New Roman"/>
              </a:rPr>
              <a:t>in</a:t>
            </a:r>
            <a:r>
              <a:rPr sz="2200" spc="-70" dirty="0">
                <a:latin typeface="Times New Roman"/>
                <a:cs typeface="Times New Roman"/>
              </a:rPr>
              <a:t> the</a:t>
            </a:r>
            <a:r>
              <a:rPr sz="2200" spc="-65" dirty="0">
                <a:latin typeface="Times New Roman"/>
                <a:cs typeface="Times New Roman"/>
              </a:rPr>
              <a:t> </a:t>
            </a:r>
            <a:r>
              <a:rPr sz="2200" spc="-140" dirty="0">
                <a:latin typeface="Times New Roman"/>
                <a:cs typeface="Times New Roman"/>
              </a:rPr>
              <a:t>human</a:t>
            </a:r>
            <a:r>
              <a:rPr sz="2200" spc="-65" dirty="0">
                <a:latin typeface="Times New Roman"/>
                <a:cs typeface="Times New Roman"/>
              </a:rPr>
              <a:t> </a:t>
            </a:r>
            <a:r>
              <a:rPr sz="2200" spc="-125" dirty="0">
                <a:latin typeface="Times New Roman"/>
                <a:cs typeface="Times New Roman"/>
              </a:rPr>
              <a:t>lung</a:t>
            </a:r>
            <a:endParaRPr sz="2200" dirty="0">
              <a:latin typeface="Times New Roman"/>
              <a:cs typeface="Times New Roman"/>
            </a:endParaRPr>
          </a:p>
          <a:p>
            <a:pPr marL="287020" marR="6985" indent="-274320" algn="just">
              <a:lnSpc>
                <a:spcPct val="80000"/>
              </a:lnSpc>
              <a:spcBef>
                <a:spcPts val="615"/>
              </a:spcBef>
              <a:buClr>
                <a:srgbClr val="D24717"/>
              </a:buClr>
              <a:buSzPct val="85416"/>
              <a:buFont typeface="Segoe UI Symbol"/>
              <a:buChar char="⚫"/>
              <a:tabLst>
                <a:tab pos="287020" algn="l"/>
              </a:tabLst>
            </a:pPr>
            <a:r>
              <a:rPr sz="2200" spc="-140" dirty="0">
                <a:latin typeface="Times New Roman"/>
                <a:cs typeface="Times New Roman"/>
              </a:rPr>
              <a:t>In </a:t>
            </a:r>
            <a:r>
              <a:rPr sz="2200" spc="-130" dirty="0">
                <a:latin typeface="Times New Roman"/>
                <a:cs typeface="Times New Roman"/>
              </a:rPr>
              <a:t>simplified </a:t>
            </a:r>
            <a:r>
              <a:rPr sz="2200" spc="-35" dirty="0">
                <a:latin typeface="Times New Roman"/>
                <a:cs typeface="Times New Roman"/>
              </a:rPr>
              <a:t>terms, </a:t>
            </a:r>
            <a:r>
              <a:rPr sz="2200" spc="-70" dirty="0">
                <a:latin typeface="Times New Roman"/>
                <a:cs typeface="Times New Roman"/>
              </a:rPr>
              <a:t>the </a:t>
            </a:r>
            <a:r>
              <a:rPr sz="2200" spc="-40" dirty="0">
                <a:latin typeface="Times New Roman"/>
                <a:cs typeface="Times New Roman"/>
              </a:rPr>
              <a:t>rete </a:t>
            </a:r>
            <a:r>
              <a:rPr sz="2200" spc="-114" dirty="0" err="1" smtClean="0">
                <a:latin typeface="Times New Roman"/>
                <a:cs typeface="Times New Roman"/>
              </a:rPr>
              <a:t>mirab</a:t>
            </a:r>
            <a:r>
              <a:rPr lang="en-US" sz="2200" spc="-114" dirty="0" err="1" smtClean="0">
                <a:latin typeface="Times New Roman"/>
                <a:cs typeface="Times New Roman"/>
              </a:rPr>
              <a:t>i</a:t>
            </a:r>
            <a:r>
              <a:rPr sz="2200" spc="-114" dirty="0" err="1" smtClean="0">
                <a:latin typeface="Times New Roman"/>
                <a:cs typeface="Times New Roman"/>
              </a:rPr>
              <a:t>le</a:t>
            </a:r>
            <a:r>
              <a:rPr sz="2200" spc="-114" dirty="0" smtClean="0">
                <a:latin typeface="Times New Roman"/>
                <a:cs typeface="Times New Roman"/>
              </a:rPr>
              <a:t> </a:t>
            </a:r>
            <a:r>
              <a:rPr sz="2200" spc="-150" dirty="0">
                <a:latin typeface="Times New Roman"/>
                <a:cs typeface="Times New Roman"/>
              </a:rPr>
              <a:t>is </a:t>
            </a:r>
            <a:r>
              <a:rPr sz="2200" spc="-114" dirty="0">
                <a:latin typeface="Times New Roman"/>
                <a:cs typeface="Times New Roman"/>
              </a:rPr>
              <a:t>responsible </a:t>
            </a:r>
            <a:r>
              <a:rPr sz="2200" spc="-85" dirty="0">
                <a:latin typeface="Times New Roman"/>
                <a:cs typeface="Times New Roman"/>
              </a:rPr>
              <a:t>for </a:t>
            </a:r>
            <a:r>
              <a:rPr sz="2200" spc="-195" dirty="0">
                <a:latin typeface="Times New Roman"/>
                <a:cs typeface="Times New Roman"/>
              </a:rPr>
              <a:t>gas</a:t>
            </a:r>
            <a:r>
              <a:rPr sz="2200" spc="-190" dirty="0">
                <a:latin typeface="Times New Roman"/>
                <a:cs typeface="Times New Roman"/>
              </a:rPr>
              <a:t> </a:t>
            </a:r>
            <a:r>
              <a:rPr sz="2200" spc="-90" dirty="0">
                <a:latin typeface="Times New Roman"/>
                <a:cs typeface="Times New Roman"/>
              </a:rPr>
              <a:t>secretion </a:t>
            </a:r>
            <a:r>
              <a:rPr sz="2200" spc="-75" dirty="0">
                <a:latin typeface="Times New Roman"/>
                <a:cs typeface="Times New Roman"/>
              </a:rPr>
              <a:t>into </a:t>
            </a:r>
            <a:r>
              <a:rPr sz="2200" spc="-70" dirty="0">
                <a:latin typeface="Times New Roman"/>
                <a:cs typeface="Times New Roman"/>
              </a:rPr>
              <a:t>the </a:t>
            </a:r>
            <a:r>
              <a:rPr sz="2200" spc="-65" dirty="0">
                <a:latin typeface="Times New Roman"/>
                <a:cs typeface="Times New Roman"/>
              </a:rPr>
              <a:t> </a:t>
            </a:r>
            <a:r>
              <a:rPr sz="2200" spc="-155" dirty="0">
                <a:latin typeface="Times New Roman"/>
                <a:cs typeface="Times New Roman"/>
              </a:rPr>
              <a:t>swim </a:t>
            </a:r>
            <a:r>
              <a:rPr sz="2200" spc="-105" dirty="0">
                <a:latin typeface="Times New Roman"/>
                <a:cs typeface="Times New Roman"/>
              </a:rPr>
              <a:t>bladder </a:t>
            </a:r>
            <a:r>
              <a:rPr sz="2200" spc="-135" dirty="0">
                <a:latin typeface="Times New Roman"/>
                <a:cs typeface="Times New Roman"/>
              </a:rPr>
              <a:t>and </a:t>
            </a:r>
            <a:r>
              <a:rPr sz="2200" spc="-70" dirty="0">
                <a:latin typeface="Times New Roman"/>
                <a:cs typeface="Times New Roman"/>
              </a:rPr>
              <a:t>the resorbent </a:t>
            </a:r>
            <a:r>
              <a:rPr sz="2200" spc="-125" dirty="0">
                <a:latin typeface="Times New Roman"/>
                <a:cs typeface="Times New Roman"/>
              </a:rPr>
              <a:t>capillary </a:t>
            </a:r>
            <a:r>
              <a:rPr sz="2200" spc="-90" dirty="0">
                <a:latin typeface="Times New Roman"/>
                <a:cs typeface="Times New Roman"/>
              </a:rPr>
              <a:t>network </a:t>
            </a:r>
            <a:r>
              <a:rPr sz="2200" spc="-150" dirty="0">
                <a:latin typeface="Times New Roman"/>
                <a:cs typeface="Times New Roman"/>
              </a:rPr>
              <a:t>is </a:t>
            </a:r>
            <a:r>
              <a:rPr sz="2200" spc="-114" dirty="0">
                <a:latin typeface="Times New Roman"/>
                <a:cs typeface="Times New Roman"/>
              </a:rPr>
              <a:t>responsible </a:t>
            </a:r>
            <a:r>
              <a:rPr sz="2200" spc="-90" dirty="0">
                <a:latin typeface="Times New Roman"/>
                <a:cs typeface="Times New Roman"/>
              </a:rPr>
              <a:t>for </a:t>
            </a:r>
            <a:r>
              <a:rPr sz="2200" spc="-130" dirty="0">
                <a:latin typeface="Times New Roman"/>
                <a:cs typeface="Times New Roman"/>
              </a:rPr>
              <a:t>removing </a:t>
            </a:r>
            <a:r>
              <a:rPr sz="2200" spc="-125" dirty="0">
                <a:latin typeface="Times New Roman"/>
                <a:cs typeface="Times New Roman"/>
              </a:rPr>
              <a:t> </a:t>
            </a:r>
            <a:r>
              <a:rPr sz="2200" spc="-195" dirty="0">
                <a:latin typeface="Times New Roman"/>
                <a:cs typeface="Times New Roman"/>
              </a:rPr>
              <a:t>gas</a:t>
            </a:r>
            <a:r>
              <a:rPr sz="2200" spc="-75" dirty="0">
                <a:latin typeface="Times New Roman"/>
                <a:cs typeface="Times New Roman"/>
              </a:rPr>
              <a:t> f</a:t>
            </a:r>
            <a:r>
              <a:rPr sz="2200" spc="-100" dirty="0">
                <a:latin typeface="Times New Roman"/>
                <a:cs typeface="Times New Roman"/>
              </a:rPr>
              <a:t>r</a:t>
            </a:r>
            <a:r>
              <a:rPr sz="2200" spc="-125" dirty="0">
                <a:latin typeface="Times New Roman"/>
                <a:cs typeface="Times New Roman"/>
              </a:rPr>
              <a:t>om</a:t>
            </a:r>
            <a:r>
              <a:rPr sz="2200" spc="-65" dirty="0">
                <a:latin typeface="Times New Roman"/>
                <a:cs typeface="Times New Roman"/>
              </a:rPr>
              <a:t> </a:t>
            </a:r>
            <a:r>
              <a:rPr sz="2200" spc="-70" dirty="0">
                <a:latin typeface="Times New Roman"/>
                <a:cs typeface="Times New Roman"/>
              </a:rPr>
              <a:t>the</a:t>
            </a:r>
            <a:r>
              <a:rPr sz="2200" spc="-75" dirty="0">
                <a:latin typeface="Times New Roman"/>
                <a:cs typeface="Times New Roman"/>
              </a:rPr>
              <a:t> </a:t>
            </a:r>
            <a:r>
              <a:rPr sz="2200" spc="-229" dirty="0">
                <a:latin typeface="Times New Roman"/>
                <a:cs typeface="Times New Roman"/>
              </a:rPr>
              <a:t>s</a:t>
            </a:r>
            <a:r>
              <a:rPr sz="2200" spc="-135" dirty="0">
                <a:latin typeface="Times New Roman"/>
                <a:cs typeface="Times New Roman"/>
              </a:rPr>
              <a:t>wim</a:t>
            </a:r>
            <a:r>
              <a:rPr sz="2200" spc="-65" dirty="0">
                <a:latin typeface="Times New Roman"/>
                <a:cs typeface="Times New Roman"/>
              </a:rPr>
              <a:t> </a:t>
            </a:r>
            <a:r>
              <a:rPr sz="2200" spc="-165" dirty="0" smtClean="0">
                <a:latin typeface="Times New Roman"/>
                <a:cs typeface="Times New Roman"/>
              </a:rPr>
              <a:t>b</a:t>
            </a:r>
            <a:r>
              <a:rPr sz="2200" spc="-120" dirty="0" smtClean="0">
                <a:latin typeface="Times New Roman"/>
                <a:cs typeface="Times New Roman"/>
              </a:rPr>
              <a:t>lad</a:t>
            </a:r>
            <a:r>
              <a:rPr sz="2200" spc="-135" dirty="0" smtClean="0">
                <a:latin typeface="Times New Roman"/>
                <a:cs typeface="Times New Roman"/>
              </a:rPr>
              <a:t>d</a:t>
            </a:r>
            <a:r>
              <a:rPr sz="2200" spc="-35" dirty="0" smtClean="0">
                <a:latin typeface="Times New Roman"/>
                <a:cs typeface="Times New Roman"/>
              </a:rPr>
              <a:t>er</a:t>
            </a:r>
            <a:r>
              <a:rPr lang="en-US" sz="2200" spc="-35" dirty="0" smtClean="0">
                <a:latin typeface="Times New Roman"/>
                <a:cs typeface="Times New Roman"/>
              </a:rPr>
              <a:t> posterior chamber-oval. </a:t>
            </a:r>
            <a:endParaRPr sz="2200" dirty="0">
              <a:latin typeface="Times New Roman"/>
              <a:cs typeface="Times New Roman"/>
            </a:endParaRPr>
          </a:p>
        </p:txBody>
      </p:sp>
      <p:pic>
        <p:nvPicPr>
          <p:cNvPr id="6146" name="Picture 2" descr="C:\Users\SAMIR SARDAR\Desktop\New folder\360px-Oste023c_label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715" y="4427248"/>
            <a:ext cx="462403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415" y="76200"/>
            <a:ext cx="7950912" cy="505267"/>
          </a:xfrm>
          <a:prstGeom prst="rect">
            <a:avLst/>
          </a:prstGeom>
        </p:spPr>
        <p:txBody>
          <a:bodyPr vert="horz" wrap="square" lIns="0" tIns="12700" rIns="0" bIns="0" rtlCol="0">
            <a:spAutoFit/>
          </a:bodyPr>
          <a:lstStyle/>
          <a:p>
            <a:pPr marL="12700" algn="ctr">
              <a:lnSpc>
                <a:spcPct val="100000"/>
              </a:lnSpc>
              <a:spcBef>
                <a:spcPts val="100"/>
              </a:spcBef>
            </a:pPr>
            <a:r>
              <a:rPr sz="3200" spc="-484" dirty="0"/>
              <a:t>F</a:t>
            </a:r>
            <a:r>
              <a:rPr sz="3200" spc="-250" dirty="0"/>
              <a:t>u</a:t>
            </a:r>
            <a:r>
              <a:rPr sz="3200" spc="-245" dirty="0"/>
              <a:t>n</a:t>
            </a:r>
            <a:r>
              <a:rPr sz="3200" spc="-260" dirty="0"/>
              <a:t>c</a:t>
            </a:r>
            <a:r>
              <a:rPr sz="3200" spc="-155" dirty="0"/>
              <a:t>t</a:t>
            </a:r>
            <a:r>
              <a:rPr sz="3200" spc="-229" dirty="0"/>
              <a:t>io</a:t>
            </a:r>
            <a:r>
              <a:rPr sz="3200" spc="-305" dirty="0"/>
              <a:t>n</a:t>
            </a:r>
            <a:r>
              <a:rPr sz="3200" spc="-145" dirty="0"/>
              <a:t> </a:t>
            </a:r>
            <a:r>
              <a:rPr sz="3200" spc="-320" dirty="0"/>
              <a:t>o</a:t>
            </a:r>
            <a:r>
              <a:rPr sz="3200" spc="-120" dirty="0"/>
              <a:t>f</a:t>
            </a:r>
            <a:r>
              <a:rPr sz="3200" spc="-125" dirty="0"/>
              <a:t> </a:t>
            </a:r>
            <a:r>
              <a:rPr sz="3200" spc="-345" dirty="0"/>
              <a:t>S</a:t>
            </a:r>
            <a:r>
              <a:rPr sz="3200" spc="-434" dirty="0"/>
              <a:t>w</a:t>
            </a:r>
            <a:r>
              <a:rPr sz="3200" spc="-135" dirty="0"/>
              <a:t>i</a:t>
            </a:r>
            <a:r>
              <a:rPr sz="3200" spc="-270" dirty="0"/>
              <a:t>m</a:t>
            </a:r>
            <a:r>
              <a:rPr sz="3200" spc="-125" dirty="0"/>
              <a:t> </a:t>
            </a:r>
            <a:r>
              <a:rPr sz="3200" spc="-434" dirty="0"/>
              <a:t>B</a:t>
            </a:r>
            <a:r>
              <a:rPr sz="3200" spc="-150" dirty="0"/>
              <a:t>l</a:t>
            </a:r>
            <a:r>
              <a:rPr sz="3200" spc="-85" dirty="0"/>
              <a:t>a</a:t>
            </a:r>
            <a:r>
              <a:rPr sz="3200" spc="-215" dirty="0"/>
              <a:t>dder</a:t>
            </a:r>
            <a:endParaRPr sz="3200" dirty="0"/>
          </a:p>
        </p:txBody>
      </p:sp>
      <p:sp>
        <p:nvSpPr>
          <p:cNvPr id="3" name="object 3"/>
          <p:cNvSpPr txBox="1"/>
          <p:nvPr/>
        </p:nvSpPr>
        <p:spPr>
          <a:xfrm>
            <a:off x="152400" y="685800"/>
            <a:ext cx="8388909" cy="3423501"/>
          </a:xfrm>
          <a:prstGeom prst="rect">
            <a:avLst/>
          </a:prstGeom>
        </p:spPr>
        <p:txBody>
          <a:bodyPr vert="horz" wrap="square" lIns="0" tIns="10160" rIns="0" bIns="0" rtlCol="0">
            <a:spAutoFit/>
          </a:bodyPr>
          <a:lstStyle/>
          <a:p>
            <a:pPr marL="286385" marR="7620" indent="-274320">
              <a:lnSpc>
                <a:spcPct val="100699"/>
              </a:lnSpc>
              <a:spcBef>
                <a:spcPts val="80"/>
              </a:spcBef>
              <a:buClr>
                <a:srgbClr val="D24717"/>
              </a:buClr>
              <a:buSzPct val="85416"/>
              <a:buFont typeface="Segoe UI Symbol"/>
              <a:buChar char="⚫"/>
              <a:tabLst>
                <a:tab pos="286385" algn="l"/>
                <a:tab pos="287020" algn="l"/>
                <a:tab pos="2018030" algn="l"/>
                <a:tab pos="2416175" algn="l"/>
                <a:tab pos="3659504" algn="l"/>
                <a:tab pos="4391025" algn="l"/>
                <a:tab pos="5189855" algn="l"/>
                <a:tab pos="5777230" algn="l"/>
                <a:tab pos="6810375" algn="l"/>
                <a:tab pos="7229475" algn="l"/>
                <a:tab pos="7726680" algn="l"/>
                <a:tab pos="8094980" algn="l"/>
              </a:tabLst>
            </a:pPr>
            <a:r>
              <a:rPr sz="2000" b="1" spc="-40" dirty="0">
                <a:solidFill>
                  <a:srgbClr val="C00000"/>
                </a:solidFill>
                <a:latin typeface="Times New Roman"/>
                <a:cs typeface="Times New Roman"/>
              </a:rPr>
              <a:t>Respir</a:t>
            </a:r>
            <a:r>
              <a:rPr sz="2000" b="1" spc="-70" dirty="0">
                <a:solidFill>
                  <a:srgbClr val="C00000"/>
                </a:solidFill>
                <a:latin typeface="Times New Roman"/>
                <a:cs typeface="Times New Roman"/>
              </a:rPr>
              <a:t>a</a:t>
            </a:r>
            <a:r>
              <a:rPr sz="2000" b="1" spc="5" dirty="0">
                <a:solidFill>
                  <a:srgbClr val="C00000"/>
                </a:solidFill>
                <a:latin typeface="Times New Roman"/>
                <a:cs typeface="Times New Roman"/>
              </a:rPr>
              <a:t>to</a:t>
            </a:r>
            <a:r>
              <a:rPr sz="2000" b="1" spc="50" dirty="0">
                <a:solidFill>
                  <a:srgbClr val="C00000"/>
                </a:solidFill>
                <a:latin typeface="Times New Roman"/>
                <a:cs typeface="Times New Roman"/>
              </a:rPr>
              <a:t>r</a:t>
            </a:r>
            <a:r>
              <a:rPr sz="2000" b="1" dirty="0">
                <a:solidFill>
                  <a:srgbClr val="C00000"/>
                </a:solidFill>
                <a:latin typeface="Times New Roman"/>
                <a:cs typeface="Times New Roman"/>
              </a:rPr>
              <a:t>y</a:t>
            </a:r>
            <a:r>
              <a:rPr sz="2000" b="1" spc="-165" dirty="0">
                <a:latin typeface="Times New Roman"/>
                <a:cs typeface="Times New Roman"/>
              </a:rPr>
              <a:t>:</a:t>
            </a:r>
            <a:r>
              <a:rPr sz="2000" b="1" dirty="0">
                <a:latin typeface="Times New Roman"/>
                <a:cs typeface="Times New Roman"/>
              </a:rPr>
              <a:t>	</a:t>
            </a:r>
            <a:r>
              <a:rPr sz="2000" b="1" spc="-25" dirty="0">
                <a:latin typeface="Times New Roman"/>
                <a:cs typeface="Times New Roman"/>
              </a:rPr>
              <a:t>In</a:t>
            </a:r>
            <a:r>
              <a:rPr sz="2000" b="1" dirty="0">
                <a:latin typeface="Times New Roman"/>
                <a:cs typeface="Times New Roman"/>
              </a:rPr>
              <a:t>	</a:t>
            </a:r>
            <a:r>
              <a:rPr sz="2000" b="1" spc="-30" dirty="0">
                <a:latin typeface="Times New Roman"/>
                <a:cs typeface="Times New Roman"/>
              </a:rPr>
              <a:t>p</a:t>
            </a:r>
            <a:r>
              <a:rPr sz="2000" b="1" spc="15" dirty="0">
                <a:latin typeface="Times New Roman"/>
                <a:cs typeface="Times New Roman"/>
              </a:rPr>
              <a:t>r</a:t>
            </a:r>
            <a:r>
              <a:rPr sz="2000" b="1" spc="-5" dirty="0">
                <a:latin typeface="Times New Roman"/>
                <a:cs typeface="Times New Roman"/>
              </a:rPr>
              <a:t>im</a:t>
            </a:r>
            <a:r>
              <a:rPr sz="2000" b="1" spc="-15" dirty="0">
                <a:latin typeface="Times New Roman"/>
                <a:cs typeface="Times New Roman"/>
              </a:rPr>
              <a:t>i</a:t>
            </a:r>
            <a:r>
              <a:rPr sz="2000" b="1" spc="30" dirty="0">
                <a:latin typeface="Times New Roman"/>
                <a:cs typeface="Times New Roman"/>
              </a:rPr>
              <a:t>t</a:t>
            </a:r>
            <a:r>
              <a:rPr sz="2000" b="1" dirty="0">
                <a:latin typeface="Times New Roman"/>
                <a:cs typeface="Times New Roman"/>
              </a:rPr>
              <a:t>i</a:t>
            </a:r>
            <a:r>
              <a:rPr sz="2000" b="1" spc="-50" dirty="0">
                <a:latin typeface="Times New Roman"/>
                <a:cs typeface="Times New Roman"/>
              </a:rPr>
              <a:t>v</a:t>
            </a:r>
            <a:r>
              <a:rPr sz="2000" b="1" spc="50" dirty="0">
                <a:latin typeface="Times New Roman"/>
                <a:cs typeface="Times New Roman"/>
              </a:rPr>
              <a:t>e</a:t>
            </a:r>
            <a:r>
              <a:rPr sz="2000" b="1" dirty="0">
                <a:latin typeface="Times New Roman"/>
                <a:cs typeface="Times New Roman"/>
              </a:rPr>
              <a:t>	</a:t>
            </a:r>
            <a:r>
              <a:rPr sz="2000" b="1" spc="25" dirty="0">
                <a:latin typeface="Times New Roman"/>
                <a:cs typeface="Times New Roman"/>
              </a:rPr>
              <a:t>bo</a:t>
            </a:r>
            <a:r>
              <a:rPr sz="2000" b="1" spc="-60" dirty="0">
                <a:latin typeface="Times New Roman"/>
                <a:cs typeface="Times New Roman"/>
              </a:rPr>
              <a:t>n</a:t>
            </a:r>
            <a:r>
              <a:rPr sz="2000" b="1" spc="-5" dirty="0">
                <a:latin typeface="Times New Roman"/>
                <a:cs typeface="Times New Roman"/>
              </a:rPr>
              <a:t>y</a:t>
            </a:r>
            <a:r>
              <a:rPr sz="2000" b="1" dirty="0">
                <a:latin typeface="Times New Roman"/>
                <a:cs typeface="Times New Roman"/>
              </a:rPr>
              <a:t>	</a:t>
            </a:r>
            <a:r>
              <a:rPr sz="2000" b="1" spc="-10" dirty="0">
                <a:latin typeface="Times New Roman"/>
                <a:cs typeface="Times New Roman"/>
              </a:rPr>
              <a:t>f</a:t>
            </a:r>
            <a:r>
              <a:rPr sz="2000" b="1" spc="-20" dirty="0">
                <a:latin typeface="Times New Roman"/>
                <a:cs typeface="Times New Roman"/>
              </a:rPr>
              <a:t>ishe</a:t>
            </a:r>
            <a:r>
              <a:rPr sz="2000" b="1" spc="-10" dirty="0">
                <a:latin typeface="Times New Roman"/>
                <a:cs typeface="Times New Roman"/>
              </a:rPr>
              <a:t>s</a:t>
            </a:r>
            <a:r>
              <a:rPr sz="2000" b="1" dirty="0">
                <a:latin typeface="Times New Roman"/>
                <a:cs typeface="Times New Roman"/>
              </a:rPr>
              <a:t>	</a:t>
            </a:r>
            <a:r>
              <a:rPr sz="2000" b="1" spc="-40" dirty="0">
                <a:latin typeface="Times New Roman"/>
                <a:cs typeface="Times New Roman"/>
              </a:rPr>
              <a:t>a</a:t>
            </a:r>
            <a:r>
              <a:rPr sz="2000" b="1" spc="-35" dirty="0">
                <a:latin typeface="Times New Roman"/>
                <a:cs typeface="Times New Roman"/>
              </a:rPr>
              <a:t>n</a:t>
            </a:r>
            <a:r>
              <a:rPr sz="2000" b="1" spc="30" dirty="0">
                <a:latin typeface="Times New Roman"/>
                <a:cs typeface="Times New Roman"/>
              </a:rPr>
              <a:t>d</a:t>
            </a:r>
            <a:r>
              <a:rPr sz="2000" b="1" dirty="0">
                <a:latin typeface="Times New Roman"/>
                <a:cs typeface="Times New Roman"/>
              </a:rPr>
              <a:t>	</a:t>
            </a:r>
            <a:r>
              <a:rPr sz="2000" b="1" spc="10" dirty="0">
                <a:latin typeface="Times New Roman"/>
                <a:cs typeface="Times New Roman"/>
              </a:rPr>
              <a:t>Di</a:t>
            </a:r>
            <a:r>
              <a:rPr sz="2000" b="1" spc="25" dirty="0">
                <a:latin typeface="Times New Roman"/>
                <a:cs typeface="Times New Roman"/>
              </a:rPr>
              <a:t>p</a:t>
            </a:r>
            <a:r>
              <a:rPr sz="2000" b="1" spc="50" dirty="0">
                <a:latin typeface="Times New Roman"/>
                <a:cs typeface="Times New Roman"/>
              </a:rPr>
              <a:t>no</a:t>
            </a:r>
            <a:r>
              <a:rPr sz="2000" b="1" spc="20" dirty="0">
                <a:latin typeface="Times New Roman"/>
                <a:cs typeface="Times New Roman"/>
              </a:rPr>
              <a:t>i,</a:t>
            </a:r>
            <a:r>
              <a:rPr sz="2000" b="1" dirty="0">
                <a:latin typeface="Times New Roman"/>
                <a:cs typeface="Times New Roman"/>
              </a:rPr>
              <a:t>	</a:t>
            </a:r>
            <a:r>
              <a:rPr sz="2000" b="1" spc="-5" dirty="0">
                <a:latin typeface="Times New Roman"/>
                <a:cs typeface="Times New Roman"/>
              </a:rPr>
              <a:t>its</a:t>
            </a:r>
            <a:r>
              <a:rPr sz="2000" b="1" dirty="0">
                <a:latin typeface="Times New Roman"/>
                <a:cs typeface="Times New Roman"/>
              </a:rPr>
              <a:t>	</a:t>
            </a:r>
            <a:r>
              <a:rPr sz="2000" b="1" spc="-25" dirty="0">
                <a:latin typeface="Times New Roman"/>
                <a:cs typeface="Times New Roman"/>
              </a:rPr>
              <a:t>a</a:t>
            </a:r>
            <a:r>
              <a:rPr sz="2000" b="1" spc="-10" dirty="0">
                <a:latin typeface="Times New Roman"/>
                <a:cs typeface="Times New Roman"/>
              </a:rPr>
              <a:t>c</a:t>
            </a:r>
            <a:r>
              <a:rPr sz="2000" b="1" spc="20" dirty="0">
                <a:latin typeface="Times New Roman"/>
                <a:cs typeface="Times New Roman"/>
              </a:rPr>
              <a:t>t</a:t>
            </a:r>
            <a:r>
              <a:rPr sz="2000" b="1" dirty="0">
                <a:latin typeface="Times New Roman"/>
                <a:cs typeface="Times New Roman"/>
              </a:rPr>
              <a:t>	</a:t>
            </a:r>
            <a:r>
              <a:rPr sz="2000" b="1" spc="-75" dirty="0">
                <a:latin typeface="Times New Roman"/>
                <a:cs typeface="Times New Roman"/>
              </a:rPr>
              <a:t>as</a:t>
            </a:r>
            <a:r>
              <a:rPr sz="2000" b="1" dirty="0">
                <a:latin typeface="Times New Roman"/>
                <a:cs typeface="Times New Roman"/>
              </a:rPr>
              <a:t>	</a:t>
            </a:r>
            <a:r>
              <a:rPr sz="2000" b="1" spc="-30" dirty="0">
                <a:latin typeface="Times New Roman"/>
                <a:cs typeface="Times New Roman"/>
              </a:rPr>
              <a:t>main  </a:t>
            </a:r>
            <a:r>
              <a:rPr sz="2000" b="1" spc="-20" dirty="0">
                <a:latin typeface="Times New Roman"/>
                <a:cs typeface="Times New Roman"/>
              </a:rPr>
              <a:t>respiratory</a:t>
            </a:r>
            <a:r>
              <a:rPr sz="2000" b="1" spc="-55" dirty="0">
                <a:latin typeface="Times New Roman"/>
                <a:cs typeface="Times New Roman"/>
              </a:rPr>
              <a:t> </a:t>
            </a:r>
            <a:r>
              <a:rPr sz="2000" b="1" spc="-15" dirty="0">
                <a:latin typeface="Times New Roman"/>
                <a:cs typeface="Times New Roman"/>
              </a:rPr>
              <a:t>organ</a:t>
            </a:r>
            <a:endParaRPr sz="2000" dirty="0">
              <a:latin typeface="Times New Roman"/>
              <a:cs typeface="Times New Roman"/>
            </a:endParaRPr>
          </a:p>
          <a:p>
            <a:pPr marL="286385" marR="11430" indent="-274320">
              <a:lnSpc>
                <a:spcPct val="100699"/>
              </a:lnSpc>
              <a:spcBef>
                <a:spcPts val="560"/>
              </a:spcBef>
              <a:buClr>
                <a:srgbClr val="D24717"/>
              </a:buClr>
              <a:buSzPct val="85416"/>
              <a:buFont typeface="Segoe UI Symbol"/>
              <a:buChar char="⚫"/>
              <a:tabLst>
                <a:tab pos="286385" algn="l"/>
                <a:tab pos="287020" algn="l"/>
                <a:tab pos="1242060" algn="l"/>
              </a:tabLst>
            </a:pPr>
            <a:r>
              <a:rPr sz="2000" b="1" spc="-15" dirty="0">
                <a:solidFill>
                  <a:srgbClr val="C00000"/>
                </a:solidFill>
                <a:latin typeface="Times New Roman"/>
                <a:cs typeface="Times New Roman"/>
              </a:rPr>
              <a:t>Sound	</a:t>
            </a:r>
            <a:r>
              <a:rPr sz="2000" b="1" spc="10" dirty="0">
                <a:solidFill>
                  <a:srgbClr val="C00000"/>
                </a:solidFill>
                <a:latin typeface="Times New Roman"/>
                <a:cs typeface="Times New Roman"/>
              </a:rPr>
              <a:t>production</a:t>
            </a:r>
            <a:r>
              <a:rPr sz="2000" b="1" spc="10" dirty="0">
                <a:latin typeface="Times New Roman"/>
                <a:cs typeface="Times New Roman"/>
              </a:rPr>
              <a:t>:</a:t>
            </a:r>
            <a:r>
              <a:rPr sz="2000" b="1" spc="295" dirty="0">
                <a:latin typeface="Times New Roman"/>
                <a:cs typeface="Times New Roman"/>
              </a:rPr>
              <a:t> </a:t>
            </a:r>
            <a:r>
              <a:rPr sz="2000" b="1" spc="-15" dirty="0">
                <a:latin typeface="Times New Roman"/>
                <a:cs typeface="Times New Roman"/>
              </a:rPr>
              <a:t>Act</a:t>
            </a:r>
            <a:r>
              <a:rPr sz="2000" b="1" spc="385" dirty="0">
                <a:latin typeface="Times New Roman"/>
                <a:cs typeface="Times New Roman"/>
              </a:rPr>
              <a:t> </a:t>
            </a:r>
            <a:r>
              <a:rPr sz="2000" b="1" spc="-75" dirty="0">
                <a:latin typeface="Times New Roman"/>
                <a:cs typeface="Times New Roman"/>
              </a:rPr>
              <a:t>as</a:t>
            </a:r>
            <a:r>
              <a:rPr sz="2000" b="1" spc="385" dirty="0">
                <a:latin typeface="Times New Roman"/>
                <a:cs typeface="Times New Roman"/>
              </a:rPr>
              <a:t> </a:t>
            </a:r>
            <a:r>
              <a:rPr sz="2000" b="1" spc="-95" dirty="0">
                <a:latin typeface="Times New Roman"/>
                <a:cs typeface="Times New Roman"/>
              </a:rPr>
              <a:t>a</a:t>
            </a:r>
            <a:r>
              <a:rPr sz="2000" b="1" spc="-65" dirty="0">
                <a:latin typeface="Times New Roman"/>
                <a:cs typeface="Times New Roman"/>
              </a:rPr>
              <a:t> </a:t>
            </a:r>
            <a:r>
              <a:rPr sz="2000" b="1" spc="-15" dirty="0">
                <a:latin typeface="Times New Roman"/>
                <a:cs typeface="Times New Roman"/>
              </a:rPr>
              <a:t>resonator</a:t>
            </a:r>
            <a:r>
              <a:rPr sz="2000" b="1" spc="385" dirty="0">
                <a:latin typeface="Times New Roman"/>
                <a:cs typeface="Times New Roman"/>
              </a:rPr>
              <a:t> </a:t>
            </a:r>
            <a:r>
              <a:rPr sz="2000" b="1" spc="-15" dirty="0">
                <a:latin typeface="Times New Roman"/>
                <a:cs typeface="Times New Roman"/>
              </a:rPr>
              <a:t>for</a:t>
            </a:r>
            <a:r>
              <a:rPr sz="2000" b="1" spc="390" dirty="0">
                <a:latin typeface="Times New Roman"/>
                <a:cs typeface="Times New Roman"/>
              </a:rPr>
              <a:t> </a:t>
            </a:r>
            <a:r>
              <a:rPr sz="2000" b="1" spc="30" dirty="0">
                <a:latin typeface="Times New Roman"/>
                <a:cs typeface="Times New Roman"/>
              </a:rPr>
              <a:t>the</a:t>
            </a:r>
            <a:r>
              <a:rPr sz="2000" b="1" spc="385" dirty="0">
                <a:latin typeface="Times New Roman"/>
                <a:cs typeface="Times New Roman"/>
              </a:rPr>
              <a:t> </a:t>
            </a:r>
            <a:r>
              <a:rPr sz="2000" b="1" spc="15" dirty="0">
                <a:latin typeface="Times New Roman"/>
                <a:cs typeface="Times New Roman"/>
              </a:rPr>
              <a:t>sound</a:t>
            </a:r>
            <a:r>
              <a:rPr sz="2000" b="1" spc="385" dirty="0">
                <a:latin typeface="Times New Roman"/>
                <a:cs typeface="Times New Roman"/>
              </a:rPr>
              <a:t> </a:t>
            </a:r>
            <a:r>
              <a:rPr sz="2000" b="1" spc="30" dirty="0">
                <a:latin typeface="Times New Roman"/>
                <a:cs typeface="Times New Roman"/>
              </a:rPr>
              <a:t>produced</a:t>
            </a:r>
            <a:r>
              <a:rPr sz="2000" b="1" spc="409" dirty="0">
                <a:latin typeface="Times New Roman"/>
                <a:cs typeface="Times New Roman"/>
              </a:rPr>
              <a:t> </a:t>
            </a:r>
            <a:r>
              <a:rPr sz="2000" b="1" spc="-60" dirty="0">
                <a:latin typeface="Times New Roman"/>
                <a:cs typeface="Times New Roman"/>
              </a:rPr>
              <a:t>by </a:t>
            </a:r>
            <a:r>
              <a:rPr sz="2000" b="1" spc="-535" dirty="0">
                <a:latin typeface="Times New Roman"/>
                <a:cs typeface="Times New Roman"/>
              </a:rPr>
              <a:t> </a:t>
            </a:r>
            <a:r>
              <a:rPr sz="2000" b="1" spc="15" dirty="0">
                <a:latin typeface="Times New Roman"/>
                <a:cs typeface="Times New Roman"/>
              </a:rPr>
              <a:t>other</a:t>
            </a:r>
            <a:r>
              <a:rPr sz="2000" b="1" spc="-60" dirty="0">
                <a:latin typeface="Times New Roman"/>
                <a:cs typeface="Times New Roman"/>
              </a:rPr>
              <a:t> </a:t>
            </a:r>
            <a:r>
              <a:rPr sz="2000" b="1" spc="-15" dirty="0">
                <a:latin typeface="Times New Roman"/>
                <a:cs typeface="Times New Roman"/>
              </a:rPr>
              <a:t>organ</a:t>
            </a:r>
            <a:r>
              <a:rPr sz="2000" b="1" spc="-30" dirty="0">
                <a:latin typeface="Times New Roman"/>
                <a:cs typeface="Times New Roman"/>
              </a:rPr>
              <a:t> </a:t>
            </a:r>
            <a:r>
              <a:rPr sz="2000" b="1" spc="-75" dirty="0">
                <a:latin typeface="Times New Roman"/>
                <a:cs typeface="Times New Roman"/>
              </a:rPr>
              <a:t>as</a:t>
            </a:r>
            <a:r>
              <a:rPr sz="2000" b="1" spc="-60" dirty="0">
                <a:latin typeface="Times New Roman"/>
                <a:cs typeface="Times New Roman"/>
              </a:rPr>
              <a:t> </a:t>
            </a:r>
            <a:r>
              <a:rPr sz="2000" b="1" spc="15" dirty="0">
                <a:latin typeface="Times New Roman"/>
                <a:cs typeface="Times New Roman"/>
              </a:rPr>
              <a:t>in</a:t>
            </a:r>
            <a:r>
              <a:rPr sz="2000" b="1" spc="-50" dirty="0">
                <a:latin typeface="Times New Roman"/>
                <a:cs typeface="Times New Roman"/>
              </a:rPr>
              <a:t> </a:t>
            </a:r>
            <a:r>
              <a:rPr sz="2000" b="1" spc="-15" dirty="0">
                <a:latin typeface="Times New Roman"/>
                <a:cs typeface="Times New Roman"/>
              </a:rPr>
              <a:t>Ballistidae</a:t>
            </a:r>
            <a:r>
              <a:rPr sz="2000" b="1" spc="-30" dirty="0">
                <a:latin typeface="Times New Roman"/>
                <a:cs typeface="Times New Roman"/>
              </a:rPr>
              <a:t> </a:t>
            </a:r>
            <a:r>
              <a:rPr sz="2000" b="1" spc="-20" dirty="0">
                <a:latin typeface="Times New Roman"/>
                <a:cs typeface="Times New Roman"/>
              </a:rPr>
              <a:t>and</a:t>
            </a:r>
            <a:r>
              <a:rPr sz="2000" b="1" spc="-295" dirty="0">
                <a:latin typeface="Times New Roman"/>
                <a:cs typeface="Times New Roman"/>
              </a:rPr>
              <a:t> </a:t>
            </a:r>
            <a:r>
              <a:rPr sz="2000" b="1" spc="-45" dirty="0">
                <a:latin typeface="Times New Roman"/>
                <a:cs typeface="Times New Roman"/>
              </a:rPr>
              <a:t>Triglidae</a:t>
            </a:r>
            <a:endParaRPr sz="2000" dirty="0">
              <a:latin typeface="Times New Roman"/>
              <a:cs typeface="Times New Roman"/>
            </a:endParaRPr>
          </a:p>
          <a:p>
            <a:pPr marL="286385" marR="5715" indent="-274320">
              <a:lnSpc>
                <a:spcPct val="100699"/>
              </a:lnSpc>
              <a:spcBef>
                <a:spcPts val="560"/>
              </a:spcBef>
              <a:buClr>
                <a:srgbClr val="D24717"/>
              </a:buClr>
              <a:buSzPct val="85416"/>
              <a:buFont typeface="Segoe UI Symbol"/>
              <a:buChar char="⚫"/>
              <a:tabLst>
                <a:tab pos="286385" algn="l"/>
                <a:tab pos="287020" algn="l"/>
              </a:tabLst>
            </a:pPr>
            <a:r>
              <a:rPr sz="2000" b="1" spc="-15" dirty="0">
                <a:solidFill>
                  <a:srgbClr val="C00000"/>
                </a:solidFill>
                <a:latin typeface="Times New Roman"/>
                <a:cs typeface="Times New Roman"/>
              </a:rPr>
              <a:t>Auditory</a:t>
            </a:r>
            <a:r>
              <a:rPr sz="2000" b="1" spc="-15" dirty="0">
                <a:latin typeface="Times New Roman"/>
                <a:cs typeface="Times New Roman"/>
              </a:rPr>
              <a:t>:</a:t>
            </a:r>
            <a:r>
              <a:rPr sz="2000" b="1" spc="-70" dirty="0">
                <a:latin typeface="Times New Roman"/>
                <a:cs typeface="Times New Roman"/>
              </a:rPr>
              <a:t> </a:t>
            </a:r>
            <a:r>
              <a:rPr sz="2000" b="1" spc="-25" dirty="0">
                <a:latin typeface="Times New Roman"/>
                <a:cs typeface="Times New Roman"/>
              </a:rPr>
              <a:t>In</a:t>
            </a:r>
            <a:r>
              <a:rPr sz="2000" b="1" spc="10" dirty="0">
                <a:latin typeface="Times New Roman"/>
                <a:cs typeface="Times New Roman"/>
              </a:rPr>
              <a:t> </a:t>
            </a:r>
            <a:r>
              <a:rPr sz="2000" b="1" spc="-30" dirty="0">
                <a:latin typeface="Times New Roman"/>
                <a:cs typeface="Times New Roman"/>
              </a:rPr>
              <a:t>several</a:t>
            </a:r>
            <a:r>
              <a:rPr sz="2000" b="1" spc="30" dirty="0">
                <a:latin typeface="Times New Roman"/>
                <a:cs typeface="Times New Roman"/>
              </a:rPr>
              <a:t> </a:t>
            </a:r>
            <a:r>
              <a:rPr sz="2000" b="1" spc="-15" dirty="0">
                <a:latin typeface="Times New Roman"/>
                <a:cs typeface="Times New Roman"/>
              </a:rPr>
              <a:t>fishes</a:t>
            </a:r>
            <a:r>
              <a:rPr sz="2000" b="1" spc="15" dirty="0">
                <a:latin typeface="Times New Roman"/>
                <a:cs typeface="Times New Roman"/>
              </a:rPr>
              <a:t> </a:t>
            </a:r>
            <a:r>
              <a:rPr sz="2000" b="1" spc="-50" dirty="0">
                <a:latin typeface="Times New Roman"/>
                <a:cs typeface="Times New Roman"/>
              </a:rPr>
              <a:t>air</a:t>
            </a:r>
            <a:r>
              <a:rPr sz="2000" b="1" spc="20" dirty="0">
                <a:latin typeface="Times New Roman"/>
                <a:cs typeface="Times New Roman"/>
              </a:rPr>
              <a:t> </a:t>
            </a:r>
            <a:r>
              <a:rPr sz="2000" b="1" spc="-15" dirty="0">
                <a:latin typeface="Times New Roman"/>
                <a:cs typeface="Times New Roman"/>
              </a:rPr>
              <a:t>bladder</a:t>
            </a:r>
            <a:r>
              <a:rPr sz="2000" b="1" spc="10" dirty="0">
                <a:latin typeface="Times New Roman"/>
                <a:cs typeface="Times New Roman"/>
              </a:rPr>
              <a:t> </a:t>
            </a:r>
            <a:r>
              <a:rPr sz="2000" b="1" spc="-20" dirty="0">
                <a:latin typeface="Times New Roman"/>
                <a:cs typeface="Times New Roman"/>
              </a:rPr>
              <a:t>is</a:t>
            </a:r>
            <a:r>
              <a:rPr sz="2000" b="1" spc="25" dirty="0">
                <a:latin typeface="Times New Roman"/>
                <a:cs typeface="Times New Roman"/>
              </a:rPr>
              <a:t> </a:t>
            </a:r>
            <a:r>
              <a:rPr sz="2000" b="1" spc="40" dirty="0">
                <a:latin typeface="Times New Roman"/>
                <a:cs typeface="Times New Roman"/>
              </a:rPr>
              <a:t>connected</a:t>
            </a:r>
            <a:r>
              <a:rPr sz="2000" b="1" spc="35" dirty="0">
                <a:latin typeface="Times New Roman"/>
                <a:cs typeface="Times New Roman"/>
              </a:rPr>
              <a:t> with</a:t>
            </a:r>
            <a:r>
              <a:rPr sz="2000" b="1" spc="25" dirty="0">
                <a:latin typeface="Times New Roman"/>
                <a:cs typeface="Times New Roman"/>
              </a:rPr>
              <a:t> </a:t>
            </a:r>
            <a:r>
              <a:rPr sz="2000" b="1" spc="-25" dirty="0">
                <a:latin typeface="Times New Roman"/>
                <a:cs typeface="Times New Roman"/>
              </a:rPr>
              <a:t>membranous </a:t>
            </a:r>
            <a:r>
              <a:rPr sz="2000" b="1" spc="-535" dirty="0">
                <a:latin typeface="Times New Roman"/>
                <a:cs typeface="Times New Roman"/>
              </a:rPr>
              <a:t> </a:t>
            </a:r>
            <a:r>
              <a:rPr sz="2000" b="1" spc="-15" dirty="0" smtClean="0">
                <a:latin typeface="Times New Roman"/>
                <a:cs typeface="Times New Roman"/>
              </a:rPr>
              <a:t>labyrinth</a:t>
            </a:r>
            <a:r>
              <a:rPr lang="en-US" sz="2000" b="1" spc="-15" dirty="0" smtClean="0">
                <a:latin typeface="Times New Roman"/>
                <a:cs typeface="Times New Roman"/>
              </a:rPr>
              <a:t> to the bony </a:t>
            </a:r>
            <a:r>
              <a:rPr lang="en-US" sz="2000" b="1" spc="-15" dirty="0" err="1" smtClean="0">
                <a:latin typeface="Times New Roman"/>
                <a:cs typeface="Times New Roman"/>
              </a:rPr>
              <a:t>ossicles</a:t>
            </a:r>
            <a:r>
              <a:rPr lang="en-US" sz="2000" b="1" spc="-15" dirty="0" smtClean="0">
                <a:latin typeface="Times New Roman"/>
                <a:cs typeface="Times New Roman"/>
              </a:rPr>
              <a:t> –</a:t>
            </a:r>
            <a:r>
              <a:rPr lang="en-US" sz="2000" b="1" spc="-15" dirty="0" err="1" smtClean="0">
                <a:latin typeface="Times New Roman"/>
                <a:cs typeface="Times New Roman"/>
              </a:rPr>
              <a:t>Weberian</a:t>
            </a:r>
            <a:r>
              <a:rPr lang="en-US" sz="2000" b="1" spc="-15" dirty="0" smtClean="0">
                <a:latin typeface="Times New Roman"/>
                <a:cs typeface="Times New Roman"/>
              </a:rPr>
              <a:t> </a:t>
            </a:r>
            <a:r>
              <a:rPr lang="en-US" sz="2000" b="1" spc="-15" dirty="0" err="1" smtClean="0">
                <a:latin typeface="Times New Roman"/>
                <a:cs typeface="Times New Roman"/>
              </a:rPr>
              <a:t>ossicles</a:t>
            </a:r>
            <a:r>
              <a:rPr lang="en-US" sz="2000" b="1" spc="-15" dirty="0" smtClean="0">
                <a:latin typeface="Times New Roman"/>
                <a:cs typeface="Times New Roman"/>
              </a:rPr>
              <a:t> that</a:t>
            </a:r>
            <a:r>
              <a:rPr sz="2000" b="1" spc="-40" dirty="0" smtClean="0">
                <a:latin typeface="Times New Roman"/>
                <a:cs typeface="Times New Roman"/>
              </a:rPr>
              <a:t> </a:t>
            </a:r>
            <a:r>
              <a:rPr sz="2000" b="1" spc="-20" dirty="0">
                <a:latin typeface="Times New Roman"/>
                <a:cs typeface="Times New Roman"/>
              </a:rPr>
              <a:t>serves</a:t>
            </a:r>
            <a:r>
              <a:rPr sz="2000" b="1" spc="-40" dirty="0">
                <a:latin typeface="Times New Roman"/>
                <a:cs typeface="Times New Roman"/>
              </a:rPr>
              <a:t> </a:t>
            </a:r>
            <a:r>
              <a:rPr sz="2000" b="1" spc="55" dirty="0">
                <a:latin typeface="Times New Roman"/>
                <a:cs typeface="Times New Roman"/>
              </a:rPr>
              <a:t>to</a:t>
            </a:r>
            <a:r>
              <a:rPr sz="2000" b="1" spc="-50" dirty="0">
                <a:latin typeface="Times New Roman"/>
                <a:cs typeface="Times New Roman"/>
              </a:rPr>
              <a:t> </a:t>
            </a:r>
            <a:r>
              <a:rPr sz="2000" b="1" spc="-35" dirty="0">
                <a:latin typeface="Times New Roman"/>
                <a:cs typeface="Times New Roman"/>
              </a:rPr>
              <a:t>transmit</a:t>
            </a:r>
            <a:r>
              <a:rPr sz="2000" b="1" spc="-30" dirty="0">
                <a:latin typeface="Times New Roman"/>
                <a:cs typeface="Times New Roman"/>
              </a:rPr>
              <a:t> </a:t>
            </a:r>
            <a:r>
              <a:rPr sz="2000" b="1" spc="15" dirty="0">
                <a:latin typeface="Times New Roman"/>
                <a:cs typeface="Times New Roman"/>
              </a:rPr>
              <a:t>sound</a:t>
            </a:r>
            <a:r>
              <a:rPr sz="2000" b="1" spc="-45" dirty="0">
                <a:latin typeface="Times New Roman"/>
                <a:cs typeface="Times New Roman"/>
              </a:rPr>
              <a:t> </a:t>
            </a:r>
            <a:r>
              <a:rPr sz="2000" b="1" spc="-35" dirty="0">
                <a:latin typeface="Times New Roman"/>
                <a:cs typeface="Times New Roman"/>
              </a:rPr>
              <a:t>waves</a:t>
            </a:r>
            <a:r>
              <a:rPr sz="2000" b="1" spc="-40" dirty="0">
                <a:latin typeface="Times New Roman"/>
                <a:cs typeface="Times New Roman"/>
              </a:rPr>
              <a:t> </a:t>
            </a:r>
            <a:r>
              <a:rPr sz="2000" b="1" spc="55" dirty="0">
                <a:latin typeface="Times New Roman"/>
                <a:cs typeface="Times New Roman"/>
              </a:rPr>
              <a:t>to</a:t>
            </a:r>
            <a:r>
              <a:rPr sz="2000" b="1" spc="-50" dirty="0">
                <a:latin typeface="Times New Roman"/>
                <a:cs typeface="Times New Roman"/>
              </a:rPr>
              <a:t> </a:t>
            </a:r>
            <a:r>
              <a:rPr sz="2000" b="1" spc="30" dirty="0">
                <a:latin typeface="Times New Roman"/>
                <a:cs typeface="Times New Roman"/>
              </a:rPr>
              <a:t>the</a:t>
            </a:r>
            <a:r>
              <a:rPr sz="2000" b="1" spc="-35" dirty="0">
                <a:latin typeface="Times New Roman"/>
                <a:cs typeface="Times New Roman"/>
              </a:rPr>
              <a:t> </a:t>
            </a:r>
            <a:r>
              <a:rPr lang="en-US" sz="2000" b="1" spc="-35" dirty="0" smtClean="0">
                <a:latin typeface="Times New Roman"/>
                <a:cs typeface="Times New Roman"/>
              </a:rPr>
              <a:t>inner </a:t>
            </a:r>
            <a:r>
              <a:rPr sz="2000" b="1" spc="-45" dirty="0" smtClean="0">
                <a:latin typeface="Times New Roman"/>
                <a:cs typeface="Times New Roman"/>
              </a:rPr>
              <a:t>ear</a:t>
            </a:r>
            <a:r>
              <a:rPr lang="en-US" sz="2000" b="1" spc="-45" dirty="0">
                <a:latin typeface="Times New Roman"/>
                <a:cs typeface="Times New Roman"/>
              </a:rPr>
              <a:t>.</a:t>
            </a:r>
            <a:endParaRPr sz="2000" dirty="0">
              <a:latin typeface="Times New Roman"/>
              <a:cs typeface="Times New Roman"/>
            </a:endParaRPr>
          </a:p>
          <a:p>
            <a:pPr marL="287020" indent="-274320">
              <a:lnSpc>
                <a:spcPct val="100000"/>
              </a:lnSpc>
              <a:spcBef>
                <a:spcPts val="585"/>
              </a:spcBef>
              <a:buClr>
                <a:srgbClr val="D24717"/>
              </a:buClr>
              <a:buSzPct val="85416"/>
              <a:buFont typeface="Segoe UI Symbol"/>
              <a:buChar char="⚫"/>
              <a:tabLst>
                <a:tab pos="286385" algn="l"/>
                <a:tab pos="287020" algn="l"/>
              </a:tabLst>
            </a:pPr>
            <a:r>
              <a:rPr sz="2000" b="1" spc="-50" dirty="0">
                <a:solidFill>
                  <a:srgbClr val="C00000"/>
                </a:solidFill>
                <a:latin typeface="Times New Roman"/>
                <a:cs typeface="Times New Roman"/>
              </a:rPr>
              <a:t>Se</a:t>
            </a:r>
            <a:r>
              <a:rPr sz="2000" b="1" spc="-55" dirty="0">
                <a:solidFill>
                  <a:srgbClr val="C00000"/>
                </a:solidFill>
                <a:latin typeface="Times New Roman"/>
                <a:cs typeface="Times New Roman"/>
              </a:rPr>
              <a:t>n</a:t>
            </a:r>
            <a:r>
              <a:rPr sz="2000" b="1" spc="-20" dirty="0">
                <a:solidFill>
                  <a:srgbClr val="C00000"/>
                </a:solidFill>
                <a:latin typeface="Times New Roman"/>
                <a:cs typeface="Times New Roman"/>
              </a:rPr>
              <a:t>so</a:t>
            </a:r>
            <a:r>
              <a:rPr sz="2000" b="1" spc="20" dirty="0">
                <a:solidFill>
                  <a:srgbClr val="C00000"/>
                </a:solidFill>
                <a:latin typeface="Times New Roman"/>
                <a:cs typeface="Times New Roman"/>
              </a:rPr>
              <a:t>r</a:t>
            </a:r>
            <a:r>
              <a:rPr sz="2000" b="1" dirty="0">
                <a:solidFill>
                  <a:srgbClr val="C00000"/>
                </a:solidFill>
                <a:latin typeface="Times New Roman"/>
                <a:cs typeface="Times New Roman"/>
              </a:rPr>
              <a:t>y</a:t>
            </a:r>
            <a:r>
              <a:rPr sz="2000" b="1" spc="-40" dirty="0">
                <a:latin typeface="Times New Roman"/>
                <a:cs typeface="Times New Roman"/>
              </a:rPr>
              <a:t>:</a:t>
            </a:r>
            <a:r>
              <a:rPr sz="2000" b="1" spc="-400" dirty="0">
                <a:latin typeface="Times New Roman"/>
                <a:cs typeface="Times New Roman"/>
              </a:rPr>
              <a:t>W</a:t>
            </a:r>
            <a:r>
              <a:rPr sz="2000" b="1" spc="-10" dirty="0">
                <a:latin typeface="Times New Roman"/>
                <a:cs typeface="Times New Roman"/>
              </a:rPr>
              <a:t>orks</a:t>
            </a:r>
            <a:r>
              <a:rPr sz="2000" b="1" spc="-60" dirty="0">
                <a:latin typeface="Times New Roman"/>
                <a:cs typeface="Times New Roman"/>
              </a:rPr>
              <a:t> </a:t>
            </a:r>
            <a:r>
              <a:rPr sz="2000" b="1" spc="-75" dirty="0">
                <a:latin typeface="Times New Roman"/>
                <a:cs typeface="Times New Roman"/>
              </a:rPr>
              <a:t>as</a:t>
            </a:r>
            <a:r>
              <a:rPr sz="2000" b="1" spc="-50" dirty="0">
                <a:latin typeface="Times New Roman"/>
                <a:cs typeface="Times New Roman"/>
              </a:rPr>
              <a:t> </a:t>
            </a:r>
            <a:r>
              <a:rPr sz="2000" b="1" spc="-95" dirty="0">
                <a:latin typeface="Times New Roman"/>
                <a:cs typeface="Times New Roman"/>
              </a:rPr>
              <a:t>a</a:t>
            </a:r>
            <a:r>
              <a:rPr sz="2000" b="1" spc="-45" dirty="0">
                <a:latin typeface="Times New Roman"/>
                <a:cs typeface="Times New Roman"/>
              </a:rPr>
              <a:t> </a:t>
            </a:r>
            <a:r>
              <a:rPr sz="2000" b="1" spc="-20" dirty="0">
                <a:latin typeface="Times New Roman"/>
                <a:cs typeface="Times New Roman"/>
              </a:rPr>
              <a:t>pressure</a:t>
            </a:r>
            <a:r>
              <a:rPr sz="2000" b="1" spc="-45" dirty="0">
                <a:latin typeface="Times New Roman"/>
                <a:cs typeface="Times New Roman"/>
              </a:rPr>
              <a:t> </a:t>
            </a:r>
            <a:r>
              <a:rPr sz="2000" b="1" spc="15" dirty="0">
                <a:latin typeface="Times New Roman"/>
                <a:cs typeface="Times New Roman"/>
              </a:rPr>
              <a:t>receptor</a:t>
            </a:r>
            <a:r>
              <a:rPr sz="2000" b="1" spc="-40" dirty="0">
                <a:latin typeface="Times New Roman"/>
                <a:cs typeface="Times New Roman"/>
              </a:rPr>
              <a:t> </a:t>
            </a:r>
            <a:r>
              <a:rPr sz="2000" b="1" spc="30" dirty="0">
                <a:latin typeface="Times New Roman"/>
                <a:cs typeface="Times New Roman"/>
              </a:rPr>
              <a:t>l</a:t>
            </a:r>
            <a:r>
              <a:rPr sz="2000" b="1" spc="15" dirty="0">
                <a:latin typeface="Times New Roman"/>
                <a:cs typeface="Times New Roman"/>
              </a:rPr>
              <a:t>i</a:t>
            </a:r>
            <a:r>
              <a:rPr sz="2000" b="1" spc="-40" dirty="0">
                <a:latin typeface="Times New Roman"/>
                <a:cs typeface="Times New Roman"/>
              </a:rPr>
              <a:t>k</a:t>
            </a:r>
            <a:r>
              <a:rPr sz="2000" b="1" spc="50" dirty="0">
                <a:latin typeface="Times New Roman"/>
                <a:cs typeface="Times New Roman"/>
              </a:rPr>
              <a:t>e</a:t>
            </a:r>
            <a:r>
              <a:rPr sz="2000" b="1" spc="-35" dirty="0">
                <a:latin typeface="Times New Roman"/>
                <a:cs typeface="Times New Roman"/>
              </a:rPr>
              <a:t> </a:t>
            </a:r>
            <a:r>
              <a:rPr sz="2000" b="1" spc="-95" dirty="0">
                <a:latin typeface="Times New Roman"/>
                <a:cs typeface="Times New Roman"/>
              </a:rPr>
              <a:t>a</a:t>
            </a:r>
            <a:r>
              <a:rPr sz="2000" b="1" spc="-45" dirty="0">
                <a:latin typeface="Times New Roman"/>
                <a:cs typeface="Times New Roman"/>
              </a:rPr>
              <a:t> </a:t>
            </a:r>
            <a:r>
              <a:rPr sz="2000" b="1" spc="-15" dirty="0">
                <a:latin typeface="Times New Roman"/>
                <a:cs typeface="Times New Roman"/>
              </a:rPr>
              <a:t>barometer</a:t>
            </a:r>
            <a:endParaRPr sz="2000" dirty="0">
              <a:latin typeface="Times New Roman"/>
              <a:cs typeface="Times New Roman"/>
            </a:endParaRPr>
          </a:p>
          <a:p>
            <a:pPr marL="286385" marR="5715" indent="-274320">
              <a:lnSpc>
                <a:spcPct val="100699"/>
              </a:lnSpc>
              <a:spcBef>
                <a:spcPts val="580"/>
              </a:spcBef>
              <a:buClr>
                <a:srgbClr val="D24717"/>
              </a:buClr>
              <a:buSzPct val="85416"/>
              <a:buFont typeface="Segoe UI Symbol"/>
              <a:buChar char="⚫"/>
              <a:tabLst>
                <a:tab pos="286385" algn="l"/>
                <a:tab pos="287020" algn="l"/>
              </a:tabLst>
            </a:pPr>
            <a:r>
              <a:rPr sz="2000" b="1" spc="-5" dirty="0">
                <a:solidFill>
                  <a:srgbClr val="C00000"/>
                </a:solidFill>
                <a:latin typeface="Times New Roman"/>
                <a:cs typeface="Times New Roman"/>
              </a:rPr>
              <a:t>Hydrostatic</a:t>
            </a:r>
            <a:r>
              <a:rPr sz="2000" b="1" dirty="0">
                <a:solidFill>
                  <a:srgbClr val="C00000"/>
                </a:solidFill>
                <a:latin typeface="Times New Roman"/>
                <a:cs typeface="Times New Roman"/>
              </a:rPr>
              <a:t> </a:t>
            </a:r>
            <a:r>
              <a:rPr sz="2000" b="1" spc="-40" dirty="0">
                <a:solidFill>
                  <a:srgbClr val="C00000"/>
                </a:solidFill>
                <a:latin typeface="Times New Roman"/>
                <a:cs typeface="Times New Roman"/>
              </a:rPr>
              <a:t>organ</a:t>
            </a:r>
            <a:r>
              <a:rPr sz="2000" b="1" spc="-40" dirty="0">
                <a:latin typeface="Times New Roman"/>
                <a:cs typeface="Times New Roman"/>
              </a:rPr>
              <a:t>: </a:t>
            </a:r>
            <a:r>
              <a:rPr sz="2000" b="1" spc="-75" dirty="0">
                <a:latin typeface="Times New Roman"/>
                <a:cs typeface="Times New Roman"/>
              </a:rPr>
              <a:t>Volume</a:t>
            </a:r>
            <a:r>
              <a:rPr sz="2000" b="1" spc="-70" dirty="0">
                <a:latin typeface="Times New Roman"/>
                <a:cs typeface="Times New Roman"/>
              </a:rPr>
              <a:t> </a:t>
            </a:r>
            <a:r>
              <a:rPr sz="2000" b="1" spc="20" dirty="0">
                <a:latin typeface="Times New Roman"/>
                <a:cs typeface="Times New Roman"/>
              </a:rPr>
              <a:t>of </a:t>
            </a:r>
            <a:r>
              <a:rPr sz="2000" b="1" spc="-45" dirty="0">
                <a:latin typeface="Times New Roman"/>
                <a:cs typeface="Times New Roman"/>
              </a:rPr>
              <a:t>gas</a:t>
            </a:r>
            <a:r>
              <a:rPr sz="2000" b="1" spc="-40" dirty="0">
                <a:latin typeface="Times New Roman"/>
                <a:cs typeface="Times New Roman"/>
              </a:rPr>
              <a:t> </a:t>
            </a:r>
            <a:r>
              <a:rPr sz="2000" b="1" spc="15" dirty="0">
                <a:latin typeface="Times New Roman"/>
                <a:cs typeface="Times New Roman"/>
              </a:rPr>
              <a:t>in </a:t>
            </a:r>
            <a:r>
              <a:rPr sz="2000" b="1" spc="-15" dirty="0">
                <a:latin typeface="Times New Roman"/>
                <a:cs typeface="Times New Roman"/>
              </a:rPr>
              <a:t>bladder </a:t>
            </a:r>
            <a:r>
              <a:rPr sz="2000" b="1" spc="-5" dirty="0">
                <a:latin typeface="Times New Roman"/>
                <a:cs typeface="Times New Roman"/>
              </a:rPr>
              <a:t>increase or </a:t>
            </a:r>
            <a:r>
              <a:rPr sz="2000" b="1" dirty="0">
                <a:latin typeface="Times New Roman"/>
                <a:cs typeface="Times New Roman"/>
              </a:rPr>
              <a:t>decrease </a:t>
            </a:r>
            <a:r>
              <a:rPr sz="2000" b="1" spc="55" dirty="0">
                <a:latin typeface="Times New Roman"/>
                <a:cs typeface="Times New Roman"/>
              </a:rPr>
              <a:t>to </a:t>
            </a:r>
            <a:r>
              <a:rPr sz="2000" b="1" spc="-535" dirty="0">
                <a:latin typeface="Times New Roman"/>
                <a:cs typeface="Times New Roman"/>
              </a:rPr>
              <a:t> </a:t>
            </a:r>
            <a:r>
              <a:rPr sz="2000" b="1" spc="-30" dirty="0">
                <a:latin typeface="Times New Roman"/>
                <a:cs typeface="Times New Roman"/>
              </a:rPr>
              <a:t>adjust</a:t>
            </a:r>
            <a:r>
              <a:rPr sz="2000" b="1" spc="-45" dirty="0">
                <a:latin typeface="Times New Roman"/>
                <a:cs typeface="Times New Roman"/>
              </a:rPr>
              <a:t> </a:t>
            </a:r>
            <a:r>
              <a:rPr sz="2000" b="1" spc="30" dirty="0">
                <a:latin typeface="Times New Roman"/>
                <a:cs typeface="Times New Roman"/>
              </a:rPr>
              <a:t>the</a:t>
            </a:r>
            <a:r>
              <a:rPr sz="2000" b="1" spc="-45" dirty="0">
                <a:latin typeface="Times New Roman"/>
                <a:cs typeface="Times New Roman"/>
              </a:rPr>
              <a:t> </a:t>
            </a:r>
            <a:r>
              <a:rPr sz="2000" b="1" spc="10" dirty="0">
                <a:latin typeface="Times New Roman"/>
                <a:cs typeface="Times New Roman"/>
              </a:rPr>
              <a:t>density</a:t>
            </a:r>
            <a:r>
              <a:rPr sz="2000" b="1" spc="-30" dirty="0">
                <a:latin typeface="Times New Roman"/>
                <a:cs typeface="Times New Roman"/>
              </a:rPr>
              <a:t> </a:t>
            </a:r>
            <a:r>
              <a:rPr sz="2000" b="1" spc="20" dirty="0">
                <a:latin typeface="Times New Roman"/>
                <a:cs typeface="Times New Roman"/>
              </a:rPr>
              <a:t>of</a:t>
            </a:r>
            <a:r>
              <a:rPr sz="2000" b="1" spc="-45" dirty="0">
                <a:latin typeface="Times New Roman"/>
                <a:cs typeface="Times New Roman"/>
              </a:rPr>
              <a:t> </a:t>
            </a:r>
            <a:r>
              <a:rPr sz="2000" b="1" spc="-20" dirty="0">
                <a:latin typeface="Times New Roman"/>
                <a:cs typeface="Times New Roman"/>
              </a:rPr>
              <a:t>fish</a:t>
            </a:r>
            <a:r>
              <a:rPr sz="2000" b="1" spc="-45" dirty="0">
                <a:latin typeface="Times New Roman"/>
                <a:cs typeface="Times New Roman"/>
              </a:rPr>
              <a:t> </a:t>
            </a:r>
            <a:r>
              <a:rPr sz="2000" b="1" spc="20" dirty="0">
                <a:latin typeface="Times New Roman"/>
                <a:cs typeface="Times New Roman"/>
              </a:rPr>
              <a:t>when</a:t>
            </a:r>
            <a:r>
              <a:rPr sz="2000" b="1" spc="-35" dirty="0">
                <a:latin typeface="Times New Roman"/>
                <a:cs typeface="Times New Roman"/>
              </a:rPr>
              <a:t> </a:t>
            </a:r>
            <a:r>
              <a:rPr sz="2000" b="1" spc="20" dirty="0">
                <a:latin typeface="Times New Roman"/>
                <a:cs typeface="Times New Roman"/>
              </a:rPr>
              <a:t>it</a:t>
            </a:r>
            <a:r>
              <a:rPr sz="2000" b="1" spc="-45" dirty="0">
                <a:latin typeface="Times New Roman"/>
                <a:cs typeface="Times New Roman"/>
              </a:rPr>
              <a:t> </a:t>
            </a:r>
            <a:r>
              <a:rPr sz="2000" b="1" spc="-20" dirty="0">
                <a:latin typeface="Times New Roman"/>
                <a:cs typeface="Times New Roman"/>
              </a:rPr>
              <a:t>swim</a:t>
            </a:r>
            <a:r>
              <a:rPr sz="2000" b="1" spc="-40" dirty="0">
                <a:latin typeface="Times New Roman"/>
                <a:cs typeface="Times New Roman"/>
              </a:rPr>
              <a:t> </a:t>
            </a:r>
            <a:r>
              <a:rPr sz="2000" b="1" spc="-35" dirty="0">
                <a:latin typeface="Times New Roman"/>
                <a:cs typeface="Times New Roman"/>
              </a:rPr>
              <a:t>from</a:t>
            </a:r>
            <a:r>
              <a:rPr sz="2000" b="1" spc="-60" dirty="0">
                <a:latin typeface="Times New Roman"/>
                <a:cs typeface="Times New Roman"/>
              </a:rPr>
              <a:t> </a:t>
            </a:r>
            <a:r>
              <a:rPr sz="2000" b="1" spc="50" dirty="0">
                <a:latin typeface="Times New Roman"/>
                <a:cs typeface="Times New Roman"/>
              </a:rPr>
              <a:t>one</a:t>
            </a:r>
            <a:r>
              <a:rPr sz="2000" b="1" spc="-30" dirty="0">
                <a:latin typeface="Times New Roman"/>
                <a:cs typeface="Times New Roman"/>
              </a:rPr>
              <a:t> </a:t>
            </a:r>
            <a:r>
              <a:rPr sz="2000" b="1" spc="30" dirty="0">
                <a:latin typeface="Times New Roman"/>
                <a:cs typeface="Times New Roman"/>
              </a:rPr>
              <a:t>depth</a:t>
            </a:r>
            <a:r>
              <a:rPr sz="2000" b="1" spc="-35" dirty="0">
                <a:latin typeface="Times New Roman"/>
                <a:cs typeface="Times New Roman"/>
              </a:rPr>
              <a:t> </a:t>
            </a:r>
            <a:r>
              <a:rPr sz="2000" b="1" spc="55" dirty="0">
                <a:latin typeface="Times New Roman"/>
                <a:cs typeface="Times New Roman"/>
              </a:rPr>
              <a:t>to</a:t>
            </a:r>
            <a:r>
              <a:rPr sz="2000" b="1" spc="-50" dirty="0">
                <a:latin typeface="Times New Roman"/>
                <a:cs typeface="Times New Roman"/>
              </a:rPr>
              <a:t> </a:t>
            </a:r>
            <a:r>
              <a:rPr sz="2000" b="1" spc="-15" dirty="0">
                <a:latin typeface="Times New Roman"/>
                <a:cs typeface="Times New Roman"/>
              </a:rPr>
              <a:t>another</a:t>
            </a:r>
            <a:r>
              <a:rPr sz="2000" b="1" spc="-15" dirty="0" smtClean="0">
                <a:latin typeface="Times New Roman"/>
                <a:cs typeface="Times New Roman"/>
              </a:rPr>
              <a:t>.</a:t>
            </a:r>
            <a:endParaRPr sz="2000" dirty="0">
              <a:latin typeface="Times New Roman"/>
              <a:cs typeface="Times New Roman"/>
            </a:endParaRPr>
          </a:p>
        </p:txBody>
      </p:sp>
      <p:pic>
        <p:nvPicPr>
          <p:cNvPr id="7170" name="Picture 2" descr="C:\Users\SAMIR SARDAR\Desktop\New folder\article-Hearing-in-fishes-pm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854" y="4191000"/>
            <a:ext cx="3882746" cy="2579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411520"/>
            <a:ext cx="8760461" cy="381515"/>
          </a:xfrm>
          <a:prstGeom prst="rect">
            <a:avLst/>
          </a:prstGeom>
        </p:spPr>
        <p:txBody>
          <a:bodyPr vert="horz" wrap="square" lIns="0" tIns="12065" rIns="0" bIns="0" rtlCol="0">
            <a:spAutoFit/>
          </a:bodyPr>
          <a:lstStyle/>
          <a:p>
            <a:pPr marL="12700" algn="ctr">
              <a:lnSpc>
                <a:spcPct val="100000"/>
              </a:lnSpc>
              <a:spcBef>
                <a:spcPts val="95"/>
              </a:spcBef>
            </a:pPr>
            <a:r>
              <a:rPr sz="2400" spc="-315" dirty="0">
                <a:solidFill>
                  <a:srgbClr val="FFFF00"/>
                </a:solidFill>
              </a:rPr>
              <a:t>G</a:t>
            </a:r>
            <a:r>
              <a:rPr sz="2400" spc="-65" dirty="0">
                <a:solidFill>
                  <a:srgbClr val="FFFF00"/>
                </a:solidFill>
              </a:rPr>
              <a:t>a</a:t>
            </a:r>
            <a:r>
              <a:rPr sz="2400" spc="-235" dirty="0">
                <a:solidFill>
                  <a:srgbClr val="FFFF00"/>
                </a:solidFill>
              </a:rPr>
              <a:t>s</a:t>
            </a:r>
            <a:r>
              <a:rPr sz="2400" spc="-100" dirty="0">
                <a:solidFill>
                  <a:srgbClr val="FFFF00"/>
                </a:solidFill>
              </a:rPr>
              <a:t> </a:t>
            </a:r>
            <a:r>
              <a:rPr sz="2400" spc="-165" dirty="0">
                <a:solidFill>
                  <a:srgbClr val="FFFF00"/>
                </a:solidFill>
              </a:rPr>
              <a:t>s</a:t>
            </a:r>
            <a:r>
              <a:rPr sz="2400" spc="-155" dirty="0">
                <a:solidFill>
                  <a:srgbClr val="FFFF00"/>
                </a:solidFill>
              </a:rPr>
              <a:t>e</a:t>
            </a:r>
            <a:r>
              <a:rPr sz="2400" spc="-220" dirty="0">
                <a:solidFill>
                  <a:srgbClr val="FFFF00"/>
                </a:solidFill>
              </a:rPr>
              <a:t>c</a:t>
            </a:r>
            <a:r>
              <a:rPr sz="2400" spc="-140" dirty="0">
                <a:solidFill>
                  <a:srgbClr val="FFFF00"/>
                </a:solidFill>
              </a:rPr>
              <a:t>retion</a:t>
            </a:r>
            <a:r>
              <a:rPr sz="2400" spc="-120" dirty="0">
                <a:solidFill>
                  <a:srgbClr val="FFFF00"/>
                </a:solidFill>
              </a:rPr>
              <a:t> </a:t>
            </a:r>
            <a:r>
              <a:rPr sz="2400" spc="-190" dirty="0">
                <a:solidFill>
                  <a:srgbClr val="FFFF00"/>
                </a:solidFill>
              </a:rPr>
              <a:t>m</a:t>
            </a:r>
            <a:r>
              <a:rPr sz="2400" spc="-90" dirty="0">
                <a:solidFill>
                  <a:srgbClr val="FFFF00"/>
                </a:solidFill>
              </a:rPr>
              <a:t>e</a:t>
            </a:r>
            <a:r>
              <a:rPr sz="2400" spc="-220" dirty="0">
                <a:solidFill>
                  <a:srgbClr val="FFFF00"/>
                </a:solidFill>
              </a:rPr>
              <a:t>c</a:t>
            </a:r>
            <a:r>
              <a:rPr sz="2400" spc="-180" dirty="0">
                <a:solidFill>
                  <a:srgbClr val="FFFF00"/>
                </a:solidFill>
              </a:rPr>
              <a:t>h</a:t>
            </a:r>
            <a:r>
              <a:rPr sz="2400" spc="-65" dirty="0">
                <a:solidFill>
                  <a:srgbClr val="FFFF00"/>
                </a:solidFill>
              </a:rPr>
              <a:t>a</a:t>
            </a:r>
            <a:r>
              <a:rPr sz="2400" spc="-165" dirty="0">
                <a:solidFill>
                  <a:srgbClr val="FFFF00"/>
                </a:solidFill>
              </a:rPr>
              <a:t>n</a:t>
            </a:r>
            <a:r>
              <a:rPr sz="2400" spc="-125" dirty="0">
                <a:solidFill>
                  <a:srgbClr val="FFFF00"/>
                </a:solidFill>
              </a:rPr>
              <a:t>i</a:t>
            </a:r>
            <a:r>
              <a:rPr sz="2400" spc="-235" dirty="0">
                <a:solidFill>
                  <a:srgbClr val="FFFF00"/>
                </a:solidFill>
              </a:rPr>
              <a:t>s</a:t>
            </a:r>
            <a:r>
              <a:rPr sz="2400" spc="-195" dirty="0">
                <a:solidFill>
                  <a:srgbClr val="FFFF00"/>
                </a:solidFill>
              </a:rPr>
              <a:t>m</a:t>
            </a:r>
            <a:r>
              <a:rPr sz="2400" spc="-125" dirty="0">
                <a:solidFill>
                  <a:srgbClr val="FFFF00"/>
                </a:solidFill>
              </a:rPr>
              <a:t> </a:t>
            </a:r>
            <a:r>
              <a:rPr sz="2400" spc="-114" dirty="0">
                <a:solidFill>
                  <a:srgbClr val="FFFF00"/>
                </a:solidFill>
              </a:rPr>
              <a:t>i</a:t>
            </a:r>
            <a:r>
              <a:rPr sz="2400" spc="-175" dirty="0">
                <a:solidFill>
                  <a:srgbClr val="FFFF00"/>
                </a:solidFill>
              </a:rPr>
              <a:t>n</a:t>
            </a:r>
            <a:r>
              <a:rPr sz="2400" spc="-55" dirty="0">
                <a:solidFill>
                  <a:srgbClr val="FFFF00"/>
                </a:solidFill>
              </a:rPr>
              <a:t> </a:t>
            </a:r>
            <a:r>
              <a:rPr sz="2400" spc="-275" dirty="0" err="1">
                <a:solidFill>
                  <a:srgbClr val="FFFF00"/>
                </a:solidFill>
              </a:rPr>
              <a:t>P</a:t>
            </a:r>
            <a:r>
              <a:rPr sz="2400" spc="-220" dirty="0" err="1">
                <a:solidFill>
                  <a:srgbClr val="FFFF00"/>
                </a:solidFill>
              </a:rPr>
              <a:t>h</a:t>
            </a:r>
            <a:r>
              <a:rPr sz="2400" spc="-355" dirty="0" err="1">
                <a:solidFill>
                  <a:srgbClr val="FFFF00"/>
                </a:solidFill>
              </a:rPr>
              <a:t>y</a:t>
            </a:r>
            <a:r>
              <a:rPr sz="2400" spc="-225" dirty="0" err="1">
                <a:solidFill>
                  <a:srgbClr val="FFFF00"/>
                </a:solidFill>
              </a:rPr>
              <a:t>s</a:t>
            </a:r>
            <a:r>
              <a:rPr sz="2400" spc="-235" dirty="0" err="1">
                <a:solidFill>
                  <a:srgbClr val="FFFF00"/>
                </a:solidFill>
              </a:rPr>
              <a:t>o</a:t>
            </a:r>
            <a:r>
              <a:rPr sz="2400" spc="-220" dirty="0" err="1">
                <a:solidFill>
                  <a:srgbClr val="FFFF00"/>
                </a:solidFill>
              </a:rPr>
              <a:t>c</a:t>
            </a:r>
            <a:r>
              <a:rPr sz="2400" spc="-114" dirty="0" err="1">
                <a:solidFill>
                  <a:srgbClr val="FFFF00"/>
                </a:solidFill>
              </a:rPr>
              <a:t>l</a:t>
            </a:r>
            <a:r>
              <a:rPr sz="2400" spc="-155" dirty="0" err="1">
                <a:solidFill>
                  <a:srgbClr val="FFFF00"/>
                </a:solidFill>
              </a:rPr>
              <a:t>is</a:t>
            </a:r>
            <a:r>
              <a:rPr sz="2400" spc="-120" dirty="0" err="1">
                <a:solidFill>
                  <a:srgbClr val="FFFF00"/>
                </a:solidFill>
              </a:rPr>
              <a:t>t</a:t>
            </a:r>
            <a:r>
              <a:rPr sz="2400" spc="-95" dirty="0">
                <a:solidFill>
                  <a:srgbClr val="FFFF00"/>
                </a:solidFill>
              </a:rPr>
              <a:t> </a:t>
            </a:r>
            <a:r>
              <a:rPr sz="2400" spc="-220" dirty="0" smtClean="0">
                <a:solidFill>
                  <a:srgbClr val="FFFF00"/>
                </a:solidFill>
              </a:rPr>
              <a:t>c</a:t>
            </a:r>
            <a:r>
              <a:rPr sz="2400" spc="-229" dirty="0" smtClean="0">
                <a:solidFill>
                  <a:srgbClr val="FFFF00"/>
                </a:solidFill>
              </a:rPr>
              <a:t>o</a:t>
            </a:r>
            <a:r>
              <a:rPr sz="2400" spc="-165" dirty="0" smtClean="0">
                <a:solidFill>
                  <a:srgbClr val="FFFF00"/>
                </a:solidFill>
              </a:rPr>
              <a:t>n</a:t>
            </a:r>
            <a:r>
              <a:rPr sz="2400" spc="-55" dirty="0" smtClean="0">
                <a:solidFill>
                  <a:srgbClr val="FFFF00"/>
                </a:solidFill>
              </a:rPr>
              <a:t>t</a:t>
            </a:r>
            <a:r>
              <a:rPr sz="2400" spc="-165" dirty="0" smtClean="0">
                <a:solidFill>
                  <a:srgbClr val="FFFF00"/>
                </a:solidFill>
              </a:rPr>
              <a:t>d</a:t>
            </a:r>
            <a:r>
              <a:rPr lang="en-US" sz="2400" spc="-645" dirty="0">
                <a:solidFill>
                  <a:srgbClr val="FFFF00"/>
                </a:solidFill>
              </a:rPr>
              <a:t>.</a:t>
            </a:r>
            <a:endParaRPr sz="2400" spc="-645" dirty="0">
              <a:solidFill>
                <a:srgbClr val="FFFF00"/>
              </a:solidFill>
            </a:endParaRPr>
          </a:p>
        </p:txBody>
      </p:sp>
      <p:sp>
        <p:nvSpPr>
          <p:cNvPr id="4" name="object 4"/>
          <p:cNvSpPr txBox="1"/>
          <p:nvPr/>
        </p:nvSpPr>
        <p:spPr>
          <a:xfrm>
            <a:off x="110551" y="1046554"/>
            <a:ext cx="8608061" cy="4562146"/>
          </a:xfrm>
          <a:prstGeom prst="rect">
            <a:avLst/>
          </a:prstGeom>
        </p:spPr>
        <p:txBody>
          <a:bodyPr vert="horz" wrap="square" lIns="0" tIns="12065" rIns="0" bIns="0" rtlCol="0">
            <a:spAutoFit/>
          </a:bodyPr>
          <a:lstStyle/>
          <a:p>
            <a:pPr marL="287020" marR="6350" indent="-274320" algn="just">
              <a:lnSpc>
                <a:spcPct val="100000"/>
              </a:lnSpc>
              <a:spcBef>
                <a:spcPts val="95"/>
              </a:spcBef>
              <a:buClr>
                <a:srgbClr val="D24717"/>
              </a:buClr>
              <a:buSzPct val="84090"/>
              <a:buFont typeface="Segoe UI Symbol"/>
              <a:buChar char="⚫"/>
              <a:tabLst>
                <a:tab pos="287020" algn="l"/>
              </a:tabLst>
            </a:pPr>
            <a:r>
              <a:rPr sz="1700" spc="-145" dirty="0">
                <a:latin typeface="Times New Roman"/>
                <a:cs typeface="Times New Roman"/>
              </a:rPr>
              <a:t>Blood</a:t>
            </a:r>
            <a:r>
              <a:rPr sz="1700" spc="-140" dirty="0">
                <a:latin typeface="Times New Roman"/>
                <a:cs typeface="Times New Roman"/>
              </a:rPr>
              <a:t> </a:t>
            </a:r>
            <a:r>
              <a:rPr sz="1700" spc="-70" dirty="0">
                <a:latin typeface="Times New Roman"/>
                <a:cs typeface="Times New Roman"/>
              </a:rPr>
              <a:t>entering the </a:t>
            </a:r>
            <a:r>
              <a:rPr sz="1700" spc="-40" dirty="0">
                <a:latin typeface="Times New Roman"/>
                <a:cs typeface="Times New Roman"/>
              </a:rPr>
              <a:t>rete </a:t>
            </a:r>
            <a:r>
              <a:rPr sz="1700" spc="-165" dirty="0">
                <a:latin typeface="Times New Roman"/>
                <a:cs typeface="Times New Roman"/>
              </a:rPr>
              <a:t>has</a:t>
            </a:r>
            <a:r>
              <a:rPr sz="1700" spc="-160" dirty="0">
                <a:latin typeface="Times New Roman"/>
                <a:cs typeface="Times New Roman"/>
              </a:rPr>
              <a:t> </a:t>
            </a:r>
            <a:r>
              <a:rPr sz="1700" spc="-65" dirty="0">
                <a:latin typeface="Times New Roman"/>
                <a:cs typeface="Times New Roman"/>
              </a:rPr>
              <a:t>the </a:t>
            </a:r>
            <a:r>
              <a:rPr sz="1700" spc="-145" dirty="0">
                <a:latin typeface="Times New Roman"/>
                <a:cs typeface="Times New Roman"/>
              </a:rPr>
              <a:t>same</a:t>
            </a:r>
            <a:r>
              <a:rPr sz="1700" spc="-140" dirty="0">
                <a:latin typeface="Times New Roman"/>
                <a:cs typeface="Times New Roman"/>
              </a:rPr>
              <a:t> </a:t>
            </a:r>
            <a:r>
              <a:rPr sz="1700" spc="-110" dirty="0">
                <a:latin typeface="Times New Roman"/>
                <a:cs typeface="Times New Roman"/>
              </a:rPr>
              <a:t>pH</a:t>
            </a:r>
            <a:r>
              <a:rPr sz="1700" spc="-105" dirty="0">
                <a:latin typeface="Times New Roman"/>
                <a:cs typeface="Times New Roman"/>
              </a:rPr>
              <a:t> </a:t>
            </a:r>
            <a:r>
              <a:rPr sz="1700" spc="-120" dirty="0">
                <a:latin typeface="Times New Roman"/>
                <a:cs typeface="Times New Roman"/>
              </a:rPr>
              <a:t>and</a:t>
            </a:r>
            <a:r>
              <a:rPr sz="1700" spc="-114" dirty="0">
                <a:latin typeface="Times New Roman"/>
                <a:cs typeface="Times New Roman"/>
              </a:rPr>
              <a:t> </a:t>
            </a:r>
            <a:r>
              <a:rPr sz="1700" spc="-75" dirty="0">
                <a:latin typeface="Times New Roman"/>
                <a:cs typeface="Times New Roman"/>
              </a:rPr>
              <a:t>partial </a:t>
            </a:r>
            <a:r>
              <a:rPr sz="1700" spc="-90" dirty="0">
                <a:latin typeface="Times New Roman"/>
                <a:cs typeface="Times New Roman"/>
              </a:rPr>
              <a:t>pressure </a:t>
            </a:r>
            <a:r>
              <a:rPr sz="1700" spc="-130" dirty="0">
                <a:latin typeface="Times New Roman"/>
                <a:cs typeface="Times New Roman"/>
              </a:rPr>
              <a:t>of</a:t>
            </a:r>
            <a:r>
              <a:rPr sz="1700" spc="-125" dirty="0">
                <a:latin typeface="Times New Roman"/>
                <a:cs typeface="Times New Roman"/>
              </a:rPr>
              <a:t> </a:t>
            </a:r>
            <a:r>
              <a:rPr sz="1700" spc="-130" dirty="0">
                <a:latin typeface="Times New Roman"/>
                <a:cs typeface="Times New Roman"/>
              </a:rPr>
              <a:t>oxygen</a:t>
            </a:r>
            <a:r>
              <a:rPr sz="1700" spc="290" dirty="0">
                <a:latin typeface="Times New Roman"/>
                <a:cs typeface="Times New Roman"/>
              </a:rPr>
              <a:t> </a:t>
            </a:r>
            <a:r>
              <a:rPr sz="1700" spc="-80" dirty="0">
                <a:latin typeface="Times New Roman"/>
                <a:cs typeface="Times New Roman"/>
              </a:rPr>
              <a:t>(P02) </a:t>
            </a:r>
            <a:r>
              <a:rPr sz="1700" spc="-175" dirty="0">
                <a:latin typeface="Times New Roman"/>
                <a:cs typeface="Times New Roman"/>
              </a:rPr>
              <a:t>as </a:t>
            </a:r>
            <a:r>
              <a:rPr sz="1700" spc="-170" dirty="0">
                <a:latin typeface="Times New Roman"/>
                <a:cs typeface="Times New Roman"/>
              </a:rPr>
              <a:t> </a:t>
            </a:r>
            <a:r>
              <a:rPr sz="1700" spc="-60" dirty="0">
                <a:latin typeface="Times New Roman"/>
                <a:cs typeface="Times New Roman"/>
              </a:rPr>
              <a:t>arterial</a:t>
            </a:r>
            <a:r>
              <a:rPr sz="1700" spc="-50" dirty="0">
                <a:latin typeface="Times New Roman"/>
                <a:cs typeface="Times New Roman"/>
              </a:rPr>
              <a:t> </a:t>
            </a:r>
            <a:r>
              <a:rPr sz="1700" spc="-110" dirty="0">
                <a:latin typeface="Times New Roman"/>
                <a:cs typeface="Times New Roman"/>
              </a:rPr>
              <a:t>blood</a:t>
            </a:r>
            <a:r>
              <a:rPr sz="1700" spc="-30" dirty="0">
                <a:latin typeface="Times New Roman"/>
                <a:cs typeface="Times New Roman"/>
              </a:rPr>
              <a:t> </a:t>
            </a:r>
            <a:r>
              <a:rPr sz="1700" spc="-105" dirty="0">
                <a:latin typeface="Times New Roman"/>
                <a:cs typeface="Times New Roman"/>
              </a:rPr>
              <a:t>elsewhere</a:t>
            </a:r>
            <a:r>
              <a:rPr sz="1700" spc="-55" dirty="0">
                <a:latin typeface="Times New Roman"/>
                <a:cs typeface="Times New Roman"/>
              </a:rPr>
              <a:t> </a:t>
            </a:r>
            <a:r>
              <a:rPr sz="1700" spc="-105" dirty="0">
                <a:latin typeface="Times New Roman"/>
                <a:cs typeface="Times New Roman"/>
              </a:rPr>
              <a:t>in</a:t>
            </a:r>
            <a:r>
              <a:rPr sz="1700" spc="-45" dirty="0">
                <a:latin typeface="Times New Roman"/>
                <a:cs typeface="Times New Roman"/>
              </a:rPr>
              <a:t> </a:t>
            </a:r>
            <a:r>
              <a:rPr sz="1700" spc="-70" dirty="0">
                <a:latin typeface="Times New Roman"/>
                <a:cs typeface="Times New Roman"/>
              </a:rPr>
              <a:t>the</a:t>
            </a:r>
            <a:r>
              <a:rPr sz="1700" spc="-50" dirty="0">
                <a:latin typeface="Times New Roman"/>
                <a:cs typeface="Times New Roman"/>
              </a:rPr>
              <a:t> </a:t>
            </a:r>
            <a:r>
              <a:rPr sz="1700" spc="-175" dirty="0">
                <a:latin typeface="Times New Roman"/>
                <a:cs typeface="Times New Roman"/>
              </a:rPr>
              <a:t>fish’s</a:t>
            </a:r>
            <a:r>
              <a:rPr sz="1700" spc="-55" dirty="0">
                <a:latin typeface="Times New Roman"/>
                <a:cs typeface="Times New Roman"/>
              </a:rPr>
              <a:t> </a:t>
            </a:r>
            <a:r>
              <a:rPr sz="1700" spc="-135" dirty="0">
                <a:latin typeface="Times New Roman"/>
                <a:cs typeface="Times New Roman"/>
              </a:rPr>
              <a:t>body.</a:t>
            </a:r>
            <a:endParaRPr sz="1700" dirty="0">
              <a:latin typeface="Times New Roman"/>
              <a:cs typeface="Times New Roman"/>
            </a:endParaRPr>
          </a:p>
          <a:p>
            <a:pPr marL="287020" marR="5080" indent="-274320" algn="just">
              <a:lnSpc>
                <a:spcPct val="100000"/>
              </a:lnSpc>
              <a:buClr>
                <a:srgbClr val="D24717"/>
              </a:buClr>
              <a:buSzPct val="84090"/>
              <a:buFont typeface="Segoe UI Symbol"/>
              <a:buChar char="⚫"/>
              <a:tabLst>
                <a:tab pos="287020" algn="l"/>
              </a:tabLst>
            </a:pPr>
            <a:r>
              <a:rPr sz="1700" spc="-180" dirty="0">
                <a:latin typeface="Times New Roman"/>
                <a:cs typeface="Times New Roman"/>
              </a:rPr>
              <a:t>Venous </a:t>
            </a:r>
            <a:r>
              <a:rPr sz="1700" spc="-105" dirty="0">
                <a:latin typeface="Times New Roman"/>
                <a:cs typeface="Times New Roman"/>
              </a:rPr>
              <a:t>blood </a:t>
            </a:r>
            <a:r>
              <a:rPr sz="1700" spc="-100" dirty="0">
                <a:latin typeface="Times New Roman"/>
                <a:cs typeface="Times New Roman"/>
              </a:rPr>
              <a:t>in </a:t>
            </a:r>
            <a:r>
              <a:rPr sz="1700" spc="-70" dirty="0">
                <a:latin typeface="Times New Roman"/>
                <a:cs typeface="Times New Roman"/>
              </a:rPr>
              <a:t>the </a:t>
            </a:r>
            <a:r>
              <a:rPr sz="1700" spc="-40" dirty="0">
                <a:latin typeface="Times New Roman"/>
                <a:cs typeface="Times New Roman"/>
              </a:rPr>
              <a:t>rete </a:t>
            </a:r>
            <a:r>
              <a:rPr sz="1700" spc="-140" dirty="0">
                <a:latin typeface="Times New Roman"/>
                <a:cs typeface="Times New Roman"/>
              </a:rPr>
              <a:t>is </a:t>
            </a:r>
            <a:r>
              <a:rPr sz="1700" spc="-125" dirty="0">
                <a:latin typeface="Times New Roman"/>
                <a:cs typeface="Times New Roman"/>
              </a:rPr>
              <a:t>acidic and </a:t>
            </a:r>
            <a:r>
              <a:rPr sz="1700" spc="-165" dirty="0">
                <a:latin typeface="Times New Roman"/>
                <a:cs typeface="Times New Roman"/>
              </a:rPr>
              <a:t>has </a:t>
            </a:r>
            <a:r>
              <a:rPr sz="1700" spc="-145" dirty="0">
                <a:latin typeface="Times New Roman"/>
                <a:cs typeface="Times New Roman"/>
              </a:rPr>
              <a:t>high </a:t>
            </a:r>
            <a:r>
              <a:rPr sz="1700" spc="-30" dirty="0">
                <a:latin typeface="Times New Roman"/>
                <a:cs typeface="Times New Roman"/>
              </a:rPr>
              <a:t>PO2. </a:t>
            </a:r>
            <a:r>
              <a:rPr sz="1700" spc="-229" dirty="0">
                <a:latin typeface="Times New Roman"/>
                <a:cs typeface="Times New Roman"/>
              </a:rPr>
              <a:t>As</a:t>
            </a:r>
            <a:r>
              <a:rPr sz="1700" spc="90" dirty="0">
                <a:latin typeface="Times New Roman"/>
                <a:cs typeface="Times New Roman"/>
              </a:rPr>
              <a:t> </a:t>
            </a:r>
            <a:r>
              <a:rPr sz="1700" spc="-65" dirty="0">
                <a:latin typeface="Times New Roman"/>
                <a:cs typeface="Times New Roman"/>
              </a:rPr>
              <a:t>the </a:t>
            </a:r>
            <a:r>
              <a:rPr sz="1700" spc="-60" dirty="0">
                <a:latin typeface="Times New Roman"/>
                <a:cs typeface="Times New Roman"/>
              </a:rPr>
              <a:t>arterial </a:t>
            </a:r>
            <a:r>
              <a:rPr sz="1700" spc="-105" dirty="0">
                <a:latin typeface="Times New Roman"/>
                <a:cs typeface="Times New Roman"/>
              </a:rPr>
              <a:t>blood </a:t>
            </a:r>
            <a:r>
              <a:rPr sz="1700" spc="-75" dirty="0">
                <a:latin typeface="Times New Roman"/>
                <a:cs typeface="Times New Roman"/>
              </a:rPr>
              <a:t>encounters </a:t>
            </a:r>
            <a:r>
              <a:rPr sz="1700" spc="-70" dirty="0">
                <a:latin typeface="Times New Roman"/>
                <a:cs typeface="Times New Roman"/>
              </a:rPr>
              <a:t> the </a:t>
            </a:r>
            <a:r>
              <a:rPr sz="1700" spc="-130" dirty="0">
                <a:latin typeface="Times New Roman"/>
                <a:cs typeface="Times New Roman"/>
              </a:rPr>
              <a:t>venous</a:t>
            </a:r>
            <a:r>
              <a:rPr sz="1700" spc="-125" dirty="0">
                <a:latin typeface="Times New Roman"/>
                <a:cs typeface="Times New Roman"/>
              </a:rPr>
              <a:t> </a:t>
            </a:r>
            <a:r>
              <a:rPr sz="1700" spc="-105" dirty="0">
                <a:latin typeface="Times New Roman"/>
                <a:cs typeface="Times New Roman"/>
              </a:rPr>
              <a:t>blood</a:t>
            </a:r>
            <a:r>
              <a:rPr sz="1700" spc="-100" dirty="0">
                <a:latin typeface="Times New Roman"/>
                <a:cs typeface="Times New Roman"/>
              </a:rPr>
              <a:t> </a:t>
            </a:r>
            <a:r>
              <a:rPr sz="1700" spc="-105" dirty="0">
                <a:latin typeface="Times New Roman"/>
                <a:cs typeface="Times New Roman"/>
              </a:rPr>
              <a:t>in </a:t>
            </a:r>
            <a:r>
              <a:rPr sz="1700" spc="-65" dirty="0">
                <a:latin typeface="Times New Roman"/>
                <a:cs typeface="Times New Roman"/>
              </a:rPr>
              <a:t>the </a:t>
            </a:r>
            <a:r>
              <a:rPr sz="1700" spc="-25" dirty="0">
                <a:latin typeface="Times New Roman"/>
                <a:cs typeface="Times New Roman"/>
              </a:rPr>
              <a:t>rete, </a:t>
            </a:r>
            <a:r>
              <a:rPr sz="1700" spc="-130" dirty="0">
                <a:latin typeface="Times New Roman"/>
                <a:cs typeface="Times New Roman"/>
              </a:rPr>
              <a:t>oxygen</a:t>
            </a:r>
            <a:r>
              <a:rPr sz="1700" spc="-125" dirty="0">
                <a:latin typeface="Times New Roman"/>
                <a:cs typeface="Times New Roman"/>
              </a:rPr>
              <a:t> </a:t>
            </a:r>
            <a:r>
              <a:rPr sz="1700" spc="-130" dirty="0">
                <a:latin typeface="Times New Roman"/>
                <a:cs typeface="Times New Roman"/>
              </a:rPr>
              <a:t>diffuses</a:t>
            </a:r>
            <a:r>
              <a:rPr sz="1700" spc="-125" dirty="0">
                <a:latin typeface="Times New Roman"/>
                <a:cs typeface="Times New Roman"/>
              </a:rPr>
              <a:t> across</a:t>
            </a:r>
            <a:r>
              <a:rPr sz="1700" spc="-120" dirty="0">
                <a:latin typeface="Times New Roman"/>
                <a:cs typeface="Times New Roman"/>
              </a:rPr>
              <a:t> </a:t>
            </a:r>
            <a:r>
              <a:rPr sz="1700" spc="-85" dirty="0">
                <a:latin typeface="Times New Roman"/>
                <a:cs typeface="Times New Roman"/>
              </a:rPr>
              <a:t>its </a:t>
            </a:r>
            <a:r>
              <a:rPr sz="1700" spc="-90" dirty="0">
                <a:latin typeface="Times New Roman"/>
                <a:cs typeface="Times New Roman"/>
              </a:rPr>
              <a:t>pressure </a:t>
            </a:r>
            <a:r>
              <a:rPr sz="1700" spc="-85" dirty="0">
                <a:latin typeface="Times New Roman"/>
                <a:cs typeface="Times New Roman"/>
              </a:rPr>
              <a:t>gradient </a:t>
            </a:r>
            <a:r>
              <a:rPr sz="1700" spc="-70" dirty="0">
                <a:latin typeface="Times New Roman"/>
                <a:cs typeface="Times New Roman"/>
              </a:rPr>
              <a:t>into the </a:t>
            </a:r>
            <a:r>
              <a:rPr sz="1700" spc="-65" dirty="0">
                <a:latin typeface="Times New Roman"/>
                <a:cs typeface="Times New Roman"/>
              </a:rPr>
              <a:t> </a:t>
            </a:r>
            <a:r>
              <a:rPr sz="1700" spc="-60" dirty="0">
                <a:latin typeface="Times New Roman"/>
                <a:cs typeface="Times New Roman"/>
              </a:rPr>
              <a:t>arterial</a:t>
            </a:r>
            <a:r>
              <a:rPr sz="1700" spc="-50" dirty="0">
                <a:latin typeface="Times New Roman"/>
                <a:cs typeface="Times New Roman"/>
              </a:rPr>
              <a:t> </a:t>
            </a:r>
            <a:r>
              <a:rPr sz="1700" spc="-110" dirty="0">
                <a:latin typeface="Times New Roman"/>
                <a:cs typeface="Times New Roman"/>
              </a:rPr>
              <a:t>blood</a:t>
            </a:r>
            <a:r>
              <a:rPr sz="1700" spc="-30" dirty="0">
                <a:latin typeface="Times New Roman"/>
                <a:cs typeface="Times New Roman"/>
              </a:rPr>
              <a:t> </a:t>
            </a:r>
            <a:r>
              <a:rPr sz="1700" spc="-140" dirty="0">
                <a:latin typeface="Times New Roman"/>
                <a:cs typeface="Times New Roman"/>
              </a:rPr>
              <a:t>causing</a:t>
            </a:r>
            <a:r>
              <a:rPr sz="1700" spc="-40" dirty="0">
                <a:latin typeface="Times New Roman"/>
                <a:cs typeface="Times New Roman"/>
              </a:rPr>
              <a:t> </a:t>
            </a:r>
            <a:r>
              <a:rPr sz="1700" spc="-70" dirty="0">
                <a:latin typeface="Times New Roman"/>
                <a:cs typeface="Times New Roman"/>
              </a:rPr>
              <a:t>the</a:t>
            </a:r>
            <a:r>
              <a:rPr sz="1700" spc="-50" dirty="0">
                <a:latin typeface="Times New Roman"/>
                <a:cs typeface="Times New Roman"/>
              </a:rPr>
              <a:t> </a:t>
            </a:r>
            <a:r>
              <a:rPr sz="1700" spc="-70" dirty="0">
                <a:latin typeface="Times New Roman"/>
                <a:cs typeface="Times New Roman"/>
              </a:rPr>
              <a:t>PO2</a:t>
            </a:r>
            <a:r>
              <a:rPr sz="1700" spc="-45" dirty="0">
                <a:latin typeface="Times New Roman"/>
                <a:cs typeface="Times New Roman"/>
              </a:rPr>
              <a:t> </a:t>
            </a:r>
            <a:r>
              <a:rPr sz="1700" spc="-105" dirty="0">
                <a:latin typeface="Times New Roman"/>
                <a:cs typeface="Times New Roman"/>
              </a:rPr>
              <a:t>in</a:t>
            </a:r>
            <a:r>
              <a:rPr sz="1700" spc="-55" dirty="0">
                <a:latin typeface="Times New Roman"/>
                <a:cs typeface="Times New Roman"/>
              </a:rPr>
              <a:t> </a:t>
            </a:r>
            <a:r>
              <a:rPr sz="1700" spc="-70" dirty="0">
                <a:latin typeface="Times New Roman"/>
                <a:cs typeface="Times New Roman"/>
              </a:rPr>
              <a:t>the</a:t>
            </a:r>
            <a:r>
              <a:rPr sz="1700" spc="-50" dirty="0">
                <a:latin typeface="Times New Roman"/>
                <a:cs typeface="Times New Roman"/>
              </a:rPr>
              <a:t> </a:t>
            </a:r>
            <a:r>
              <a:rPr sz="1700" spc="-60" dirty="0">
                <a:latin typeface="Times New Roman"/>
                <a:cs typeface="Times New Roman"/>
              </a:rPr>
              <a:t>arterial</a:t>
            </a:r>
            <a:r>
              <a:rPr sz="1700" spc="-40" dirty="0">
                <a:latin typeface="Times New Roman"/>
                <a:cs typeface="Times New Roman"/>
              </a:rPr>
              <a:t> </a:t>
            </a:r>
            <a:r>
              <a:rPr sz="1700" spc="-110" dirty="0">
                <a:latin typeface="Times New Roman"/>
                <a:cs typeface="Times New Roman"/>
              </a:rPr>
              <a:t>blood</a:t>
            </a:r>
            <a:r>
              <a:rPr sz="1700" spc="-20" dirty="0">
                <a:latin typeface="Times New Roman"/>
                <a:cs typeface="Times New Roman"/>
              </a:rPr>
              <a:t> </a:t>
            </a:r>
            <a:r>
              <a:rPr sz="1700" spc="-40" dirty="0">
                <a:latin typeface="Times New Roman"/>
                <a:cs typeface="Times New Roman"/>
              </a:rPr>
              <a:t>to</a:t>
            </a:r>
            <a:r>
              <a:rPr sz="1700" spc="-45" dirty="0">
                <a:latin typeface="Times New Roman"/>
                <a:cs typeface="Times New Roman"/>
              </a:rPr>
              <a:t> </a:t>
            </a:r>
            <a:r>
              <a:rPr sz="1700" spc="-95" dirty="0">
                <a:latin typeface="Times New Roman"/>
                <a:cs typeface="Times New Roman"/>
              </a:rPr>
              <a:t>increase.</a:t>
            </a:r>
            <a:endParaRPr sz="1700" dirty="0">
              <a:latin typeface="Times New Roman"/>
              <a:cs typeface="Times New Roman"/>
            </a:endParaRPr>
          </a:p>
          <a:p>
            <a:pPr marL="287020" marR="6350" indent="-274320" algn="just">
              <a:lnSpc>
                <a:spcPct val="100000"/>
              </a:lnSpc>
              <a:buClr>
                <a:srgbClr val="D24717"/>
              </a:buClr>
              <a:buSzPct val="84090"/>
              <a:buFont typeface="Segoe UI Symbol"/>
              <a:buChar char="⚫"/>
              <a:tabLst>
                <a:tab pos="287020" algn="l"/>
              </a:tabLst>
            </a:pPr>
            <a:r>
              <a:rPr sz="1700" spc="-229" dirty="0">
                <a:latin typeface="Times New Roman"/>
                <a:cs typeface="Times New Roman"/>
              </a:rPr>
              <a:t>As</a:t>
            </a:r>
            <a:r>
              <a:rPr sz="1700" spc="90" dirty="0">
                <a:latin typeface="Times New Roman"/>
                <a:cs typeface="Times New Roman"/>
              </a:rPr>
              <a:t> </a:t>
            </a:r>
            <a:r>
              <a:rPr sz="1700" spc="-105" dirty="0">
                <a:latin typeface="Times New Roman"/>
                <a:cs typeface="Times New Roman"/>
              </a:rPr>
              <a:t>blood </a:t>
            </a:r>
            <a:r>
              <a:rPr sz="1700" spc="-95" dirty="0">
                <a:latin typeface="Times New Roman"/>
                <a:cs typeface="Times New Roman"/>
              </a:rPr>
              <a:t>circulates </a:t>
            </a:r>
            <a:r>
              <a:rPr sz="1700" spc="-90" dirty="0">
                <a:latin typeface="Times New Roman"/>
                <a:cs typeface="Times New Roman"/>
              </a:rPr>
              <a:t>through </a:t>
            </a:r>
            <a:r>
              <a:rPr sz="1700" spc="-65" dirty="0">
                <a:latin typeface="Times New Roman"/>
                <a:cs typeface="Times New Roman"/>
              </a:rPr>
              <a:t>the </a:t>
            </a:r>
            <a:r>
              <a:rPr sz="1700" spc="-150" dirty="0">
                <a:latin typeface="Times New Roman"/>
                <a:cs typeface="Times New Roman"/>
              </a:rPr>
              <a:t>swim </a:t>
            </a:r>
            <a:r>
              <a:rPr sz="1700" spc="-100" dirty="0">
                <a:latin typeface="Times New Roman"/>
                <a:cs typeface="Times New Roman"/>
              </a:rPr>
              <a:t>bladder, </a:t>
            </a:r>
            <a:r>
              <a:rPr sz="1700" spc="-70" dirty="0">
                <a:latin typeface="Times New Roman"/>
                <a:cs typeface="Times New Roman"/>
              </a:rPr>
              <a:t>the PO2 </a:t>
            </a:r>
            <a:r>
              <a:rPr sz="1700" spc="-140" dirty="0">
                <a:latin typeface="Times New Roman"/>
                <a:cs typeface="Times New Roman"/>
              </a:rPr>
              <a:t>is </a:t>
            </a:r>
            <a:r>
              <a:rPr sz="1700" spc="-50" dirty="0">
                <a:latin typeface="Times New Roman"/>
                <a:cs typeface="Times New Roman"/>
              </a:rPr>
              <a:t>further </a:t>
            </a:r>
            <a:r>
              <a:rPr sz="1700" spc="-105" dirty="0">
                <a:latin typeface="Times New Roman"/>
                <a:cs typeface="Times New Roman"/>
              </a:rPr>
              <a:t>increased </a:t>
            </a:r>
            <a:r>
              <a:rPr sz="1700" spc="-180" dirty="0">
                <a:latin typeface="Times New Roman"/>
                <a:cs typeface="Times New Roman"/>
              </a:rPr>
              <a:t>by </a:t>
            </a:r>
            <a:r>
              <a:rPr sz="1700" spc="-105" dirty="0">
                <a:latin typeface="Times New Roman"/>
                <a:cs typeface="Times New Roman"/>
              </a:rPr>
              <a:t>lactic </a:t>
            </a:r>
            <a:r>
              <a:rPr sz="1700" spc="-100" dirty="0">
                <a:latin typeface="Times New Roman"/>
                <a:cs typeface="Times New Roman"/>
              </a:rPr>
              <a:t> </a:t>
            </a:r>
            <a:r>
              <a:rPr sz="1700" spc="-135" dirty="0">
                <a:latin typeface="Times New Roman"/>
                <a:cs typeface="Times New Roman"/>
              </a:rPr>
              <a:t>acid</a:t>
            </a:r>
            <a:r>
              <a:rPr sz="1700" spc="-130" dirty="0">
                <a:latin typeface="Times New Roman"/>
                <a:cs typeface="Times New Roman"/>
              </a:rPr>
              <a:t> </a:t>
            </a:r>
            <a:r>
              <a:rPr sz="1700" spc="-85" dirty="0">
                <a:latin typeface="Times New Roman"/>
                <a:cs typeface="Times New Roman"/>
              </a:rPr>
              <a:t>secretion</a:t>
            </a:r>
            <a:r>
              <a:rPr sz="1700" spc="-80" dirty="0">
                <a:latin typeface="Times New Roman"/>
                <a:cs typeface="Times New Roman"/>
              </a:rPr>
              <a:t> </a:t>
            </a:r>
            <a:r>
              <a:rPr sz="1700" spc="-95" dirty="0">
                <a:latin typeface="Times New Roman"/>
                <a:cs typeface="Times New Roman"/>
              </a:rPr>
              <a:t>from</a:t>
            </a:r>
            <a:r>
              <a:rPr sz="1700" spc="-90" dirty="0">
                <a:latin typeface="Times New Roman"/>
                <a:cs typeface="Times New Roman"/>
              </a:rPr>
              <a:t> </a:t>
            </a:r>
            <a:r>
              <a:rPr sz="1700" spc="-150" dirty="0">
                <a:latin typeface="Times New Roman"/>
                <a:cs typeface="Times New Roman"/>
              </a:rPr>
              <a:t>swim</a:t>
            </a:r>
            <a:r>
              <a:rPr sz="1700" spc="-145" dirty="0">
                <a:latin typeface="Times New Roman"/>
                <a:cs typeface="Times New Roman"/>
              </a:rPr>
              <a:t> </a:t>
            </a:r>
            <a:r>
              <a:rPr sz="1700" spc="-95" dirty="0">
                <a:latin typeface="Times New Roman"/>
                <a:cs typeface="Times New Roman"/>
              </a:rPr>
              <a:t>bladder</a:t>
            </a:r>
            <a:r>
              <a:rPr sz="1700" spc="-90" dirty="0">
                <a:latin typeface="Times New Roman"/>
                <a:cs typeface="Times New Roman"/>
              </a:rPr>
              <a:t> </a:t>
            </a:r>
            <a:r>
              <a:rPr sz="1700" spc="-95" dirty="0">
                <a:latin typeface="Times New Roman"/>
                <a:cs typeface="Times New Roman"/>
              </a:rPr>
              <a:t>epithelium</a:t>
            </a:r>
            <a:r>
              <a:rPr sz="1700" spc="-90" dirty="0">
                <a:latin typeface="Times New Roman"/>
                <a:cs typeface="Times New Roman"/>
              </a:rPr>
              <a:t> </a:t>
            </a:r>
            <a:r>
              <a:rPr sz="1700" spc="-175" dirty="0">
                <a:latin typeface="Times New Roman"/>
                <a:cs typeface="Times New Roman"/>
              </a:rPr>
              <a:t>(“gas</a:t>
            </a:r>
            <a:r>
              <a:rPr sz="1700" spc="-170" dirty="0">
                <a:latin typeface="Times New Roman"/>
                <a:cs typeface="Times New Roman"/>
              </a:rPr>
              <a:t> </a:t>
            </a:r>
            <a:r>
              <a:rPr sz="1700" spc="-140" dirty="0">
                <a:latin typeface="Times New Roman"/>
                <a:cs typeface="Times New Roman"/>
              </a:rPr>
              <a:t>gland”)</a:t>
            </a:r>
            <a:r>
              <a:rPr sz="1700" spc="-135" dirty="0">
                <a:latin typeface="Times New Roman"/>
                <a:cs typeface="Times New Roman"/>
              </a:rPr>
              <a:t> </a:t>
            </a:r>
            <a:r>
              <a:rPr sz="1700" spc="-70" dirty="0">
                <a:latin typeface="Times New Roman"/>
                <a:cs typeface="Times New Roman"/>
              </a:rPr>
              <a:t>into</a:t>
            </a:r>
            <a:r>
              <a:rPr sz="1700" spc="-65" dirty="0">
                <a:latin typeface="Times New Roman"/>
                <a:cs typeface="Times New Roman"/>
              </a:rPr>
              <a:t> the</a:t>
            </a:r>
            <a:r>
              <a:rPr sz="1700" spc="-60" dirty="0">
                <a:latin typeface="Times New Roman"/>
                <a:cs typeface="Times New Roman"/>
              </a:rPr>
              <a:t> </a:t>
            </a:r>
            <a:r>
              <a:rPr sz="1700" spc="-105" dirty="0">
                <a:latin typeface="Times New Roman"/>
                <a:cs typeface="Times New Roman"/>
              </a:rPr>
              <a:t>blood</a:t>
            </a:r>
            <a:r>
              <a:rPr sz="1700" spc="340" dirty="0">
                <a:latin typeface="Times New Roman"/>
                <a:cs typeface="Times New Roman"/>
              </a:rPr>
              <a:t> </a:t>
            </a:r>
            <a:r>
              <a:rPr sz="1700" spc="-125" dirty="0">
                <a:latin typeface="Times New Roman"/>
                <a:cs typeface="Times New Roman"/>
              </a:rPr>
              <a:t>which </a:t>
            </a:r>
            <a:r>
              <a:rPr sz="1700" spc="-120" dirty="0">
                <a:latin typeface="Times New Roman"/>
                <a:cs typeface="Times New Roman"/>
              </a:rPr>
              <a:t> </a:t>
            </a:r>
            <a:r>
              <a:rPr sz="1700" spc="-135" dirty="0">
                <a:latin typeface="Times New Roman"/>
                <a:cs typeface="Times New Roman"/>
              </a:rPr>
              <a:t>acidifies </a:t>
            </a:r>
            <a:r>
              <a:rPr sz="1700" spc="-70" dirty="0">
                <a:latin typeface="Times New Roman"/>
                <a:cs typeface="Times New Roman"/>
              </a:rPr>
              <a:t>the </a:t>
            </a:r>
            <a:r>
              <a:rPr sz="1700" spc="-105" dirty="0">
                <a:latin typeface="Times New Roman"/>
                <a:cs typeface="Times New Roman"/>
              </a:rPr>
              <a:t>blood </a:t>
            </a:r>
            <a:r>
              <a:rPr sz="1700" spc="-120" dirty="0">
                <a:latin typeface="Times New Roman"/>
                <a:cs typeface="Times New Roman"/>
              </a:rPr>
              <a:t>and </a:t>
            </a:r>
            <a:r>
              <a:rPr sz="1700" spc="-140" dirty="0">
                <a:latin typeface="Times New Roman"/>
                <a:cs typeface="Times New Roman"/>
              </a:rPr>
              <a:t>causes </a:t>
            </a:r>
            <a:r>
              <a:rPr sz="1700" spc="-180" dirty="0">
                <a:latin typeface="Times New Roman"/>
                <a:cs typeface="Times New Roman"/>
              </a:rPr>
              <a:t>gas</a:t>
            </a:r>
            <a:r>
              <a:rPr sz="1700" spc="-175" dirty="0">
                <a:latin typeface="Times New Roman"/>
                <a:cs typeface="Times New Roman"/>
              </a:rPr>
              <a:t> </a:t>
            </a:r>
            <a:r>
              <a:rPr sz="1700" spc="-40" dirty="0">
                <a:latin typeface="Times New Roman"/>
                <a:cs typeface="Times New Roman"/>
              </a:rPr>
              <a:t>to </a:t>
            </a:r>
            <a:r>
              <a:rPr sz="1700" spc="-105" dirty="0">
                <a:latin typeface="Times New Roman"/>
                <a:cs typeface="Times New Roman"/>
              </a:rPr>
              <a:t>be </a:t>
            </a:r>
            <a:r>
              <a:rPr sz="1700" spc="-135" dirty="0">
                <a:latin typeface="Times New Roman"/>
                <a:cs typeface="Times New Roman"/>
              </a:rPr>
              <a:t>less </a:t>
            </a:r>
            <a:r>
              <a:rPr sz="1700" spc="-90" dirty="0">
                <a:latin typeface="Times New Roman"/>
                <a:cs typeface="Times New Roman"/>
              </a:rPr>
              <a:t>soluble. </a:t>
            </a:r>
            <a:r>
              <a:rPr sz="1700" spc="-220" dirty="0">
                <a:latin typeface="Times New Roman"/>
                <a:cs typeface="Times New Roman"/>
              </a:rPr>
              <a:t>As</a:t>
            </a:r>
            <a:r>
              <a:rPr sz="1700" spc="-215" dirty="0">
                <a:latin typeface="Times New Roman"/>
                <a:cs typeface="Times New Roman"/>
              </a:rPr>
              <a:t> </a:t>
            </a:r>
            <a:r>
              <a:rPr sz="1700" spc="-70" dirty="0">
                <a:latin typeface="Times New Roman"/>
                <a:cs typeface="Times New Roman"/>
              </a:rPr>
              <a:t>PO2 </a:t>
            </a:r>
            <a:r>
              <a:rPr sz="1700" spc="-114" dirty="0">
                <a:latin typeface="Times New Roman"/>
                <a:cs typeface="Times New Roman"/>
              </a:rPr>
              <a:t>increases </a:t>
            </a:r>
            <a:r>
              <a:rPr sz="1700" spc="-100" dirty="0">
                <a:latin typeface="Times New Roman"/>
                <a:cs typeface="Times New Roman"/>
              </a:rPr>
              <a:t>in </a:t>
            </a:r>
            <a:r>
              <a:rPr sz="1700" spc="-70" dirty="0">
                <a:latin typeface="Times New Roman"/>
                <a:cs typeface="Times New Roman"/>
              </a:rPr>
              <a:t>the </a:t>
            </a:r>
            <a:r>
              <a:rPr sz="1700" spc="-105" dirty="0">
                <a:latin typeface="Times New Roman"/>
                <a:cs typeface="Times New Roman"/>
              </a:rPr>
              <a:t>blood </a:t>
            </a:r>
            <a:r>
              <a:rPr sz="1700" spc="-100" dirty="0">
                <a:latin typeface="Times New Roman"/>
                <a:cs typeface="Times New Roman"/>
              </a:rPr>
              <a:t> circulating</a:t>
            </a:r>
            <a:r>
              <a:rPr sz="1700" spc="-40" dirty="0">
                <a:latin typeface="Times New Roman"/>
                <a:cs typeface="Times New Roman"/>
              </a:rPr>
              <a:t> </a:t>
            </a:r>
            <a:r>
              <a:rPr sz="1700" spc="-90" dirty="0">
                <a:latin typeface="Times New Roman"/>
                <a:cs typeface="Times New Roman"/>
              </a:rPr>
              <a:t>through</a:t>
            </a:r>
            <a:r>
              <a:rPr sz="1700" spc="-25" dirty="0">
                <a:latin typeface="Times New Roman"/>
                <a:cs typeface="Times New Roman"/>
              </a:rPr>
              <a:t> </a:t>
            </a:r>
            <a:r>
              <a:rPr sz="1700" spc="-70" dirty="0">
                <a:latin typeface="Times New Roman"/>
                <a:cs typeface="Times New Roman"/>
              </a:rPr>
              <a:t>the</a:t>
            </a:r>
            <a:r>
              <a:rPr sz="1700" spc="-55" dirty="0">
                <a:latin typeface="Times New Roman"/>
                <a:cs typeface="Times New Roman"/>
              </a:rPr>
              <a:t> </a:t>
            </a:r>
            <a:r>
              <a:rPr sz="1700" spc="-150" dirty="0">
                <a:latin typeface="Times New Roman"/>
                <a:cs typeface="Times New Roman"/>
              </a:rPr>
              <a:t>swim</a:t>
            </a:r>
            <a:r>
              <a:rPr sz="1700" spc="-25" dirty="0">
                <a:latin typeface="Times New Roman"/>
                <a:cs typeface="Times New Roman"/>
              </a:rPr>
              <a:t> </a:t>
            </a:r>
            <a:r>
              <a:rPr sz="1700" spc="-100" dirty="0">
                <a:latin typeface="Times New Roman"/>
                <a:cs typeface="Times New Roman"/>
              </a:rPr>
              <a:t>bladder,</a:t>
            </a:r>
            <a:r>
              <a:rPr sz="1700" spc="-130" dirty="0">
                <a:latin typeface="Times New Roman"/>
                <a:cs typeface="Times New Roman"/>
              </a:rPr>
              <a:t> </a:t>
            </a:r>
            <a:r>
              <a:rPr sz="1700" spc="-135" dirty="0">
                <a:latin typeface="Times New Roman"/>
                <a:cs typeface="Times New Roman"/>
              </a:rPr>
              <a:t>oxygen</a:t>
            </a:r>
            <a:r>
              <a:rPr sz="1700" spc="-30" dirty="0">
                <a:latin typeface="Times New Roman"/>
                <a:cs typeface="Times New Roman"/>
              </a:rPr>
              <a:t> </a:t>
            </a:r>
            <a:r>
              <a:rPr sz="1700" spc="-140" dirty="0">
                <a:latin typeface="Times New Roman"/>
                <a:cs typeface="Times New Roman"/>
              </a:rPr>
              <a:t>is</a:t>
            </a:r>
            <a:r>
              <a:rPr sz="1700" spc="-60" dirty="0">
                <a:latin typeface="Times New Roman"/>
                <a:cs typeface="Times New Roman"/>
              </a:rPr>
              <a:t> </a:t>
            </a:r>
            <a:r>
              <a:rPr sz="1700" spc="-85" dirty="0">
                <a:latin typeface="Times New Roman"/>
                <a:cs typeface="Times New Roman"/>
              </a:rPr>
              <a:t>secreted</a:t>
            </a:r>
            <a:r>
              <a:rPr sz="1700" spc="-20" dirty="0">
                <a:latin typeface="Times New Roman"/>
                <a:cs typeface="Times New Roman"/>
              </a:rPr>
              <a:t> </a:t>
            </a:r>
            <a:r>
              <a:rPr sz="1700" spc="-70" dirty="0">
                <a:latin typeface="Times New Roman"/>
                <a:cs typeface="Times New Roman"/>
              </a:rPr>
              <a:t>into</a:t>
            </a:r>
            <a:r>
              <a:rPr sz="1700" spc="-35" dirty="0">
                <a:latin typeface="Times New Roman"/>
                <a:cs typeface="Times New Roman"/>
              </a:rPr>
              <a:t> </a:t>
            </a:r>
            <a:r>
              <a:rPr sz="1700" spc="-70" dirty="0">
                <a:latin typeface="Times New Roman"/>
                <a:cs typeface="Times New Roman"/>
              </a:rPr>
              <a:t>the</a:t>
            </a:r>
            <a:r>
              <a:rPr sz="1700" spc="-45" dirty="0">
                <a:latin typeface="Times New Roman"/>
                <a:cs typeface="Times New Roman"/>
              </a:rPr>
              <a:t> </a:t>
            </a:r>
            <a:r>
              <a:rPr sz="1700" spc="-150" dirty="0">
                <a:latin typeface="Times New Roman"/>
                <a:cs typeface="Times New Roman"/>
              </a:rPr>
              <a:t>swim</a:t>
            </a:r>
            <a:r>
              <a:rPr sz="1700" spc="-40" dirty="0">
                <a:latin typeface="Times New Roman"/>
                <a:cs typeface="Times New Roman"/>
              </a:rPr>
              <a:t> </a:t>
            </a:r>
            <a:r>
              <a:rPr sz="1700" spc="-100" dirty="0">
                <a:latin typeface="Times New Roman"/>
                <a:cs typeface="Times New Roman"/>
              </a:rPr>
              <a:t>bladder</a:t>
            </a:r>
            <a:r>
              <a:rPr sz="1700" spc="-35" dirty="0">
                <a:latin typeface="Times New Roman"/>
                <a:cs typeface="Times New Roman"/>
              </a:rPr>
              <a:t> </a:t>
            </a:r>
            <a:r>
              <a:rPr sz="1700" spc="-105" dirty="0">
                <a:latin typeface="Times New Roman"/>
                <a:cs typeface="Times New Roman"/>
              </a:rPr>
              <a:t>lumen</a:t>
            </a:r>
            <a:endParaRPr sz="1700" dirty="0">
              <a:latin typeface="Times New Roman"/>
              <a:cs typeface="Times New Roman"/>
            </a:endParaRPr>
          </a:p>
          <a:p>
            <a:pPr marL="287020" marR="6350" indent="-274320" algn="just">
              <a:lnSpc>
                <a:spcPct val="100000"/>
              </a:lnSpc>
              <a:spcBef>
                <a:spcPts val="5"/>
              </a:spcBef>
              <a:buClr>
                <a:srgbClr val="D24717"/>
              </a:buClr>
              <a:buSzPct val="84090"/>
              <a:buFont typeface="Segoe UI Symbol"/>
              <a:buChar char="⚫"/>
              <a:tabLst>
                <a:tab pos="287020" algn="l"/>
              </a:tabLst>
            </a:pPr>
            <a:r>
              <a:rPr sz="1700" spc="-135" dirty="0">
                <a:latin typeface="Times New Roman"/>
                <a:cs typeface="Times New Roman"/>
              </a:rPr>
              <a:t>This </a:t>
            </a:r>
            <a:r>
              <a:rPr sz="1700" spc="-140" dirty="0">
                <a:latin typeface="Times New Roman"/>
                <a:cs typeface="Times New Roman"/>
              </a:rPr>
              <a:t>is </a:t>
            </a:r>
            <a:r>
              <a:rPr sz="1700" spc="-175" dirty="0">
                <a:latin typeface="Times New Roman"/>
                <a:cs typeface="Times New Roman"/>
              </a:rPr>
              <a:t>a </a:t>
            </a:r>
            <a:r>
              <a:rPr sz="1700" b="1" spc="15" dirty="0">
                <a:latin typeface="Times New Roman"/>
                <a:cs typeface="Times New Roman"/>
              </a:rPr>
              <a:t>counter-current </a:t>
            </a:r>
            <a:r>
              <a:rPr sz="1700" b="1" spc="30" dirty="0">
                <a:latin typeface="Times New Roman"/>
                <a:cs typeface="Times New Roman"/>
              </a:rPr>
              <a:t>exchange </a:t>
            </a:r>
            <a:r>
              <a:rPr sz="1700" b="1" spc="-5" dirty="0">
                <a:latin typeface="Times New Roman"/>
                <a:cs typeface="Times New Roman"/>
              </a:rPr>
              <a:t>system</a:t>
            </a:r>
            <a:r>
              <a:rPr sz="1700" spc="-5" dirty="0">
                <a:latin typeface="Times New Roman"/>
                <a:cs typeface="Times New Roman"/>
              </a:rPr>
              <a:t>, </a:t>
            </a:r>
            <a:r>
              <a:rPr sz="1700" spc="-105" dirty="0">
                <a:latin typeface="Times New Roman"/>
                <a:cs typeface="Times New Roman"/>
              </a:rPr>
              <a:t>in </a:t>
            </a:r>
            <a:r>
              <a:rPr sz="1700" spc="-125" dirty="0">
                <a:latin typeface="Times New Roman"/>
                <a:cs typeface="Times New Roman"/>
              </a:rPr>
              <a:t>which acid and </a:t>
            </a:r>
            <a:r>
              <a:rPr sz="1700" spc="-80" dirty="0">
                <a:latin typeface="Times New Roman"/>
                <a:cs typeface="Times New Roman"/>
              </a:rPr>
              <a:t>free </a:t>
            </a:r>
            <a:r>
              <a:rPr sz="1700" spc="-130" dirty="0">
                <a:latin typeface="Times New Roman"/>
                <a:cs typeface="Times New Roman"/>
              </a:rPr>
              <a:t>oxygen </a:t>
            </a:r>
            <a:r>
              <a:rPr sz="1700" spc="-105" dirty="0">
                <a:latin typeface="Times New Roman"/>
                <a:cs typeface="Times New Roman"/>
              </a:rPr>
              <a:t>in </a:t>
            </a:r>
            <a:r>
              <a:rPr sz="1700" spc="-70" dirty="0">
                <a:latin typeface="Times New Roman"/>
                <a:cs typeface="Times New Roman"/>
              </a:rPr>
              <a:t>the </a:t>
            </a:r>
            <a:r>
              <a:rPr sz="1700" spc="-65" dirty="0">
                <a:latin typeface="Times New Roman"/>
                <a:cs typeface="Times New Roman"/>
              </a:rPr>
              <a:t> </a:t>
            </a:r>
            <a:r>
              <a:rPr sz="1700" spc="-110" dirty="0">
                <a:latin typeface="Times New Roman"/>
                <a:cs typeface="Times New Roman"/>
              </a:rPr>
              <a:t>blood</a:t>
            </a:r>
            <a:r>
              <a:rPr sz="1700" spc="-30" dirty="0">
                <a:latin typeface="Times New Roman"/>
                <a:cs typeface="Times New Roman"/>
              </a:rPr>
              <a:t> </a:t>
            </a:r>
            <a:r>
              <a:rPr sz="1700" spc="-145" dirty="0">
                <a:latin typeface="Times New Roman"/>
                <a:cs typeface="Times New Roman"/>
              </a:rPr>
              <a:t>leaving</a:t>
            </a:r>
            <a:r>
              <a:rPr sz="1700" spc="-55" dirty="0">
                <a:latin typeface="Times New Roman"/>
                <a:cs typeface="Times New Roman"/>
              </a:rPr>
              <a:t> </a:t>
            </a:r>
            <a:r>
              <a:rPr sz="1700" spc="-70" dirty="0">
                <a:latin typeface="Times New Roman"/>
                <a:cs typeface="Times New Roman"/>
              </a:rPr>
              <a:t>the</a:t>
            </a:r>
            <a:r>
              <a:rPr sz="1700" spc="-40" dirty="0">
                <a:latin typeface="Times New Roman"/>
                <a:cs typeface="Times New Roman"/>
              </a:rPr>
              <a:t> </a:t>
            </a:r>
            <a:r>
              <a:rPr sz="1700" spc="-100" dirty="0">
                <a:latin typeface="Times New Roman"/>
                <a:cs typeface="Times New Roman"/>
              </a:rPr>
              <a:t>bladder</a:t>
            </a:r>
            <a:r>
              <a:rPr sz="1700" spc="-30" dirty="0">
                <a:latin typeface="Times New Roman"/>
                <a:cs typeface="Times New Roman"/>
              </a:rPr>
              <a:t> </a:t>
            </a:r>
            <a:r>
              <a:rPr sz="1700" spc="-135" dirty="0">
                <a:latin typeface="Times New Roman"/>
                <a:cs typeface="Times New Roman"/>
              </a:rPr>
              <a:t>diffuses</a:t>
            </a:r>
            <a:r>
              <a:rPr sz="1700" spc="-35" dirty="0">
                <a:latin typeface="Times New Roman"/>
                <a:cs typeface="Times New Roman"/>
              </a:rPr>
              <a:t> </a:t>
            </a:r>
            <a:r>
              <a:rPr sz="1700" spc="-135" dirty="0">
                <a:latin typeface="Times New Roman"/>
                <a:cs typeface="Times New Roman"/>
              </a:rPr>
              <a:t>back</a:t>
            </a:r>
            <a:r>
              <a:rPr sz="1700" spc="-40" dirty="0">
                <a:latin typeface="Times New Roman"/>
                <a:cs typeface="Times New Roman"/>
              </a:rPr>
              <a:t> </a:t>
            </a:r>
            <a:r>
              <a:rPr sz="1700" spc="-70" dirty="0">
                <a:latin typeface="Times New Roman"/>
                <a:cs typeface="Times New Roman"/>
              </a:rPr>
              <a:t>into</a:t>
            </a:r>
            <a:r>
              <a:rPr sz="1700" spc="-25" dirty="0">
                <a:latin typeface="Times New Roman"/>
                <a:cs typeface="Times New Roman"/>
              </a:rPr>
              <a:t> </a:t>
            </a:r>
            <a:r>
              <a:rPr sz="1700" spc="-70" dirty="0">
                <a:latin typeface="Times New Roman"/>
                <a:cs typeface="Times New Roman"/>
              </a:rPr>
              <a:t>the</a:t>
            </a:r>
            <a:r>
              <a:rPr sz="1700" spc="-40" dirty="0">
                <a:latin typeface="Times New Roman"/>
                <a:cs typeface="Times New Roman"/>
              </a:rPr>
              <a:t> </a:t>
            </a:r>
            <a:r>
              <a:rPr sz="1700" spc="-135" dirty="0">
                <a:latin typeface="Times New Roman"/>
                <a:cs typeface="Times New Roman"/>
              </a:rPr>
              <a:t>less</a:t>
            </a:r>
            <a:r>
              <a:rPr sz="1700" spc="-60" dirty="0">
                <a:latin typeface="Times New Roman"/>
                <a:cs typeface="Times New Roman"/>
              </a:rPr>
              <a:t> </a:t>
            </a:r>
            <a:r>
              <a:rPr sz="1700" spc="-130" dirty="0">
                <a:latin typeface="Times New Roman"/>
                <a:cs typeface="Times New Roman"/>
              </a:rPr>
              <a:t>acidic</a:t>
            </a:r>
            <a:r>
              <a:rPr sz="1700" spc="-25" dirty="0">
                <a:latin typeface="Times New Roman"/>
                <a:cs typeface="Times New Roman"/>
              </a:rPr>
              <a:t> </a:t>
            </a:r>
            <a:r>
              <a:rPr sz="1700" spc="-110" dirty="0">
                <a:latin typeface="Times New Roman"/>
                <a:cs typeface="Times New Roman"/>
              </a:rPr>
              <a:t>blood</a:t>
            </a:r>
            <a:r>
              <a:rPr sz="1700" spc="-15" dirty="0">
                <a:latin typeface="Times New Roman"/>
                <a:cs typeface="Times New Roman"/>
              </a:rPr>
              <a:t> </a:t>
            </a:r>
            <a:r>
              <a:rPr sz="1700" spc="-75" dirty="0">
                <a:latin typeface="Times New Roman"/>
                <a:cs typeface="Times New Roman"/>
              </a:rPr>
              <a:t>entering</a:t>
            </a:r>
            <a:r>
              <a:rPr sz="1700" spc="-20" dirty="0">
                <a:latin typeface="Times New Roman"/>
                <a:cs typeface="Times New Roman"/>
              </a:rPr>
              <a:t> </a:t>
            </a:r>
            <a:r>
              <a:rPr sz="1700" spc="-70" dirty="0">
                <a:latin typeface="Times New Roman"/>
                <a:cs typeface="Times New Roman"/>
              </a:rPr>
              <a:t>the</a:t>
            </a:r>
            <a:r>
              <a:rPr sz="1700" spc="-40" dirty="0">
                <a:latin typeface="Times New Roman"/>
                <a:cs typeface="Times New Roman"/>
              </a:rPr>
              <a:t> </a:t>
            </a:r>
            <a:r>
              <a:rPr sz="1700" spc="-100" dirty="0">
                <a:latin typeface="Times New Roman"/>
                <a:cs typeface="Times New Roman"/>
              </a:rPr>
              <a:t>bladder.</a:t>
            </a:r>
            <a:endParaRPr sz="1700" dirty="0">
              <a:latin typeface="Times New Roman"/>
              <a:cs typeface="Times New Roman"/>
            </a:endParaRPr>
          </a:p>
          <a:p>
            <a:pPr marL="262255" marR="5209540" indent="-179070" algn="just">
              <a:lnSpc>
                <a:spcPct val="100000"/>
              </a:lnSpc>
              <a:spcBef>
                <a:spcPts val="770"/>
              </a:spcBef>
              <a:buFont typeface="Arial MT"/>
              <a:buChar char="•"/>
              <a:tabLst>
                <a:tab pos="262890" algn="l"/>
              </a:tabLst>
            </a:pPr>
            <a:r>
              <a:rPr sz="1700" spc="-165" dirty="0">
                <a:latin typeface="Times New Roman"/>
                <a:cs typeface="Times New Roman"/>
              </a:rPr>
              <a:t>Gas</a:t>
            </a:r>
            <a:r>
              <a:rPr sz="1700" spc="-160" dirty="0">
                <a:latin typeface="Times New Roman"/>
                <a:cs typeface="Times New Roman"/>
              </a:rPr>
              <a:t> </a:t>
            </a:r>
            <a:r>
              <a:rPr sz="1700" spc="-135" dirty="0">
                <a:latin typeface="Times New Roman"/>
                <a:cs typeface="Times New Roman"/>
              </a:rPr>
              <a:t>can</a:t>
            </a:r>
            <a:r>
              <a:rPr sz="1700" spc="-130" dirty="0">
                <a:latin typeface="Times New Roman"/>
                <a:cs typeface="Times New Roman"/>
              </a:rPr>
              <a:t> </a:t>
            </a:r>
            <a:r>
              <a:rPr sz="1700" spc="-105" dirty="0">
                <a:latin typeface="Times New Roman"/>
                <a:cs typeface="Times New Roman"/>
              </a:rPr>
              <a:t>be</a:t>
            </a:r>
            <a:r>
              <a:rPr sz="1700" spc="-100" dirty="0">
                <a:latin typeface="Times New Roman"/>
                <a:cs typeface="Times New Roman"/>
              </a:rPr>
              <a:t> </a:t>
            </a:r>
            <a:r>
              <a:rPr sz="1700" spc="-114" dirty="0">
                <a:latin typeface="Times New Roman"/>
                <a:cs typeface="Times New Roman"/>
              </a:rPr>
              <a:t>removed</a:t>
            </a:r>
            <a:r>
              <a:rPr sz="1700" spc="325" dirty="0">
                <a:latin typeface="Times New Roman"/>
                <a:cs typeface="Times New Roman"/>
              </a:rPr>
              <a:t> </a:t>
            </a:r>
            <a:r>
              <a:rPr sz="1700" spc="-95" dirty="0">
                <a:latin typeface="Times New Roman"/>
                <a:cs typeface="Times New Roman"/>
              </a:rPr>
              <a:t>from</a:t>
            </a:r>
            <a:r>
              <a:rPr sz="1700" spc="365" dirty="0">
                <a:latin typeface="Times New Roman"/>
                <a:cs typeface="Times New Roman"/>
              </a:rPr>
              <a:t> </a:t>
            </a:r>
            <a:r>
              <a:rPr sz="1700" spc="-70" dirty="0">
                <a:latin typeface="Times New Roman"/>
                <a:cs typeface="Times New Roman"/>
              </a:rPr>
              <a:t>the </a:t>
            </a:r>
            <a:r>
              <a:rPr sz="1700" spc="-535" dirty="0">
                <a:latin typeface="Times New Roman"/>
                <a:cs typeface="Times New Roman"/>
              </a:rPr>
              <a:t> </a:t>
            </a:r>
            <a:r>
              <a:rPr sz="1700" spc="-225" dirty="0">
                <a:latin typeface="Times New Roman"/>
                <a:cs typeface="Times New Roman"/>
              </a:rPr>
              <a:t>s</a:t>
            </a:r>
            <a:r>
              <a:rPr sz="1700" spc="-125" dirty="0">
                <a:latin typeface="Times New Roman"/>
                <a:cs typeface="Times New Roman"/>
              </a:rPr>
              <a:t>wim</a:t>
            </a:r>
            <a:r>
              <a:rPr sz="1700" spc="15" dirty="0">
                <a:latin typeface="Times New Roman"/>
                <a:cs typeface="Times New Roman"/>
              </a:rPr>
              <a:t> </a:t>
            </a:r>
            <a:r>
              <a:rPr lang="en-US" sz="1700" spc="15" dirty="0" smtClean="0">
                <a:latin typeface="Times New Roman"/>
                <a:cs typeface="Times New Roman"/>
              </a:rPr>
              <a:t>b</a:t>
            </a:r>
            <a:r>
              <a:rPr sz="1700" spc="-114" dirty="0" smtClean="0">
                <a:latin typeface="Times New Roman"/>
                <a:cs typeface="Times New Roman"/>
              </a:rPr>
              <a:t>lad</a:t>
            </a:r>
            <a:r>
              <a:rPr sz="1700" spc="-125" dirty="0" smtClean="0">
                <a:latin typeface="Times New Roman"/>
                <a:cs typeface="Times New Roman"/>
              </a:rPr>
              <a:t>d</a:t>
            </a:r>
            <a:r>
              <a:rPr sz="1700" spc="-85" dirty="0" smtClean="0">
                <a:latin typeface="Times New Roman"/>
                <a:cs typeface="Times New Roman"/>
              </a:rPr>
              <a:t>e</a:t>
            </a:r>
            <a:r>
              <a:rPr sz="1700" spc="20" dirty="0" smtClean="0">
                <a:latin typeface="Times New Roman"/>
                <a:cs typeface="Times New Roman"/>
              </a:rPr>
              <a:t>r</a:t>
            </a:r>
            <a:r>
              <a:rPr sz="1700" spc="15" dirty="0" smtClean="0">
                <a:latin typeface="Times New Roman"/>
                <a:cs typeface="Times New Roman"/>
              </a:rPr>
              <a:t> </a:t>
            </a:r>
            <a:r>
              <a:rPr sz="1700" spc="-195" dirty="0">
                <a:latin typeface="Times New Roman"/>
                <a:cs typeface="Times New Roman"/>
              </a:rPr>
              <a:t>b</a:t>
            </a:r>
            <a:r>
              <a:rPr sz="1700" spc="-155" dirty="0">
                <a:latin typeface="Times New Roman"/>
                <a:cs typeface="Times New Roman"/>
              </a:rPr>
              <a:t>y</a:t>
            </a:r>
            <a:r>
              <a:rPr sz="1700" spc="10" dirty="0">
                <a:latin typeface="Times New Roman"/>
                <a:cs typeface="Times New Roman"/>
              </a:rPr>
              <a:t> </a:t>
            </a:r>
            <a:r>
              <a:rPr sz="1700" spc="-5" dirty="0">
                <a:latin typeface="Times New Roman"/>
                <a:cs typeface="Times New Roman"/>
              </a:rPr>
              <a:t>r</a:t>
            </a:r>
            <a:r>
              <a:rPr sz="1700" spc="-125" dirty="0">
                <a:latin typeface="Times New Roman"/>
                <a:cs typeface="Times New Roman"/>
              </a:rPr>
              <a:t>eabs</a:t>
            </a:r>
            <a:r>
              <a:rPr sz="1700" spc="-135" dirty="0">
                <a:latin typeface="Times New Roman"/>
                <a:cs typeface="Times New Roman"/>
              </a:rPr>
              <a:t>o</a:t>
            </a:r>
            <a:r>
              <a:rPr sz="1700" spc="65" dirty="0">
                <a:latin typeface="Times New Roman"/>
                <a:cs typeface="Times New Roman"/>
              </a:rPr>
              <a:t>r</a:t>
            </a:r>
            <a:r>
              <a:rPr sz="1700" spc="-65" dirty="0">
                <a:latin typeface="Times New Roman"/>
                <a:cs typeface="Times New Roman"/>
              </a:rPr>
              <a:t>pti</a:t>
            </a:r>
            <a:r>
              <a:rPr sz="1700" spc="-80" dirty="0">
                <a:latin typeface="Times New Roman"/>
                <a:cs typeface="Times New Roman"/>
              </a:rPr>
              <a:t>o</a:t>
            </a:r>
            <a:r>
              <a:rPr sz="1700" spc="-95" dirty="0">
                <a:latin typeface="Times New Roman"/>
                <a:cs typeface="Times New Roman"/>
              </a:rPr>
              <a:t>n</a:t>
            </a:r>
            <a:r>
              <a:rPr sz="1700" spc="25" dirty="0">
                <a:latin typeface="Times New Roman"/>
                <a:cs typeface="Times New Roman"/>
              </a:rPr>
              <a:t> </a:t>
            </a:r>
            <a:r>
              <a:rPr sz="1700" spc="-60" dirty="0">
                <a:latin typeface="Times New Roman"/>
                <a:cs typeface="Times New Roman"/>
              </a:rPr>
              <a:t>into  </a:t>
            </a:r>
            <a:r>
              <a:rPr sz="1700" spc="-70" dirty="0">
                <a:latin typeface="Times New Roman"/>
                <a:cs typeface="Times New Roman"/>
              </a:rPr>
              <a:t>the</a:t>
            </a:r>
            <a:r>
              <a:rPr sz="1700" spc="-65" dirty="0">
                <a:latin typeface="Times New Roman"/>
                <a:cs typeface="Times New Roman"/>
              </a:rPr>
              <a:t> </a:t>
            </a:r>
            <a:r>
              <a:rPr sz="1700" spc="-75" dirty="0">
                <a:latin typeface="Times New Roman"/>
                <a:cs typeface="Times New Roman"/>
              </a:rPr>
              <a:t>blood.</a:t>
            </a:r>
            <a:r>
              <a:rPr sz="1700" spc="-70" dirty="0">
                <a:latin typeface="Times New Roman"/>
                <a:cs typeface="Times New Roman"/>
              </a:rPr>
              <a:t> </a:t>
            </a:r>
            <a:r>
              <a:rPr sz="1700" spc="-130" dirty="0">
                <a:latin typeface="Times New Roman"/>
                <a:cs typeface="Times New Roman"/>
              </a:rPr>
              <a:t>In</a:t>
            </a:r>
            <a:r>
              <a:rPr sz="1700" spc="-125" dirty="0">
                <a:latin typeface="Times New Roman"/>
                <a:cs typeface="Times New Roman"/>
              </a:rPr>
              <a:t> </a:t>
            </a:r>
            <a:r>
              <a:rPr sz="1700" spc="-90" dirty="0">
                <a:latin typeface="Times New Roman"/>
                <a:cs typeface="Times New Roman"/>
              </a:rPr>
              <a:t>reabosrptive</a:t>
            </a:r>
            <a:r>
              <a:rPr sz="1700" spc="-85" dirty="0">
                <a:latin typeface="Times New Roman"/>
                <a:cs typeface="Times New Roman"/>
              </a:rPr>
              <a:t> areas, </a:t>
            </a:r>
            <a:r>
              <a:rPr sz="1700" spc="-535" dirty="0">
                <a:latin typeface="Times New Roman"/>
                <a:cs typeface="Times New Roman"/>
              </a:rPr>
              <a:t> </a:t>
            </a:r>
            <a:r>
              <a:rPr sz="1700" spc="-70" dirty="0">
                <a:latin typeface="Times New Roman"/>
                <a:cs typeface="Times New Roman"/>
              </a:rPr>
              <a:t>the</a:t>
            </a:r>
            <a:r>
              <a:rPr sz="1700" spc="-65" dirty="0">
                <a:latin typeface="Times New Roman"/>
                <a:cs typeface="Times New Roman"/>
              </a:rPr>
              <a:t> </a:t>
            </a:r>
            <a:r>
              <a:rPr sz="1700" spc="-150" dirty="0">
                <a:latin typeface="Times New Roman"/>
                <a:cs typeface="Times New Roman"/>
              </a:rPr>
              <a:t>swim</a:t>
            </a:r>
            <a:r>
              <a:rPr sz="1700" spc="-145" dirty="0">
                <a:latin typeface="Times New Roman"/>
                <a:cs typeface="Times New Roman"/>
              </a:rPr>
              <a:t> </a:t>
            </a:r>
            <a:r>
              <a:rPr sz="1700" spc="-95" dirty="0">
                <a:latin typeface="Times New Roman"/>
                <a:cs typeface="Times New Roman"/>
              </a:rPr>
              <a:t>bladder</a:t>
            </a:r>
            <a:r>
              <a:rPr sz="1700" spc="-90" dirty="0">
                <a:latin typeface="Times New Roman"/>
                <a:cs typeface="Times New Roman"/>
              </a:rPr>
              <a:t> </a:t>
            </a:r>
            <a:r>
              <a:rPr sz="1700" spc="-95" dirty="0">
                <a:latin typeface="Times New Roman"/>
                <a:cs typeface="Times New Roman"/>
              </a:rPr>
              <a:t>epithelium </a:t>
            </a:r>
            <a:r>
              <a:rPr sz="1700" spc="-90" dirty="0">
                <a:latin typeface="Times New Roman"/>
                <a:cs typeface="Times New Roman"/>
              </a:rPr>
              <a:t> </a:t>
            </a:r>
            <a:r>
              <a:rPr sz="1700" spc="-120" dirty="0">
                <a:latin typeface="Times New Roman"/>
                <a:cs typeface="Times New Roman"/>
              </a:rPr>
              <a:t>becomes</a:t>
            </a:r>
            <a:r>
              <a:rPr sz="1700" spc="-114" dirty="0">
                <a:latin typeface="Times New Roman"/>
                <a:cs typeface="Times New Roman"/>
              </a:rPr>
              <a:t> </a:t>
            </a:r>
            <a:r>
              <a:rPr sz="1700" spc="-130" dirty="0">
                <a:latin typeface="Times New Roman"/>
                <a:cs typeface="Times New Roman"/>
              </a:rPr>
              <a:t>squamous</a:t>
            </a:r>
            <a:r>
              <a:rPr sz="1700" spc="-125" dirty="0">
                <a:latin typeface="Times New Roman"/>
                <a:cs typeface="Times New Roman"/>
              </a:rPr>
              <a:t> </a:t>
            </a:r>
            <a:r>
              <a:rPr sz="1700" spc="-120" dirty="0">
                <a:latin typeface="Times New Roman"/>
                <a:cs typeface="Times New Roman"/>
              </a:rPr>
              <a:t>and</a:t>
            </a:r>
            <a:r>
              <a:rPr sz="1700" spc="-114" dirty="0">
                <a:latin typeface="Times New Roman"/>
                <a:cs typeface="Times New Roman"/>
              </a:rPr>
              <a:t> </a:t>
            </a:r>
            <a:r>
              <a:rPr sz="1700" spc="-180" dirty="0">
                <a:latin typeface="Times New Roman"/>
                <a:cs typeface="Times New Roman"/>
              </a:rPr>
              <a:t>gas</a:t>
            </a:r>
            <a:r>
              <a:rPr sz="1700" spc="-175" dirty="0">
                <a:latin typeface="Times New Roman"/>
                <a:cs typeface="Times New Roman"/>
              </a:rPr>
              <a:t> </a:t>
            </a:r>
            <a:r>
              <a:rPr sz="1700" spc="-135" dirty="0">
                <a:latin typeface="Times New Roman"/>
                <a:cs typeface="Times New Roman"/>
              </a:rPr>
              <a:t>can </a:t>
            </a:r>
            <a:r>
              <a:rPr sz="1700" spc="-130" dirty="0">
                <a:latin typeface="Times New Roman"/>
                <a:cs typeface="Times New Roman"/>
              </a:rPr>
              <a:t> </a:t>
            </a:r>
            <a:r>
              <a:rPr sz="1700" spc="-125" dirty="0">
                <a:latin typeface="Times New Roman"/>
                <a:cs typeface="Times New Roman"/>
              </a:rPr>
              <a:t>diffuse</a:t>
            </a:r>
            <a:r>
              <a:rPr sz="1700" spc="-120" dirty="0">
                <a:latin typeface="Times New Roman"/>
                <a:cs typeface="Times New Roman"/>
              </a:rPr>
              <a:t> </a:t>
            </a:r>
            <a:r>
              <a:rPr sz="1700" spc="-110" dirty="0">
                <a:latin typeface="Times New Roman"/>
                <a:cs typeface="Times New Roman"/>
              </a:rPr>
              <a:t>according</a:t>
            </a:r>
            <a:r>
              <a:rPr sz="1700" spc="-105" dirty="0">
                <a:latin typeface="Times New Roman"/>
                <a:cs typeface="Times New Roman"/>
              </a:rPr>
              <a:t> </a:t>
            </a:r>
            <a:r>
              <a:rPr sz="1700" spc="-30" dirty="0">
                <a:latin typeface="Times New Roman"/>
                <a:cs typeface="Times New Roman"/>
              </a:rPr>
              <a:t>to</a:t>
            </a:r>
            <a:r>
              <a:rPr sz="1700" spc="-25" dirty="0">
                <a:latin typeface="Times New Roman"/>
                <a:cs typeface="Times New Roman"/>
              </a:rPr>
              <a:t> </a:t>
            </a:r>
            <a:r>
              <a:rPr sz="1700" spc="-75" dirty="0">
                <a:latin typeface="Times New Roman"/>
                <a:cs typeface="Times New Roman"/>
              </a:rPr>
              <a:t>partial </a:t>
            </a:r>
            <a:r>
              <a:rPr sz="1700" spc="-70" dirty="0">
                <a:latin typeface="Times New Roman"/>
                <a:cs typeface="Times New Roman"/>
              </a:rPr>
              <a:t> </a:t>
            </a:r>
            <a:r>
              <a:rPr sz="1700" spc="-90" dirty="0">
                <a:latin typeface="Times New Roman"/>
                <a:cs typeface="Times New Roman"/>
              </a:rPr>
              <a:t>pressure</a:t>
            </a:r>
            <a:r>
              <a:rPr sz="1700" spc="-45" dirty="0">
                <a:latin typeface="Times New Roman"/>
                <a:cs typeface="Times New Roman"/>
              </a:rPr>
              <a:t> </a:t>
            </a:r>
            <a:r>
              <a:rPr sz="1700" spc="-110" dirty="0">
                <a:latin typeface="Times New Roman"/>
                <a:cs typeface="Times New Roman"/>
              </a:rPr>
              <a:t>differences</a:t>
            </a:r>
            <a:endParaRPr sz="1700" dirty="0">
              <a:latin typeface="Times New Roman"/>
              <a:cs typeface="Times New Roman"/>
            </a:endParaRPr>
          </a:p>
        </p:txBody>
      </p:sp>
      <p:pic>
        <p:nvPicPr>
          <p:cNvPr id="5" name="Picture 2" descr="C:\Users\SAMIR SARDAR\Desktop\New folder\urn_cambridge.org_id_binary_20170822022851330-0264_9781316018330_08382fig3_7.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038600"/>
            <a:ext cx="5190141"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0067"/>
            <a:ext cx="7315200" cy="671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6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Water as a perfect medium for Sound Production and perception of sound in fishes</a:t>
            </a:r>
            <a:endParaRPr lang="en-IN" sz="2500" dirty="0"/>
          </a:p>
        </p:txBody>
      </p:sp>
      <p:sp>
        <p:nvSpPr>
          <p:cNvPr id="3" name="Content Placeholder 2"/>
          <p:cNvSpPr>
            <a:spLocks noGrp="1"/>
          </p:cNvSpPr>
          <p:nvPr>
            <p:ph idx="1"/>
          </p:nvPr>
        </p:nvSpPr>
        <p:spPr/>
        <p:txBody>
          <a:bodyPr/>
          <a:lstStyle/>
          <a:p>
            <a:r>
              <a:rPr lang="en-US" dirty="0" smtClean="0"/>
              <a:t>Water represents a good environment for distribution of sound due to its high density and low </a:t>
            </a:r>
            <a:r>
              <a:rPr lang="en-US" dirty="0" err="1" smtClean="0"/>
              <a:t>acoustoelasticity</a:t>
            </a:r>
            <a:r>
              <a:rPr lang="en-US" dirty="0" smtClean="0"/>
              <a:t>.</a:t>
            </a:r>
          </a:p>
          <a:p>
            <a:r>
              <a:rPr lang="en-US" dirty="0" smtClean="0"/>
              <a:t>In water sound is </a:t>
            </a:r>
            <a:r>
              <a:rPr lang="en-US" dirty="0" err="1" smtClean="0"/>
              <a:t>characterised</a:t>
            </a:r>
            <a:r>
              <a:rPr lang="en-US" dirty="0" smtClean="0"/>
              <a:t> by slow attenuation and rapid distribution leading to appearance of acoustic field that are more extensive than in air.</a:t>
            </a:r>
          </a:p>
          <a:p>
            <a:r>
              <a:rPr lang="en-US" dirty="0" smtClean="0"/>
              <a:t>Production of acoustic oscillations in water is less energy expensive than in air. </a:t>
            </a:r>
            <a:endParaRPr lang="en-IN" dirty="0"/>
          </a:p>
        </p:txBody>
      </p:sp>
    </p:spTree>
    <p:extLst>
      <p:ext uri="{BB962C8B-B14F-4D97-AF65-F5344CB8AC3E}">
        <p14:creationId xmlns:p14="http://schemas.microsoft.com/office/powerpoint/2010/main" val="34471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Sound production</a:t>
            </a:r>
            <a:endParaRPr lang="en-IN" dirty="0"/>
          </a:p>
        </p:txBody>
      </p:sp>
      <p:sp>
        <p:nvSpPr>
          <p:cNvPr id="3" name="Content Placeholder 2"/>
          <p:cNvSpPr>
            <a:spLocks noGrp="1"/>
          </p:cNvSpPr>
          <p:nvPr>
            <p:ph idx="1"/>
          </p:nvPr>
        </p:nvSpPr>
        <p:spPr>
          <a:xfrm>
            <a:off x="-20320" y="762000"/>
            <a:ext cx="9164320" cy="5867400"/>
          </a:xfrm>
        </p:spPr>
        <p:txBody>
          <a:bodyPr>
            <a:normAutofit/>
          </a:bodyPr>
          <a:lstStyle/>
          <a:p>
            <a:r>
              <a:rPr lang="en-US" sz="2000" dirty="0" smtClean="0"/>
              <a:t>Sonic pulses evolved due to soni</a:t>
            </a:r>
            <a:r>
              <a:rPr lang="en-US" sz="2000" dirty="0"/>
              <a:t>c</a:t>
            </a:r>
            <a:r>
              <a:rPr lang="en-US" sz="2000" dirty="0" smtClean="0"/>
              <a:t> muscle contractions or dragging of bony structures against surfaces with complex </a:t>
            </a:r>
            <a:r>
              <a:rPr lang="en-US" sz="2000" dirty="0" err="1" smtClean="0"/>
              <a:t>microrelief</a:t>
            </a:r>
            <a:r>
              <a:rPr lang="en-US" sz="2000" dirty="0" smtClean="0"/>
              <a:t>.</a:t>
            </a:r>
          </a:p>
          <a:p>
            <a:r>
              <a:rPr lang="en-US" sz="2000" dirty="0" smtClean="0"/>
              <a:t>Pulses differ in amplitude, </a:t>
            </a:r>
            <a:r>
              <a:rPr lang="en-US" sz="2000" dirty="0" err="1" smtClean="0"/>
              <a:t>acousti</a:t>
            </a:r>
            <a:r>
              <a:rPr lang="en-US" sz="2000" dirty="0" smtClean="0"/>
              <a:t> frequency and pulse duration.</a:t>
            </a:r>
          </a:p>
          <a:p>
            <a:r>
              <a:rPr lang="en-US" sz="2000" dirty="0" smtClean="0"/>
              <a:t>Contraction of striated muscles attached to the swim bladder produces thumping sound.</a:t>
            </a:r>
          </a:p>
          <a:p>
            <a:r>
              <a:rPr lang="en-US" sz="2000" dirty="0" smtClean="0"/>
              <a:t>Forcing air back and forth by pressure change between the air chambers of the bladder causes croaking or grunting sounds for communication.</a:t>
            </a:r>
          </a:p>
          <a:p>
            <a:r>
              <a:rPr lang="en-US" sz="2000" dirty="0" smtClean="0">
                <a:solidFill>
                  <a:srgbClr val="FF0000"/>
                </a:solidFill>
              </a:rPr>
              <a:t> </a:t>
            </a:r>
            <a:r>
              <a:rPr lang="en-US" sz="2000" dirty="0"/>
              <a:t>Superficial adductor muscles </a:t>
            </a:r>
            <a:r>
              <a:rPr lang="en-US" sz="2000" dirty="0" smtClean="0"/>
              <a:t>present in pigmy gourami (</a:t>
            </a:r>
            <a:r>
              <a:rPr lang="en-US" sz="2000" i="1" dirty="0" err="1" smtClean="0"/>
              <a:t>T.pumilla</a:t>
            </a:r>
            <a:r>
              <a:rPr lang="en-US" sz="2000" dirty="0" smtClean="0"/>
              <a:t>) is located in pectoral girdle produces sound.</a:t>
            </a:r>
          </a:p>
          <a:p>
            <a:r>
              <a:rPr lang="en-US" sz="2000" dirty="0" smtClean="0"/>
              <a:t>Grinding of teeth as </a:t>
            </a:r>
            <a:r>
              <a:rPr lang="en-US" sz="2000" dirty="0" err="1" smtClean="0"/>
              <a:t>stridulatory</a:t>
            </a:r>
            <a:r>
              <a:rPr lang="en-US" sz="2000" dirty="0" smtClean="0"/>
              <a:t> organ produce sound.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00" b="50000"/>
          <a:stretch/>
        </p:blipFill>
        <p:spPr bwMode="auto">
          <a:xfrm>
            <a:off x="3581400" y="4267200"/>
            <a:ext cx="2819400" cy="261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7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IR SARDAR\Desktop\New folder\Water+is+unique+koaw+org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7" y="426720"/>
            <a:ext cx="8526215" cy="605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00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65" y="136551"/>
            <a:ext cx="6068685" cy="595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172200"/>
            <a:ext cx="8956298" cy="369332"/>
          </a:xfrm>
          <a:prstGeom prst="rect">
            <a:avLst/>
          </a:prstGeom>
          <a:noFill/>
        </p:spPr>
        <p:txBody>
          <a:bodyPr wrap="none" rtlCol="0">
            <a:spAutoFit/>
          </a:bodyPr>
          <a:lstStyle/>
          <a:p>
            <a:r>
              <a:rPr lang="en-US" b="1" dirty="0" smtClean="0"/>
              <a:t>Fig: A single Gulf Covina calls comprising of nine pulses in the in the spectrogram.</a:t>
            </a:r>
            <a:endParaRPr lang="en-IN" b="1" dirty="0"/>
          </a:p>
        </p:txBody>
      </p:sp>
    </p:spTree>
    <p:extLst>
      <p:ext uri="{BB962C8B-B14F-4D97-AF65-F5344CB8AC3E}">
        <p14:creationId xmlns:p14="http://schemas.microsoft.com/office/powerpoint/2010/main" val="161258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sz="2200" dirty="0" smtClean="0"/>
              <a:t>Sound perception in fishes</a:t>
            </a:r>
            <a:endParaRPr lang="en-IN" sz="2200" dirty="0"/>
          </a:p>
        </p:txBody>
      </p:sp>
      <p:sp>
        <p:nvSpPr>
          <p:cNvPr id="3" name="Content Placeholder 2"/>
          <p:cNvSpPr>
            <a:spLocks noGrp="1"/>
          </p:cNvSpPr>
          <p:nvPr>
            <p:ph idx="1"/>
          </p:nvPr>
        </p:nvSpPr>
        <p:spPr>
          <a:xfrm>
            <a:off x="15240" y="685800"/>
            <a:ext cx="9149080" cy="4709160"/>
          </a:xfrm>
        </p:spPr>
        <p:txBody>
          <a:bodyPr>
            <a:normAutofit/>
          </a:bodyPr>
          <a:lstStyle/>
          <a:p>
            <a:r>
              <a:rPr lang="en-US" sz="2200" dirty="0" smtClean="0"/>
              <a:t>Swim bladder anterior chamber connected with the broad end of </a:t>
            </a:r>
            <a:r>
              <a:rPr lang="en-US" sz="2200" dirty="0" err="1" smtClean="0"/>
              <a:t>tripus</a:t>
            </a:r>
            <a:r>
              <a:rPr lang="en-US" sz="2200" dirty="0" smtClean="0"/>
              <a:t> which in turn is associated with a chain of ear </a:t>
            </a:r>
            <a:r>
              <a:rPr lang="en-US" sz="2200" dirty="0" err="1" smtClean="0"/>
              <a:t>ossicles</a:t>
            </a:r>
            <a:r>
              <a:rPr lang="en-US" sz="2200" dirty="0" smtClean="0"/>
              <a:t> in fishes leads to connect the inner ear sinus </a:t>
            </a:r>
            <a:r>
              <a:rPr lang="en-US" sz="2200" dirty="0" err="1" smtClean="0"/>
              <a:t>impar</a:t>
            </a:r>
            <a:r>
              <a:rPr lang="en-US" sz="2200" dirty="0" smtClean="0"/>
              <a:t> ( an extension of the </a:t>
            </a:r>
            <a:r>
              <a:rPr lang="en-US" sz="2200" dirty="0" err="1" smtClean="0"/>
              <a:t>perilymphatic</a:t>
            </a:r>
            <a:r>
              <a:rPr lang="en-US" sz="2200" dirty="0" smtClean="0"/>
              <a:t> space) with </a:t>
            </a:r>
            <a:r>
              <a:rPr lang="en-US" sz="2200" dirty="0" err="1" smtClean="0"/>
              <a:t>claustrum</a:t>
            </a:r>
            <a:r>
              <a:rPr lang="en-US" sz="2200" dirty="0" smtClean="0"/>
              <a:t>.</a:t>
            </a:r>
          </a:p>
          <a:p>
            <a:r>
              <a:rPr lang="en-US" sz="2200" dirty="0" smtClean="0"/>
              <a:t>The chain of ear </a:t>
            </a:r>
            <a:r>
              <a:rPr lang="en-US" sz="2200" dirty="0" err="1" smtClean="0"/>
              <a:t>ossicles</a:t>
            </a:r>
            <a:r>
              <a:rPr lang="en-US" sz="2200" dirty="0" smtClean="0"/>
              <a:t> comprising of </a:t>
            </a:r>
            <a:r>
              <a:rPr lang="en-US" sz="2200" dirty="0" err="1" smtClean="0"/>
              <a:t>claustrum</a:t>
            </a:r>
            <a:r>
              <a:rPr lang="en-US" sz="2200" dirty="0" smtClean="0"/>
              <a:t>, </a:t>
            </a:r>
            <a:r>
              <a:rPr lang="en-US" sz="2200" dirty="0" err="1" smtClean="0"/>
              <a:t>scaphium</a:t>
            </a:r>
            <a:r>
              <a:rPr lang="en-US" sz="2200" dirty="0" smtClean="0"/>
              <a:t>, </a:t>
            </a:r>
            <a:r>
              <a:rPr lang="en-US" sz="2200" dirty="0" err="1" smtClean="0"/>
              <a:t>intercalarium</a:t>
            </a:r>
            <a:r>
              <a:rPr lang="en-US" sz="2200" dirty="0" smtClean="0"/>
              <a:t> and </a:t>
            </a:r>
            <a:r>
              <a:rPr lang="en-US" sz="2200" dirty="0" err="1" smtClean="0"/>
              <a:t>tripus</a:t>
            </a:r>
            <a:r>
              <a:rPr lang="en-US" sz="2200" dirty="0" smtClean="0"/>
              <a:t> for </a:t>
            </a:r>
            <a:r>
              <a:rPr lang="en-US" sz="2200" dirty="0" err="1" smtClean="0">
                <a:solidFill>
                  <a:srgbClr val="FF0000"/>
                </a:solidFill>
              </a:rPr>
              <a:t>Weberian</a:t>
            </a:r>
            <a:r>
              <a:rPr lang="en-US" sz="2200" dirty="0" smtClean="0">
                <a:solidFill>
                  <a:srgbClr val="FF0000"/>
                </a:solidFill>
              </a:rPr>
              <a:t> </a:t>
            </a:r>
            <a:r>
              <a:rPr lang="en-US" sz="2200" dirty="0" err="1" smtClean="0">
                <a:solidFill>
                  <a:srgbClr val="FF0000"/>
                </a:solidFill>
              </a:rPr>
              <a:t>Ossicles</a:t>
            </a:r>
            <a:r>
              <a:rPr lang="en-US" sz="2200" dirty="0" smtClean="0">
                <a:solidFill>
                  <a:srgbClr val="FF0000"/>
                </a:solidFill>
              </a:rPr>
              <a:t> </a:t>
            </a:r>
            <a:r>
              <a:rPr lang="en-US" sz="2200" dirty="0" smtClean="0"/>
              <a:t>in fishes especially in </a:t>
            </a:r>
            <a:r>
              <a:rPr lang="en-US" sz="2200" dirty="0" err="1" smtClean="0"/>
              <a:t>Cypriniformes</a:t>
            </a:r>
            <a:r>
              <a:rPr lang="en-US" sz="2200" dirty="0" smtClean="0"/>
              <a:t>.   </a:t>
            </a:r>
          </a:p>
          <a:p>
            <a:r>
              <a:rPr lang="en-US" sz="2200" dirty="0" smtClean="0"/>
              <a:t>Changes in the vibration pressure detected by the swim bladder or by </a:t>
            </a:r>
            <a:r>
              <a:rPr lang="en-US" sz="2200" dirty="0" err="1" smtClean="0"/>
              <a:t>sonorific</a:t>
            </a:r>
            <a:r>
              <a:rPr lang="en-US" sz="2200" dirty="0" smtClean="0"/>
              <a:t> muscles of the body which is conveyed through </a:t>
            </a:r>
            <a:r>
              <a:rPr lang="en-US" sz="2200" dirty="0" err="1" smtClean="0"/>
              <a:t>ossicles</a:t>
            </a:r>
            <a:r>
              <a:rPr lang="en-US" sz="2200" dirty="0" smtClean="0"/>
              <a:t> into inner ear for perception by </a:t>
            </a:r>
            <a:r>
              <a:rPr lang="en-US" sz="2200" dirty="0" err="1" smtClean="0"/>
              <a:t>otolith</a:t>
            </a:r>
            <a:r>
              <a:rPr lang="en-US" sz="2200" dirty="0" smtClean="0"/>
              <a:t> organ and </a:t>
            </a:r>
            <a:r>
              <a:rPr lang="en-US" sz="2200" dirty="0" err="1" smtClean="0"/>
              <a:t>endolymph</a:t>
            </a:r>
            <a:r>
              <a:rPr lang="en-US" sz="2200" dirty="0" smtClean="0"/>
              <a:t> of the inner ear.  </a:t>
            </a:r>
          </a:p>
          <a:p>
            <a:endParaRPr lang="en-IN" sz="2200" dirty="0"/>
          </a:p>
        </p:txBody>
      </p:sp>
      <p:pic>
        <p:nvPicPr>
          <p:cNvPr id="6146" name="Picture 2" descr="C:\Users\SAMIR SARDAR\Desktop\Ethology\fish-e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572000"/>
            <a:ext cx="3352800" cy="21960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caphium - an overview | ScienceDirect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0"/>
            <a:ext cx="3055091"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4459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4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284" y="811987"/>
            <a:ext cx="8382000" cy="2492990"/>
          </a:xfrm>
          <a:prstGeom prst="rect">
            <a:avLst/>
          </a:prstGeom>
          <a:noFill/>
        </p:spPr>
        <p:txBody>
          <a:bodyPr wrap="square" rtlCol="0">
            <a:spAutoFit/>
          </a:bodyPr>
          <a:lstStyle/>
          <a:p>
            <a:pPr marL="285750" indent="-285750">
              <a:buFont typeface="Wingdings" pitchFamily="2" charset="2"/>
              <a:buChar char="v"/>
            </a:pPr>
            <a:r>
              <a:rPr lang="en-US" sz="2000" dirty="0" smtClean="0"/>
              <a:t>Water density is nearly equal to 1, but density of fish muscle is more than 1.5 hence a fish sinks within water medium.</a:t>
            </a:r>
          </a:p>
          <a:p>
            <a:pPr marL="285750" indent="-285750">
              <a:buFont typeface="Wingdings" pitchFamily="2" charset="2"/>
              <a:buChar char="v"/>
            </a:pPr>
            <a:r>
              <a:rPr lang="en-US" sz="2000" dirty="0" smtClean="0"/>
              <a:t>Resistance of movement is high due to more viscosity of water medium.</a:t>
            </a:r>
          </a:p>
          <a:p>
            <a:pPr marL="285750" indent="-285750">
              <a:buFont typeface="Wingdings" pitchFamily="2" charset="2"/>
              <a:buChar char="v"/>
            </a:pPr>
            <a:r>
              <a:rPr lang="en-US" sz="2000" dirty="0" smtClean="0"/>
              <a:t>Solubility of dissolved gases in water varies with various factors like temperature, salinity, presence of aquatic plants etc.</a:t>
            </a:r>
          </a:p>
          <a:p>
            <a:endParaRPr lang="en-US" dirty="0" smtClean="0"/>
          </a:p>
          <a:p>
            <a:pPr marL="285750" indent="-285750">
              <a:buFont typeface="Wingdings" pitchFamily="2" charset="2"/>
              <a:buChar char="v"/>
            </a:pPr>
            <a:endParaRPr lang="en-IN" dirty="0"/>
          </a:p>
        </p:txBody>
      </p:sp>
      <p:sp>
        <p:nvSpPr>
          <p:cNvPr id="3" name="TextBox 2"/>
          <p:cNvSpPr txBox="1"/>
          <p:nvPr/>
        </p:nvSpPr>
        <p:spPr>
          <a:xfrm>
            <a:off x="838200" y="304800"/>
            <a:ext cx="5334000" cy="477054"/>
          </a:xfrm>
          <a:prstGeom prst="rect">
            <a:avLst/>
          </a:prstGeom>
          <a:noFill/>
        </p:spPr>
        <p:txBody>
          <a:bodyPr wrap="square" rtlCol="0">
            <a:spAutoFit/>
          </a:bodyPr>
          <a:lstStyle/>
          <a:p>
            <a:r>
              <a:rPr lang="en-US" sz="2500" dirty="0" smtClean="0">
                <a:solidFill>
                  <a:srgbClr val="FFFF00"/>
                </a:solidFill>
              </a:rPr>
              <a:t>Problem of a fish in aquatic habitat:</a:t>
            </a:r>
            <a:endParaRPr lang="en-IN" sz="2500" dirty="0">
              <a:solidFill>
                <a:srgbClr val="FFFF00"/>
              </a:solidFill>
            </a:endParaRPr>
          </a:p>
        </p:txBody>
      </p:sp>
      <p:sp>
        <p:nvSpPr>
          <p:cNvPr id="4" name="TextBox 3"/>
          <p:cNvSpPr txBox="1"/>
          <p:nvPr/>
        </p:nvSpPr>
        <p:spPr>
          <a:xfrm>
            <a:off x="873642" y="2876982"/>
            <a:ext cx="4267200" cy="477054"/>
          </a:xfrm>
          <a:prstGeom prst="rect">
            <a:avLst/>
          </a:prstGeom>
          <a:noFill/>
        </p:spPr>
        <p:txBody>
          <a:bodyPr wrap="square" rtlCol="0">
            <a:spAutoFit/>
          </a:bodyPr>
          <a:lstStyle/>
          <a:p>
            <a:r>
              <a:rPr lang="en-US" sz="2500" dirty="0" smtClean="0">
                <a:solidFill>
                  <a:srgbClr val="FFFF00"/>
                </a:solidFill>
              </a:rPr>
              <a:t>Probable solutions: </a:t>
            </a:r>
            <a:endParaRPr lang="en-IN" sz="2500" dirty="0">
              <a:solidFill>
                <a:srgbClr val="FFFF00"/>
              </a:solidFill>
            </a:endParaRPr>
          </a:p>
        </p:txBody>
      </p:sp>
      <p:sp>
        <p:nvSpPr>
          <p:cNvPr id="5" name="TextBox 4"/>
          <p:cNvSpPr txBox="1"/>
          <p:nvPr/>
        </p:nvSpPr>
        <p:spPr>
          <a:xfrm>
            <a:off x="533400" y="3505200"/>
            <a:ext cx="8311116" cy="3447098"/>
          </a:xfrm>
          <a:prstGeom prst="rect">
            <a:avLst/>
          </a:prstGeom>
          <a:noFill/>
        </p:spPr>
        <p:txBody>
          <a:bodyPr wrap="square" rtlCol="0">
            <a:spAutoFit/>
          </a:bodyPr>
          <a:lstStyle/>
          <a:p>
            <a:pPr marL="342900" indent="-342900">
              <a:buFont typeface="Wingdings" pitchFamily="2" charset="2"/>
              <a:buChar char="v"/>
            </a:pPr>
            <a:r>
              <a:rPr lang="en-US" sz="2000" dirty="0" smtClean="0"/>
              <a:t>Density of whole body is decreased or made equal to aquatic medium by developing coelom, air bladders, secreting oils within muscle layers, presence of  fat- rich organs and livers etc. </a:t>
            </a:r>
            <a:r>
              <a:rPr lang="en-US" sz="2000" dirty="0"/>
              <a:t> </a:t>
            </a:r>
            <a:r>
              <a:rPr lang="en-US" sz="2000" dirty="0" smtClean="0"/>
              <a:t>This lowering density provides buoyancy by </a:t>
            </a:r>
            <a:r>
              <a:rPr lang="en-US" sz="2000" dirty="0" err="1" smtClean="0"/>
              <a:t>upthrust</a:t>
            </a:r>
            <a:r>
              <a:rPr lang="en-US" sz="2000" dirty="0" smtClean="0"/>
              <a:t> to the fish within water.</a:t>
            </a:r>
          </a:p>
          <a:p>
            <a:pPr marL="342900" indent="-342900">
              <a:buFont typeface="Wingdings" pitchFamily="2" charset="2"/>
              <a:buChar char="v"/>
            </a:pPr>
            <a:r>
              <a:rPr lang="en-US" sz="2000" dirty="0" smtClean="0"/>
              <a:t>Development of powerful </a:t>
            </a:r>
            <a:r>
              <a:rPr lang="en-US" sz="2000" dirty="0" err="1" smtClean="0"/>
              <a:t>myotome</a:t>
            </a:r>
            <a:r>
              <a:rPr lang="en-US" sz="2000" dirty="0" smtClean="0"/>
              <a:t> muscles and spines and associated fins with </a:t>
            </a:r>
            <a:r>
              <a:rPr lang="en-US" sz="2000" dirty="0" err="1" smtClean="0"/>
              <a:t>finrays</a:t>
            </a:r>
            <a:r>
              <a:rPr lang="en-US" sz="2000" dirty="0"/>
              <a:t> </a:t>
            </a:r>
            <a:r>
              <a:rPr lang="en-US" sz="2000" dirty="0" smtClean="0"/>
              <a:t>( modified flippers, </a:t>
            </a:r>
            <a:r>
              <a:rPr lang="en-US" sz="2000" dirty="0" err="1" smtClean="0"/>
              <a:t>fert</a:t>
            </a:r>
            <a:r>
              <a:rPr lang="en-US" sz="2000" dirty="0" smtClean="0"/>
              <a:t>)for rapid movement within water.</a:t>
            </a:r>
          </a:p>
          <a:p>
            <a:pPr marL="342900" indent="-342900">
              <a:buFont typeface="Wingdings" pitchFamily="2" charset="2"/>
              <a:buChar char="v"/>
            </a:pPr>
            <a:r>
              <a:rPr lang="en-US" sz="2000" dirty="0" smtClean="0"/>
              <a:t>Development of extensive respiratory structures and accessory organs to assist in respiratory demand of gases.</a:t>
            </a:r>
          </a:p>
          <a:p>
            <a:pPr marL="342900" indent="-342900">
              <a:buFont typeface="Wingdings" pitchFamily="2" charset="2"/>
              <a:buChar char="v"/>
            </a:pPr>
            <a:endParaRPr lang="en-IN" dirty="0"/>
          </a:p>
        </p:txBody>
      </p:sp>
    </p:spTree>
    <p:extLst>
      <p:ext uri="{BB962C8B-B14F-4D97-AF65-F5344CB8AC3E}">
        <p14:creationId xmlns:p14="http://schemas.microsoft.com/office/powerpoint/2010/main" val="84464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p:cNvSpPr txBox="1"/>
          <p:nvPr/>
        </p:nvSpPr>
        <p:spPr>
          <a:xfrm>
            <a:off x="460375" y="160338"/>
            <a:ext cx="8912225" cy="553998"/>
          </a:xfrm>
          <a:prstGeom prst="rect">
            <a:avLst/>
          </a:prstGeom>
          <a:noFill/>
        </p:spPr>
        <p:txBody>
          <a:bodyPr wrap="square" rtlCol="0">
            <a:spAutoFit/>
          </a:bodyPr>
          <a:lstStyle/>
          <a:p>
            <a:pPr algn="ctr"/>
            <a:r>
              <a:rPr lang="en-US" sz="3000" b="1" dirty="0" smtClean="0"/>
              <a:t>Biomechanics of </a:t>
            </a:r>
            <a:r>
              <a:rPr lang="en-US" sz="3000" b="1" dirty="0" err="1" smtClean="0"/>
              <a:t>Swimbladder</a:t>
            </a:r>
            <a:endParaRPr lang="en-IN" sz="3000" b="1" dirty="0"/>
          </a:p>
        </p:txBody>
      </p:sp>
      <p:sp>
        <p:nvSpPr>
          <p:cNvPr id="7" name="TextBox 6"/>
          <p:cNvSpPr txBox="1"/>
          <p:nvPr/>
        </p:nvSpPr>
        <p:spPr>
          <a:xfrm>
            <a:off x="1" y="714336"/>
            <a:ext cx="6934199" cy="6740307"/>
          </a:xfrm>
          <a:prstGeom prst="rect">
            <a:avLst/>
          </a:prstGeom>
          <a:noFill/>
        </p:spPr>
        <p:txBody>
          <a:bodyPr wrap="square" rtlCol="0">
            <a:spAutoFit/>
          </a:bodyPr>
          <a:lstStyle/>
          <a:p>
            <a:pPr marL="285750" indent="-285750">
              <a:buFont typeface="Wingdings" pitchFamily="2" charset="2"/>
              <a:buChar char="q"/>
            </a:pPr>
            <a:r>
              <a:rPr lang="en-US" dirty="0"/>
              <a:t>In the water, two forces act on a fish. The downward pull of gravity (due to weight) and the upward force of buoyancy (due to pressure of fluid). Buoyancy is the upward force exerted by the water on an object which is opposed by the weight of that object. The difference in the weight and force of buoyancy determines whether an object will float, sink, stay submerged in </a:t>
            </a:r>
            <a:r>
              <a:rPr lang="en-US" dirty="0" smtClean="0"/>
              <a:t>water.</a:t>
            </a:r>
          </a:p>
          <a:p>
            <a:pPr marL="285750" indent="-285750">
              <a:buFont typeface="Wingdings" pitchFamily="2" charset="2"/>
              <a:buChar char="q"/>
            </a:pPr>
            <a:r>
              <a:rPr lang="en-US" dirty="0" smtClean="0"/>
              <a:t>Since </a:t>
            </a:r>
            <a:r>
              <a:rPr lang="en-US" dirty="0"/>
              <a:t>fish has a density greater than that of water, it experiences a greater force of gravity that pulls it downward towards the ocean floor. In order to swim, the fish needs to reduce its density by increasing its volume while keeping the mass nearly the same. Fish achieve this by using swim bladder.</a:t>
            </a:r>
          </a:p>
          <a:p>
            <a:pPr marL="285750" indent="-285750">
              <a:buFont typeface="Wingdings" pitchFamily="2" charset="2"/>
              <a:buChar char="q"/>
            </a:pPr>
            <a:r>
              <a:rPr lang="en-US" dirty="0"/>
              <a:t>When a fish fills the swim bladder with oxygen, its volume increases without causing a significant rise in its mass. This reduces the density of the fish. The fish experiences a greater force of buoyancy that makes the fish move up in water. When a fish expels oxygen from the swim bladder, its volume decreases which makes the fish to sink. Fish can remain at a specific depth when the force of buoyancy is same as the force of gravity.</a:t>
            </a:r>
          </a:p>
          <a:p>
            <a:pPr marL="285750" indent="-285750">
              <a:buFont typeface="Wingdings" pitchFamily="2" charset="2"/>
              <a:buChar char="q"/>
            </a:pPr>
            <a:endParaRPr lang="en-US" dirty="0" smtClean="0"/>
          </a:p>
          <a:p>
            <a:endParaRPr lang="en-US" dirty="0"/>
          </a:p>
          <a:p>
            <a:r>
              <a:rPr lang="en-US" dirty="0"/>
              <a:t/>
            </a:r>
            <a:br>
              <a:rPr lang="en-US" dirty="0"/>
            </a:br>
            <a:endParaRPr lang="en-IN" dirty="0"/>
          </a:p>
        </p:txBody>
      </p:sp>
      <p:sp>
        <p:nvSpPr>
          <p:cNvPr id="8" name="AutoShape 10" descr="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12" descr="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14" descr="image"/>
          <p:cNvSpPr>
            <a:spLocks noChangeAspect="1" noChangeArrowheads="1"/>
          </p:cNvSpPr>
          <p:nvPr/>
        </p:nvSpPr>
        <p:spPr bwMode="auto">
          <a:xfrm>
            <a:off x="155575" y="-1477963"/>
            <a:ext cx="3276600" cy="3276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16" descr="image"/>
          <p:cNvSpPr>
            <a:spLocks noChangeAspect="1" noChangeArrowheads="1"/>
          </p:cNvSpPr>
          <p:nvPr/>
        </p:nvSpPr>
        <p:spPr bwMode="auto">
          <a:xfrm>
            <a:off x="155575" y="-1570038"/>
            <a:ext cx="3276600" cy="3276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65" name="Picture 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56" t="8600" r="4341" b="7993"/>
          <a:stretch/>
        </p:blipFill>
        <p:spPr bwMode="auto">
          <a:xfrm>
            <a:off x="6872296" y="1935480"/>
            <a:ext cx="2241224" cy="384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10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IR SARDAR\Desktop\New folder\buoyancy-adaptation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5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542" y="490210"/>
            <a:ext cx="4724400" cy="523220"/>
          </a:xfrm>
          <a:prstGeom prst="rect">
            <a:avLst/>
          </a:prstGeom>
          <a:noFill/>
        </p:spPr>
        <p:txBody>
          <a:bodyPr wrap="square" rtlCol="0">
            <a:spAutoFit/>
          </a:bodyPr>
          <a:lstStyle/>
          <a:p>
            <a:pPr algn="ctr"/>
            <a:r>
              <a:rPr lang="en-US" sz="2800" b="1" dirty="0" smtClean="0">
                <a:solidFill>
                  <a:srgbClr val="FFC000"/>
                </a:solidFill>
              </a:rPr>
              <a:t>INTRODUCTION</a:t>
            </a:r>
            <a:endParaRPr lang="en-IN" sz="2800" b="1" dirty="0">
              <a:solidFill>
                <a:srgbClr val="FFC000"/>
              </a:solidFill>
            </a:endParaRPr>
          </a:p>
        </p:txBody>
      </p:sp>
      <p:sp>
        <p:nvSpPr>
          <p:cNvPr id="3" name="TextBox 2"/>
          <p:cNvSpPr txBox="1"/>
          <p:nvPr/>
        </p:nvSpPr>
        <p:spPr>
          <a:xfrm>
            <a:off x="228600" y="1143000"/>
            <a:ext cx="8686800" cy="5816977"/>
          </a:xfrm>
          <a:prstGeom prst="rect">
            <a:avLst/>
          </a:prstGeom>
          <a:noFill/>
        </p:spPr>
        <p:txBody>
          <a:bodyPr wrap="square" rtlCol="0">
            <a:spAutoFit/>
          </a:bodyPr>
          <a:lstStyle/>
          <a:p>
            <a:pPr marL="285750" indent="-285750">
              <a:buFont typeface="Arial" pitchFamily="34" charset="0"/>
              <a:buChar char="•"/>
            </a:pPr>
            <a:r>
              <a:rPr lang="en-US" sz="2400" dirty="0" smtClean="0"/>
              <a:t>Evolution of Vertebrates promoted various organs to develop or regress leading to misleading concepts. Swim bladder is one of such organ which claims to be the forerunner of tetrapod lung.</a:t>
            </a:r>
          </a:p>
          <a:p>
            <a:pPr marL="285750" indent="-285750">
              <a:buFont typeface="Arial" pitchFamily="34" charset="0"/>
              <a:buChar char="•"/>
            </a:pPr>
            <a:r>
              <a:rPr lang="en-US" sz="2400" dirty="0" smtClean="0"/>
              <a:t>Most of the </a:t>
            </a:r>
            <a:r>
              <a:rPr lang="en-US" sz="2400" dirty="0" err="1" smtClean="0"/>
              <a:t>actinopterygian</a:t>
            </a:r>
            <a:r>
              <a:rPr lang="en-US" sz="2400" dirty="0" smtClean="0"/>
              <a:t> fishes possess a bladder (elongated sac) dorsal to the digestive tract.</a:t>
            </a:r>
          </a:p>
          <a:p>
            <a:pPr marL="285750" indent="-285750">
              <a:buFont typeface="Arial" pitchFamily="34" charset="0"/>
              <a:buChar char="•"/>
            </a:pPr>
            <a:r>
              <a:rPr lang="en-US" sz="2400" dirty="0" smtClean="0"/>
              <a:t>Origin: Air sacs arises as an outgrowth from the </a:t>
            </a:r>
            <a:r>
              <a:rPr lang="en-US" sz="2400" dirty="0" err="1" smtClean="0"/>
              <a:t>oesophagus</a:t>
            </a:r>
            <a:r>
              <a:rPr lang="en-US" sz="2400" dirty="0" smtClean="0"/>
              <a:t> but showing great diversity in mode of development, structure and function in various fishes.</a:t>
            </a:r>
          </a:p>
          <a:p>
            <a:pPr marL="285750" indent="-285750">
              <a:buFont typeface="Arial" pitchFamily="34" charset="0"/>
              <a:buChar char="•"/>
            </a:pPr>
            <a:r>
              <a:rPr lang="en-US" sz="2400" dirty="0" smtClean="0"/>
              <a:t>Only adult </a:t>
            </a:r>
            <a:r>
              <a:rPr lang="en-US" sz="2400" dirty="0" err="1" smtClean="0"/>
              <a:t>osteichthyans</a:t>
            </a:r>
            <a:r>
              <a:rPr lang="en-US" sz="2400" dirty="0" smtClean="0"/>
              <a:t> that do not have pneumatic sac or their ancestors probably have lost them are few marine teleost, bottom dweller flounders</a:t>
            </a:r>
            <a:r>
              <a:rPr lang="en-US" sz="2400" dirty="0"/>
              <a:t>,</a:t>
            </a:r>
            <a:r>
              <a:rPr lang="en-US" sz="2400" dirty="0" smtClean="0"/>
              <a:t> </a:t>
            </a:r>
            <a:r>
              <a:rPr lang="en-US" sz="2400" i="1" dirty="0" err="1" smtClean="0"/>
              <a:t>Latimeria</a:t>
            </a:r>
            <a:r>
              <a:rPr lang="en-US" sz="2400" i="1" dirty="0" smtClean="0"/>
              <a:t> </a:t>
            </a:r>
            <a:r>
              <a:rPr lang="en-US" sz="2400" dirty="0" smtClean="0"/>
              <a:t>( air sacs replaced by fat-filled organ for buoyancy) and one clade of tailed amphibian salamanders (</a:t>
            </a:r>
            <a:r>
              <a:rPr lang="en-US" sz="2400" dirty="0" err="1"/>
              <a:t>P</a:t>
            </a:r>
            <a:r>
              <a:rPr lang="en-US" sz="2400" dirty="0" err="1" smtClean="0"/>
              <a:t>lethodontidae</a:t>
            </a:r>
            <a:r>
              <a:rPr lang="en-US" sz="2400" dirty="0" smtClean="0"/>
              <a:t>).</a:t>
            </a:r>
            <a:endParaRPr lang="en-US" sz="2400" i="1" dirty="0" smtClean="0"/>
          </a:p>
          <a:p>
            <a:pPr marL="285750" indent="-285750">
              <a:buFont typeface="Arial" pitchFamily="34" charset="0"/>
              <a:buChar char="•"/>
            </a:pPr>
            <a:endParaRPr lang="en-US" dirty="0" smtClean="0"/>
          </a:p>
          <a:p>
            <a:pPr marL="285750" indent="-285750">
              <a:buFont typeface="Arial" pitchFamily="34" charset="0"/>
              <a:buChar char="•"/>
            </a:pPr>
            <a:endParaRPr lang="en-IN" dirty="0"/>
          </a:p>
        </p:txBody>
      </p:sp>
    </p:spTree>
    <p:extLst>
      <p:ext uri="{BB962C8B-B14F-4D97-AF65-F5344CB8AC3E}">
        <p14:creationId xmlns:p14="http://schemas.microsoft.com/office/powerpoint/2010/main" val="2365505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9" y="350501"/>
            <a:ext cx="7650684" cy="550792"/>
          </a:xfrm>
          <a:prstGeom prst="rect">
            <a:avLst/>
          </a:prstGeom>
        </p:spPr>
        <p:txBody>
          <a:bodyPr vert="horz" wrap="square" lIns="0" tIns="12065" rIns="0" bIns="0" rtlCol="0">
            <a:spAutoFit/>
          </a:bodyPr>
          <a:lstStyle/>
          <a:p>
            <a:pPr marL="12700" algn="ctr">
              <a:lnSpc>
                <a:spcPct val="100000"/>
              </a:lnSpc>
              <a:spcBef>
                <a:spcPts val="95"/>
              </a:spcBef>
            </a:pPr>
            <a:r>
              <a:rPr sz="3500" spc="-385" dirty="0"/>
              <a:t>S</a:t>
            </a:r>
            <a:r>
              <a:rPr sz="3500" spc="-490" dirty="0"/>
              <a:t>w</a:t>
            </a:r>
            <a:r>
              <a:rPr sz="3500" spc="-160" dirty="0"/>
              <a:t>i</a:t>
            </a:r>
            <a:r>
              <a:rPr sz="3500" spc="-305" dirty="0"/>
              <a:t>m</a:t>
            </a:r>
            <a:r>
              <a:rPr sz="3500" spc="-130" dirty="0"/>
              <a:t> </a:t>
            </a:r>
            <a:r>
              <a:rPr sz="3500" spc="-490" dirty="0" smtClean="0"/>
              <a:t>B</a:t>
            </a:r>
            <a:r>
              <a:rPr sz="3500" spc="-165" dirty="0" smtClean="0"/>
              <a:t>l</a:t>
            </a:r>
            <a:r>
              <a:rPr sz="3500" spc="-195" dirty="0" smtClean="0"/>
              <a:t>a</a:t>
            </a:r>
            <a:r>
              <a:rPr sz="3500" spc="-204" dirty="0" smtClean="0"/>
              <a:t>d</a:t>
            </a:r>
            <a:r>
              <a:rPr sz="3500" spc="-229" dirty="0" smtClean="0"/>
              <a:t>d</a:t>
            </a:r>
            <a:r>
              <a:rPr sz="3500" spc="-204" dirty="0" smtClean="0"/>
              <a:t>e</a:t>
            </a:r>
            <a:r>
              <a:rPr sz="3500" spc="-240" dirty="0" smtClean="0"/>
              <a:t>r</a:t>
            </a:r>
            <a:endParaRPr sz="3500" dirty="0"/>
          </a:p>
        </p:txBody>
      </p:sp>
      <p:sp>
        <p:nvSpPr>
          <p:cNvPr id="3" name="object 3"/>
          <p:cNvSpPr txBox="1"/>
          <p:nvPr/>
        </p:nvSpPr>
        <p:spPr>
          <a:xfrm>
            <a:off x="293014" y="919048"/>
            <a:ext cx="8559165" cy="2373630"/>
          </a:xfrm>
          <a:prstGeom prst="rect">
            <a:avLst/>
          </a:prstGeom>
        </p:spPr>
        <p:txBody>
          <a:bodyPr vert="horz" wrap="square" lIns="0" tIns="12700" rIns="0" bIns="0" rtlCol="0">
            <a:spAutoFit/>
          </a:bodyPr>
          <a:lstStyle/>
          <a:p>
            <a:pPr marL="287020" indent="-274320">
              <a:lnSpc>
                <a:spcPct val="100000"/>
              </a:lnSpc>
              <a:spcBef>
                <a:spcPts val="100"/>
              </a:spcBef>
              <a:buClr>
                <a:srgbClr val="D24717"/>
              </a:buClr>
              <a:buSzPct val="85416"/>
              <a:buFont typeface="Segoe UI Symbol"/>
              <a:buChar char="⚫"/>
              <a:tabLst>
                <a:tab pos="286385" algn="l"/>
                <a:tab pos="287020" algn="l"/>
                <a:tab pos="1126490" algn="l"/>
                <a:tab pos="2268220" algn="l"/>
                <a:tab pos="2908300" algn="l"/>
                <a:tab pos="3946525" algn="l"/>
                <a:tab pos="4333240" algn="l"/>
                <a:tab pos="4819650" algn="l"/>
                <a:tab pos="5961380" algn="l"/>
                <a:tab pos="6384925" algn="l"/>
                <a:tab pos="6927850" algn="l"/>
                <a:tab pos="8069580" algn="l"/>
                <a:tab pos="8404860" algn="l"/>
              </a:tabLst>
            </a:pPr>
            <a:r>
              <a:rPr sz="2400" b="1" spc="-50" dirty="0">
                <a:latin typeface="Times New Roman"/>
                <a:cs typeface="Times New Roman"/>
              </a:rPr>
              <a:t>Swim	</a:t>
            </a:r>
            <a:r>
              <a:rPr sz="2400" b="1" spc="-55" dirty="0">
                <a:latin typeface="Times New Roman"/>
                <a:cs typeface="Times New Roman"/>
              </a:rPr>
              <a:t>b</a:t>
            </a:r>
            <a:r>
              <a:rPr sz="2400" b="1" spc="-10" dirty="0">
                <a:latin typeface="Times New Roman"/>
                <a:cs typeface="Times New Roman"/>
              </a:rPr>
              <a:t>la</a:t>
            </a:r>
            <a:r>
              <a:rPr sz="2400" b="1" spc="-35" dirty="0">
                <a:latin typeface="Times New Roman"/>
                <a:cs typeface="Times New Roman"/>
              </a:rPr>
              <a:t>d</a:t>
            </a:r>
            <a:r>
              <a:rPr sz="2400" b="1" dirty="0">
                <a:latin typeface="Times New Roman"/>
                <a:cs typeface="Times New Roman"/>
              </a:rPr>
              <a:t>der	</a:t>
            </a:r>
            <a:r>
              <a:rPr sz="2400" b="1" spc="-5" dirty="0">
                <a:latin typeface="Times New Roman"/>
                <a:cs typeface="Times New Roman"/>
              </a:rPr>
              <a:t>also</a:t>
            </a:r>
            <a:r>
              <a:rPr sz="2400" b="1" dirty="0">
                <a:latin typeface="Times New Roman"/>
                <a:cs typeface="Times New Roman"/>
              </a:rPr>
              <a:t>	</a:t>
            </a:r>
            <a:r>
              <a:rPr sz="2400" b="1" spc="5" dirty="0">
                <a:latin typeface="Times New Roman"/>
                <a:cs typeface="Times New Roman"/>
              </a:rPr>
              <a:t>k</a:t>
            </a:r>
            <a:r>
              <a:rPr sz="2400" b="1" spc="60" dirty="0">
                <a:latin typeface="Times New Roman"/>
                <a:cs typeface="Times New Roman"/>
              </a:rPr>
              <a:t>n</a:t>
            </a:r>
            <a:r>
              <a:rPr sz="2400" b="1" spc="-20" dirty="0">
                <a:latin typeface="Times New Roman"/>
                <a:cs typeface="Times New Roman"/>
              </a:rPr>
              <a:t>o</a:t>
            </a:r>
            <a:r>
              <a:rPr sz="2400" b="1" spc="50" dirty="0">
                <a:latin typeface="Times New Roman"/>
                <a:cs typeface="Times New Roman"/>
              </a:rPr>
              <a:t>wn</a:t>
            </a:r>
            <a:r>
              <a:rPr sz="2400" b="1" dirty="0">
                <a:latin typeface="Times New Roman"/>
                <a:cs typeface="Times New Roman"/>
              </a:rPr>
              <a:t>	</a:t>
            </a:r>
            <a:r>
              <a:rPr sz="2400" b="1" spc="-80" dirty="0">
                <a:latin typeface="Times New Roman"/>
                <a:cs typeface="Times New Roman"/>
              </a:rPr>
              <a:t>as</a:t>
            </a:r>
            <a:r>
              <a:rPr sz="2400" b="1" dirty="0">
                <a:latin typeface="Times New Roman"/>
                <a:cs typeface="Times New Roman"/>
              </a:rPr>
              <a:t>	</a:t>
            </a:r>
            <a:r>
              <a:rPr sz="2400" b="1" spc="-45" dirty="0">
                <a:latin typeface="Times New Roman"/>
                <a:cs typeface="Times New Roman"/>
              </a:rPr>
              <a:t>a</a:t>
            </a:r>
            <a:r>
              <a:rPr sz="2400" b="1" spc="-40" dirty="0">
                <a:latin typeface="Times New Roman"/>
                <a:cs typeface="Times New Roman"/>
              </a:rPr>
              <a:t>i</a:t>
            </a:r>
            <a:r>
              <a:rPr sz="2400" b="1" spc="-95" dirty="0">
                <a:latin typeface="Times New Roman"/>
                <a:cs typeface="Times New Roman"/>
              </a:rPr>
              <a:t>r</a:t>
            </a:r>
            <a:r>
              <a:rPr sz="2400" b="1" dirty="0">
                <a:latin typeface="Times New Roman"/>
                <a:cs typeface="Times New Roman"/>
              </a:rPr>
              <a:t>	</a:t>
            </a:r>
            <a:r>
              <a:rPr sz="2400" b="1" spc="-55" dirty="0">
                <a:latin typeface="Times New Roman"/>
                <a:cs typeface="Times New Roman"/>
              </a:rPr>
              <a:t>b</a:t>
            </a:r>
            <a:r>
              <a:rPr sz="2400" b="1" spc="-10" dirty="0">
                <a:latin typeface="Times New Roman"/>
                <a:cs typeface="Times New Roman"/>
              </a:rPr>
              <a:t>la</a:t>
            </a:r>
            <a:r>
              <a:rPr sz="2400" b="1" spc="-35" dirty="0">
                <a:latin typeface="Times New Roman"/>
                <a:cs typeface="Times New Roman"/>
              </a:rPr>
              <a:t>d</a:t>
            </a:r>
            <a:r>
              <a:rPr sz="2400" b="1" dirty="0">
                <a:latin typeface="Times New Roman"/>
                <a:cs typeface="Times New Roman"/>
              </a:rPr>
              <a:t>der	</a:t>
            </a:r>
            <a:r>
              <a:rPr sz="2400" b="1" spc="-5" dirty="0">
                <a:latin typeface="Times New Roman"/>
                <a:cs typeface="Times New Roman"/>
              </a:rPr>
              <a:t>o</a:t>
            </a:r>
            <a:r>
              <a:rPr sz="2400" b="1" spc="5" dirty="0">
                <a:latin typeface="Times New Roman"/>
                <a:cs typeface="Times New Roman"/>
              </a:rPr>
              <a:t>r</a:t>
            </a:r>
            <a:r>
              <a:rPr sz="2400" b="1" dirty="0">
                <a:latin typeface="Times New Roman"/>
                <a:cs typeface="Times New Roman"/>
              </a:rPr>
              <a:t>	</a:t>
            </a:r>
            <a:r>
              <a:rPr sz="2400" b="1" spc="-45" dirty="0">
                <a:latin typeface="Times New Roman"/>
                <a:cs typeface="Times New Roman"/>
              </a:rPr>
              <a:t>gas</a:t>
            </a:r>
            <a:r>
              <a:rPr sz="2400" b="1" dirty="0">
                <a:latin typeface="Times New Roman"/>
                <a:cs typeface="Times New Roman"/>
              </a:rPr>
              <a:t>	</a:t>
            </a:r>
            <a:r>
              <a:rPr sz="2400" b="1" spc="-55" dirty="0">
                <a:latin typeface="Times New Roman"/>
                <a:cs typeface="Times New Roman"/>
              </a:rPr>
              <a:t>b</a:t>
            </a:r>
            <a:r>
              <a:rPr sz="2400" b="1" spc="-10" dirty="0">
                <a:latin typeface="Times New Roman"/>
                <a:cs typeface="Times New Roman"/>
              </a:rPr>
              <a:t>la</a:t>
            </a:r>
            <a:r>
              <a:rPr sz="2400" b="1" spc="-35" dirty="0">
                <a:latin typeface="Times New Roman"/>
                <a:cs typeface="Times New Roman"/>
              </a:rPr>
              <a:t>d</a:t>
            </a:r>
            <a:r>
              <a:rPr sz="2400" b="1" dirty="0">
                <a:latin typeface="Times New Roman"/>
                <a:cs typeface="Times New Roman"/>
              </a:rPr>
              <a:t>der	</a:t>
            </a:r>
            <a:r>
              <a:rPr sz="2400" b="1" spc="-20" dirty="0">
                <a:latin typeface="Times New Roman"/>
                <a:cs typeface="Times New Roman"/>
              </a:rPr>
              <a:t>i</a:t>
            </a:r>
            <a:r>
              <a:rPr sz="2400" b="1" spc="-15" dirty="0">
                <a:latin typeface="Times New Roman"/>
                <a:cs typeface="Times New Roman"/>
              </a:rPr>
              <a:t>s</a:t>
            </a:r>
            <a:r>
              <a:rPr sz="2400" b="1" dirty="0">
                <a:latin typeface="Times New Roman"/>
                <a:cs typeface="Times New Roman"/>
              </a:rPr>
              <a:t>	</a:t>
            </a:r>
            <a:r>
              <a:rPr sz="2400" b="1" spc="-100" dirty="0">
                <a:latin typeface="Times New Roman"/>
                <a:cs typeface="Times New Roman"/>
              </a:rPr>
              <a:t>a</a:t>
            </a:r>
            <a:endParaRPr sz="2400" dirty="0">
              <a:latin typeface="Times New Roman"/>
              <a:cs typeface="Times New Roman"/>
            </a:endParaRPr>
          </a:p>
          <a:p>
            <a:pPr marL="286385">
              <a:lnSpc>
                <a:spcPct val="100000"/>
              </a:lnSpc>
            </a:pPr>
            <a:r>
              <a:rPr sz="2400" b="1" spc="-5" dirty="0">
                <a:latin typeface="Times New Roman"/>
                <a:cs typeface="Times New Roman"/>
              </a:rPr>
              <a:t>characteristic</a:t>
            </a:r>
            <a:r>
              <a:rPr sz="2400" b="1" spc="-90" dirty="0">
                <a:latin typeface="Times New Roman"/>
                <a:cs typeface="Times New Roman"/>
              </a:rPr>
              <a:t> </a:t>
            </a:r>
            <a:r>
              <a:rPr sz="2400" b="1" dirty="0">
                <a:latin typeface="Times New Roman"/>
                <a:cs typeface="Times New Roman"/>
              </a:rPr>
              <a:t>structure</a:t>
            </a:r>
            <a:r>
              <a:rPr sz="2400" b="1" spc="-70" dirty="0">
                <a:latin typeface="Times New Roman"/>
                <a:cs typeface="Times New Roman"/>
              </a:rPr>
              <a:t> </a:t>
            </a:r>
            <a:r>
              <a:rPr sz="2400" b="1" spc="20" dirty="0">
                <a:latin typeface="Times New Roman"/>
                <a:cs typeface="Times New Roman"/>
              </a:rPr>
              <a:t>in</a:t>
            </a:r>
            <a:r>
              <a:rPr sz="2400" b="1" spc="-55" dirty="0">
                <a:latin typeface="Times New Roman"/>
                <a:cs typeface="Times New Roman"/>
              </a:rPr>
              <a:t> </a:t>
            </a:r>
            <a:r>
              <a:rPr sz="2400" b="1" spc="-5" dirty="0">
                <a:latin typeface="Times New Roman"/>
                <a:cs typeface="Times New Roman"/>
              </a:rPr>
              <a:t>most</a:t>
            </a:r>
            <a:r>
              <a:rPr sz="2400" b="1" spc="-55" dirty="0">
                <a:latin typeface="Times New Roman"/>
                <a:cs typeface="Times New Roman"/>
              </a:rPr>
              <a:t> </a:t>
            </a:r>
            <a:r>
              <a:rPr sz="2400" b="1" spc="20" dirty="0">
                <a:latin typeface="Times New Roman"/>
                <a:cs typeface="Times New Roman"/>
              </a:rPr>
              <a:t>of</a:t>
            </a:r>
            <a:r>
              <a:rPr sz="2400" b="1" spc="-55" dirty="0">
                <a:latin typeface="Times New Roman"/>
                <a:cs typeface="Times New Roman"/>
              </a:rPr>
              <a:t> </a:t>
            </a:r>
            <a:r>
              <a:rPr sz="2400" b="1" spc="30" dirty="0">
                <a:latin typeface="Times New Roman"/>
                <a:cs typeface="Times New Roman"/>
              </a:rPr>
              <a:t>the</a:t>
            </a:r>
            <a:r>
              <a:rPr sz="2400" b="1" spc="-65" dirty="0">
                <a:latin typeface="Times New Roman"/>
                <a:cs typeface="Times New Roman"/>
              </a:rPr>
              <a:t> </a:t>
            </a:r>
            <a:r>
              <a:rPr sz="2400" b="1" spc="5" dirty="0">
                <a:latin typeface="Times New Roman"/>
                <a:cs typeface="Times New Roman"/>
              </a:rPr>
              <a:t>osteichthyes</a:t>
            </a:r>
            <a:endParaRPr sz="2400" dirty="0">
              <a:latin typeface="Times New Roman"/>
              <a:cs typeface="Times New Roman"/>
            </a:endParaRPr>
          </a:p>
          <a:p>
            <a:pPr marL="286385" marR="6350" indent="-274320">
              <a:lnSpc>
                <a:spcPct val="100000"/>
              </a:lnSpc>
              <a:spcBef>
                <a:spcPts val="600"/>
              </a:spcBef>
              <a:buClr>
                <a:srgbClr val="D24717"/>
              </a:buClr>
              <a:buSzPct val="85416"/>
              <a:buFont typeface="Segoe UI Symbol"/>
              <a:buChar char="⚫"/>
              <a:tabLst>
                <a:tab pos="286385" algn="l"/>
                <a:tab pos="287020" algn="l"/>
              </a:tabLst>
            </a:pPr>
            <a:r>
              <a:rPr sz="2400" b="1" spc="-20" dirty="0">
                <a:latin typeface="Times New Roman"/>
                <a:cs typeface="Times New Roman"/>
              </a:rPr>
              <a:t>It</a:t>
            </a:r>
            <a:r>
              <a:rPr sz="2400" b="1" spc="300" dirty="0">
                <a:latin typeface="Times New Roman"/>
                <a:cs typeface="Times New Roman"/>
              </a:rPr>
              <a:t> </a:t>
            </a:r>
            <a:r>
              <a:rPr sz="2400" b="1" spc="-5" dirty="0">
                <a:latin typeface="Times New Roman"/>
                <a:cs typeface="Times New Roman"/>
              </a:rPr>
              <a:t>situated</a:t>
            </a:r>
            <a:r>
              <a:rPr sz="2400" b="1" spc="295" dirty="0">
                <a:latin typeface="Times New Roman"/>
                <a:cs typeface="Times New Roman"/>
              </a:rPr>
              <a:t> </a:t>
            </a:r>
            <a:r>
              <a:rPr sz="2400" b="1" spc="30" dirty="0">
                <a:latin typeface="Times New Roman"/>
                <a:cs typeface="Times New Roman"/>
              </a:rPr>
              <a:t>between</a:t>
            </a:r>
            <a:r>
              <a:rPr sz="2400" b="1" spc="310" dirty="0">
                <a:latin typeface="Times New Roman"/>
                <a:cs typeface="Times New Roman"/>
              </a:rPr>
              <a:t> </a:t>
            </a:r>
            <a:r>
              <a:rPr sz="2400" b="1" spc="25" dirty="0">
                <a:latin typeface="Times New Roman"/>
                <a:cs typeface="Times New Roman"/>
              </a:rPr>
              <a:t>the</a:t>
            </a:r>
            <a:r>
              <a:rPr sz="2400" b="1" spc="300" dirty="0">
                <a:latin typeface="Times New Roman"/>
                <a:cs typeface="Times New Roman"/>
              </a:rPr>
              <a:t> </a:t>
            </a:r>
            <a:r>
              <a:rPr sz="2400" b="1" spc="-20" dirty="0">
                <a:latin typeface="Times New Roman"/>
                <a:cs typeface="Times New Roman"/>
              </a:rPr>
              <a:t>alimentary</a:t>
            </a:r>
            <a:r>
              <a:rPr sz="2400" b="1" spc="310" dirty="0">
                <a:latin typeface="Times New Roman"/>
                <a:cs typeface="Times New Roman"/>
              </a:rPr>
              <a:t> </a:t>
            </a:r>
            <a:r>
              <a:rPr sz="2400" b="1" spc="-20" dirty="0">
                <a:latin typeface="Times New Roman"/>
                <a:cs typeface="Times New Roman"/>
              </a:rPr>
              <a:t>canal</a:t>
            </a:r>
            <a:r>
              <a:rPr sz="2400" b="1" spc="300" dirty="0">
                <a:latin typeface="Times New Roman"/>
                <a:cs typeface="Times New Roman"/>
              </a:rPr>
              <a:t> </a:t>
            </a:r>
            <a:r>
              <a:rPr sz="2400" b="1" spc="-15" dirty="0">
                <a:latin typeface="Times New Roman"/>
                <a:cs typeface="Times New Roman"/>
              </a:rPr>
              <a:t>and</a:t>
            </a:r>
            <a:r>
              <a:rPr sz="2400" b="1" spc="290" dirty="0">
                <a:latin typeface="Times New Roman"/>
                <a:cs typeface="Times New Roman"/>
              </a:rPr>
              <a:t> </a:t>
            </a:r>
            <a:r>
              <a:rPr sz="2400" b="1" spc="10" dirty="0">
                <a:latin typeface="Times New Roman"/>
                <a:cs typeface="Times New Roman"/>
              </a:rPr>
              <a:t>kidneys</a:t>
            </a:r>
            <a:r>
              <a:rPr sz="2400" b="1" spc="310" dirty="0">
                <a:latin typeface="Times New Roman"/>
                <a:cs typeface="Times New Roman"/>
              </a:rPr>
              <a:t> </a:t>
            </a:r>
            <a:r>
              <a:rPr sz="2400" b="1" spc="-25" dirty="0">
                <a:latin typeface="Times New Roman"/>
                <a:cs typeface="Times New Roman"/>
              </a:rPr>
              <a:t>and</a:t>
            </a:r>
            <a:r>
              <a:rPr sz="2400" b="1" spc="305" dirty="0">
                <a:latin typeface="Times New Roman"/>
                <a:cs typeface="Times New Roman"/>
              </a:rPr>
              <a:t> </a:t>
            </a:r>
            <a:r>
              <a:rPr sz="2400" b="1" spc="-40" dirty="0">
                <a:latin typeface="Times New Roman"/>
                <a:cs typeface="Times New Roman"/>
              </a:rPr>
              <a:t>sac </a:t>
            </a:r>
            <a:r>
              <a:rPr sz="2400" b="1" spc="-585" dirty="0">
                <a:latin typeface="Times New Roman"/>
                <a:cs typeface="Times New Roman"/>
              </a:rPr>
              <a:t> </a:t>
            </a:r>
            <a:r>
              <a:rPr sz="2400" b="1" spc="20" dirty="0">
                <a:latin typeface="Times New Roman"/>
                <a:cs typeface="Times New Roman"/>
              </a:rPr>
              <a:t>like</a:t>
            </a:r>
            <a:r>
              <a:rPr sz="2400" b="1" spc="-75" dirty="0">
                <a:latin typeface="Times New Roman"/>
                <a:cs typeface="Times New Roman"/>
              </a:rPr>
              <a:t> </a:t>
            </a:r>
            <a:r>
              <a:rPr sz="2400" b="1" spc="20" dirty="0">
                <a:latin typeface="Times New Roman"/>
                <a:cs typeface="Times New Roman"/>
              </a:rPr>
              <a:t>in</a:t>
            </a:r>
            <a:r>
              <a:rPr sz="2400" b="1" spc="-70" dirty="0">
                <a:latin typeface="Times New Roman"/>
                <a:cs typeface="Times New Roman"/>
              </a:rPr>
              <a:t> </a:t>
            </a:r>
            <a:r>
              <a:rPr sz="2400" b="1" spc="-20" dirty="0" smtClean="0">
                <a:latin typeface="Times New Roman"/>
                <a:cs typeface="Times New Roman"/>
              </a:rPr>
              <a:t>appearance</a:t>
            </a:r>
            <a:r>
              <a:rPr lang="en-US" sz="2400" b="1" spc="-20" dirty="0" smtClean="0">
                <a:latin typeface="Times New Roman"/>
                <a:cs typeface="Times New Roman"/>
              </a:rPr>
              <a:t>, hence retroperitoneal.</a:t>
            </a:r>
            <a:endParaRPr sz="2400" dirty="0">
              <a:latin typeface="Times New Roman"/>
              <a:cs typeface="Times New Roman"/>
            </a:endParaRPr>
          </a:p>
          <a:p>
            <a:pPr marL="287020" indent="-274320">
              <a:lnSpc>
                <a:spcPct val="100000"/>
              </a:lnSpc>
              <a:spcBef>
                <a:spcPts val="605"/>
              </a:spcBef>
              <a:buClr>
                <a:srgbClr val="D24717"/>
              </a:buClr>
              <a:buSzPct val="85416"/>
              <a:buFont typeface="Segoe UI Symbol"/>
              <a:buChar char="⚫"/>
              <a:tabLst>
                <a:tab pos="286385" algn="l"/>
                <a:tab pos="287020" algn="l"/>
              </a:tabLst>
            </a:pPr>
            <a:r>
              <a:rPr sz="2400" b="1" spc="-20" dirty="0">
                <a:latin typeface="Times New Roman"/>
                <a:cs typeface="Times New Roman"/>
              </a:rPr>
              <a:t>It</a:t>
            </a:r>
            <a:r>
              <a:rPr sz="2400" b="1" spc="-25" dirty="0">
                <a:latin typeface="Times New Roman"/>
                <a:cs typeface="Times New Roman"/>
              </a:rPr>
              <a:t> </a:t>
            </a:r>
            <a:r>
              <a:rPr sz="2400" b="1" spc="15" dirty="0">
                <a:latin typeface="Times New Roman"/>
                <a:cs typeface="Times New Roman"/>
              </a:rPr>
              <a:t>contain</a:t>
            </a:r>
            <a:r>
              <a:rPr sz="2400" b="1" spc="-15" dirty="0">
                <a:latin typeface="Times New Roman"/>
                <a:cs typeface="Times New Roman"/>
              </a:rPr>
              <a:t> </a:t>
            </a:r>
            <a:r>
              <a:rPr sz="2400" b="1" spc="-60" dirty="0">
                <a:latin typeface="Times New Roman"/>
                <a:cs typeface="Times New Roman"/>
              </a:rPr>
              <a:t>air</a:t>
            </a:r>
            <a:r>
              <a:rPr sz="2400" b="1" spc="-30" dirty="0">
                <a:latin typeface="Times New Roman"/>
                <a:cs typeface="Times New Roman"/>
              </a:rPr>
              <a:t> </a:t>
            </a:r>
            <a:r>
              <a:rPr sz="2400" b="1" spc="-15" dirty="0">
                <a:latin typeface="Times New Roman"/>
                <a:cs typeface="Times New Roman"/>
              </a:rPr>
              <a:t>and</a:t>
            </a:r>
            <a:r>
              <a:rPr sz="2400" b="1" spc="-25" dirty="0">
                <a:latin typeface="Times New Roman"/>
                <a:cs typeface="Times New Roman"/>
              </a:rPr>
              <a:t> </a:t>
            </a:r>
            <a:r>
              <a:rPr sz="2400" b="1" spc="30" dirty="0">
                <a:latin typeface="Times New Roman"/>
                <a:cs typeface="Times New Roman"/>
              </a:rPr>
              <a:t>develop</a:t>
            </a:r>
            <a:r>
              <a:rPr sz="2400" b="1" spc="-15" dirty="0">
                <a:latin typeface="Times New Roman"/>
                <a:cs typeface="Times New Roman"/>
              </a:rPr>
              <a:t> </a:t>
            </a:r>
            <a:r>
              <a:rPr sz="2400" b="1" spc="-80" dirty="0">
                <a:latin typeface="Times New Roman"/>
                <a:cs typeface="Times New Roman"/>
              </a:rPr>
              <a:t>as</a:t>
            </a:r>
            <a:r>
              <a:rPr sz="2400" b="1" spc="-30" dirty="0">
                <a:latin typeface="Times New Roman"/>
                <a:cs typeface="Times New Roman"/>
              </a:rPr>
              <a:t> </a:t>
            </a:r>
            <a:r>
              <a:rPr sz="2400" b="1" spc="-100" dirty="0">
                <a:latin typeface="Times New Roman"/>
                <a:cs typeface="Times New Roman"/>
              </a:rPr>
              <a:t>a</a:t>
            </a:r>
            <a:r>
              <a:rPr sz="2400" b="1" spc="-25" dirty="0">
                <a:latin typeface="Times New Roman"/>
                <a:cs typeface="Times New Roman"/>
              </a:rPr>
              <a:t> </a:t>
            </a:r>
            <a:r>
              <a:rPr sz="2400" b="1" spc="-40" dirty="0">
                <a:latin typeface="Times New Roman"/>
                <a:cs typeface="Times New Roman"/>
              </a:rPr>
              <a:t>small</a:t>
            </a:r>
            <a:r>
              <a:rPr sz="2400" b="1" spc="-25" dirty="0">
                <a:latin typeface="Times New Roman"/>
                <a:cs typeface="Times New Roman"/>
              </a:rPr>
              <a:t> </a:t>
            </a:r>
            <a:r>
              <a:rPr sz="2400" b="1" spc="30" dirty="0">
                <a:latin typeface="Times New Roman"/>
                <a:cs typeface="Times New Roman"/>
              </a:rPr>
              <a:t>outgrowth</a:t>
            </a:r>
            <a:r>
              <a:rPr sz="2400" b="1" spc="-20" dirty="0">
                <a:latin typeface="Times New Roman"/>
                <a:cs typeface="Times New Roman"/>
              </a:rPr>
              <a:t> </a:t>
            </a:r>
            <a:r>
              <a:rPr sz="2400" b="1" spc="-30" dirty="0">
                <a:latin typeface="Times New Roman"/>
                <a:cs typeface="Times New Roman"/>
              </a:rPr>
              <a:t>from </a:t>
            </a:r>
            <a:r>
              <a:rPr sz="2400" b="1" spc="5" dirty="0">
                <a:latin typeface="Times New Roman"/>
                <a:cs typeface="Times New Roman"/>
              </a:rPr>
              <a:t>wall</a:t>
            </a:r>
            <a:r>
              <a:rPr sz="2400" b="1" spc="-35" dirty="0">
                <a:latin typeface="Times New Roman"/>
                <a:cs typeface="Times New Roman"/>
              </a:rPr>
              <a:t> </a:t>
            </a:r>
            <a:r>
              <a:rPr sz="2400" b="1" spc="25" dirty="0">
                <a:latin typeface="Times New Roman"/>
                <a:cs typeface="Times New Roman"/>
              </a:rPr>
              <a:t>of</a:t>
            </a:r>
            <a:r>
              <a:rPr sz="2400" b="1" spc="-20" dirty="0">
                <a:latin typeface="Times New Roman"/>
                <a:cs typeface="Times New Roman"/>
              </a:rPr>
              <a:t> </a:t>
            </a:r>
            <a:r>
              <a:rPr sz="2400" b="1" spc="30" dirty="0">
                <a:latin typeface="Times New Roman"/>
                <a:cs typeface="Times New Roman"/>
              </a:rPr>
              <a:t>the</a:t>
            </a:r>
            <a:endParaRPr sz="2400" dirty="0">
              <a:latin typeface="Times New Roman"/>
              <a:cs typeface="Times New Roman"/>
            </a:endParaRPr>
          </a:p>
          <a:p>
            <a:pPr marL="286385">
              <a:lnSpc>
                <a:spcPct val="100000"/>
              </a:lnSpc>
            </a:pPr>
            <a:r>
              <a:rPr sz="2400" b="1" spc="20" dirty="0">
                <a:latin typeface="Times New Roman"/>
                <a:cs typeface="Times New Roman"/>
              </a:rPr>
              <a:t>gut</a:t>
            </a:r>
            <a:endParaRPr sz="2400" dirty="0">
              <a:latin typeface="Times New Roman"/>
              <a:cs typeface="Times New Roman"/>
            </a:endParaRPr>
          </a:p>
        </p:txBody>
      </p:sp>
      <p:grpSp>
        <p:nvGrpSpPr>
          <p:cNvPr id="4" name="object 4"/>
          <p:cNvGrpSpPr/>
          <p:nvPr/>
        </p:nvGrpSpPr>
        <p:grpSpPr>
          <a:xfrm>
            <a:off x="546739" y="3462880"/>
            <a:ext cx="4244340" cy="3324225"/>
            <a:chOff x="546739" y="3462880"/>
            <a:chExt cx="4244340" cy="3324225"/>
          </a:xfrm>
          <a:solidFill>
            <a:schemeClr val="accent1">
              <a:lumMod val="20000"/>
              <a:lumOff val="80000"/>
            </a:schemeClr>
          </a:solidFill>
        </p:grpSpPr>
        <p:pic>
          <p:nvPicPr>
            <p:cNvPr id="5" name="object 5"/>
            <p:cNvPicPr/>
            <p:nvPr/>
          </p:nvPicPr>
          <p:blipFill>
            <a:blip r:embed="rId2" cstate="print"/>
            <a:stretch>
              <a:fillRect/>
            </a:stretch>
          </p:blipFill>
          <p:spPr>
            <a:xfrm>
              <a:off x="546739" y="3462880"/>
              <a:ext cx="4121471" cy="3018020"/>
            </a:xfrm>
            <a:prstGeom prst="rect">
              <a:avLst/>
            </a:prstGeom>
            <a:grpFill/>
          </p:spPr>
        </p:pic>
        <p:pic>
          <p:nvPicPr>
            <p:cNvPr id="6" name="object 6"/>
            <p:cNvPicPr/>
            <p:nvPr/>
          </p:nvPicPr>
          <p:blipFill>
            <a:blip r:embed="rId3" cstate="print"/>
            <a:stretch>
              <a:fillRect/>
            </a:stretch>
          </p:blipFill>
          <p:spPr>
            <a:xfrm>
              <a:off x="861987" y="6505597"/>
              <a:ext cx="3928999" cy="280987"/>
            </a:xfrm>
            <a:prstGeom prst="rect">
              <a:avLst/>
            </a:prstGeom>
            <a:grpFill/>
          </p:spPr>
        </p:pic>
      </p:grpSp>
      <p:pic>
        <p:nvPicPr>
          <p:cNvPr id="2050" name="Picture 2" descr="C:\Users\SAMIR SARDAR\Desktop\New folder\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852" y="3810000"/>
            <a:ext cx="4046220"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2400"/>
            <a:ext cx="8122209" cy="550792"/>
          </a:xfrm>
          <a:prstGeom prst="rect">
            <a:avLst/>
          </a:prstGeom>
        </p:spPr>
        <p:txBody>
          <a:bodyPr vert="horz" wrap="square" lIns="0" tIns="12065" rIns="0" bIns="0" rtlCol="0">
            <a:spAutoFit/>
          </a:bodyPr>
          <a:lstStyle/>
          <a:p>
            <a:pPr marL="12700" algn="ctr">
              <a:lnSpc>
                <a:spcPct val="100000"/>
              </a:lnSpc>
              <a:spcBef>
                <a:spcPts val="95"/>
              </a:spcBef>
            </a:pPr>
            <a:r>
              <a:rPr sz="3500" spc="-385" dirty="0"/>
              <a:t>S</a:t>
            </a:r>
            <a:r>
              <a:rPr sz="3500" spc="-160" dirty="0"/>
              <a:t>t</a:t>
            </a:r>
            <a:r>
              <a:rPr sz="3500" spc="-170" dirty="0"/>
              <a:t>r</a:t>
            </a:r>
            <a:r>
              <a:rPr sz="3500" spc="-340" dirty="0"/>
              <a:t>u</a:t>
            </a:r>
            <a:r>
              <a:rPr sz="3500" spc="-300" dirty="0"/>
              <a:t>c</a:t>
            </a:r>
            <a:r>
              <a:rPr sz="3500" spc="-190" dirty="0"/>
              <a:t>tural</a:t>
            </a:r>
            <a:r>
              <a:rPr sz="3500" spc="-150" dirty="0"/>
              <a:t> </a:t>
            </a:r>
            <a:r>
              <a:rPr sz="3500" spc="-85" dirty="0"/>
              <a:t>M</a:t>
            </a:r>
            <a:r>
              <a:rPr sz="3500" spc="-330" dirty="0"/>
              <a:t>o</a:t>
            </a:r>
            <a:r>
              <a:rPr sz="3500" spc="-320" dirty="0"/>
              <a:t>d</a:t>
            </a:r>
            <a:r>
              <a:rPr sz="3500" spc="-155" dirty="0"/>
              <a:t>i</a:t>
            </a:r>
            <a:r>
              <a:rPr sz="3500" spc="-140" dirty="0"/>
              <a:t>f</a:t>
            </a:r>
            <a:r>
              <a:rPr sz="3500" spc="-195" dirty="0"/>
              <a:t>i</a:t>
            </a:r>
            <a:r>
              <a:rPr sz="3500" spc="-365" dirty="0"/>
              <a:t>c</a:t>
            </a:r>
            <a:r>
              <a:rPr sz="3500" spc="-160" dirty="0"/>
              <a:t>at</a:t>
            </a:r>
            <a:r>
              <a:rPr sz="3500" spc="-95" dirty="0"/>
              <a:t>i</a:t>
            </a:r>
            <a:r>
              <a:rPr sz="3500" spc="-325" dirty="0"/>
              <a:t>on</a:t>
            </a:r>
            <a:endParaRPr sz="3500" dirty="0"/>
          </a:p>
        </p:txBody>
      </p:sp>
      <p:sp>
        <p:nvSpPr>
          <p:cNvPr id="3" name="object 3"/>
          <p:cNvSpPr txBox="1"/>
          <p:nvPr/>
        </p:nvSpPr>
        <p:spPr>
          <a:xfrm>
            <a:off x="152400" y="762000"/>
            <a:ext cx="5029200" cy="5739392"/>
          </a:xfrm>
          <a:prstGeom prst="rect">
            <a:avLst/>
          </a:prstGeom>
        </p:spPr>
        <p:txBody>
          <a:bodyPr vert="horz" wrap="square" lIns="0" tIns="12065" rIns="0" bIns="0" rtlCol="0">
            <a:spAutoFit/>
          </a:bodyPr>
          <a:lstStyle/>
          <a:p>
            <a:pPr marL="286385" marR="5080" indent="-274320" algn="just">
              <a:lnSpc>
                <a:spcPct val="100000"/>
              </a:lnSpc>
              <a:spcBef>
                <a:spcPts val="95"/>
              </a:spcBef>
              <a:buClr>
                <a:srgbClr val="D24717"/>
              </a:buClr>
              <a:buSzPct val="84000"/>
              <a:buFont typeface="Segoe UI Symbol"/>
              <a:buChar char="⚫"/>
              <a:tabLst>
                <a:tab pos="287020" algn="l"/>
              </a:tabLst>
            </a:pPr>
            <a:r>
              <a:rPr sz="1950" b="1" spc="-25" dirty="0">
                <a:latin typeface="Times New Roman"/>
                <a:cs typeface="Times New Roman"/>
              </a:rPr>
              <a:t>In </a:t>
            </a:r>
            <a:r>
              <a:rPr sz="1950" b="1" dirty="0">
                <a:latin typeface="Times New Roman"/>
                <a:cs typeface="Times New Roman"/>
              </a:rPr>
              <a:t>primitive bony </a:t>
            </a:r>
            <a:r>
              <a:rPr sz="1950" b="1" spc="-10" dirty="0">
                <a:latin typeface="Times New Roman"/>
                <a:cs typeface="Times New Roman"/>
              </a:rPr>
              <a:t>fish, </a:t>
            </a:r>
            <a:r>
              <a:rPr sz="1950" b="1" i="1" spc="-80" dirty="0">
                <a:latin typeface="Times New Roman"/>
                <a:cs typeface="Times New Roman"/>
              </a:rPr>
              <a:t>Polypterus </a:t>
            </a:r>
            <a:r>
              <a:rPr sz="1950" b="1" spc="30" dirty="0">
                <a:latin typeface="Times New Roman"/>
                <a:cs typeface="Times New Roman"/>
              </a:rPr>
              <a:t>it </a:t>
            </a:r>
            <a:r>
              <a:rPr sz="1950" b="1" spc="-15" dirty="0">
                <a:latin typeface="Times New Roman"/>
                <a:cs typeface="Times New Roman"/>
              </a:rPr>
              <a:t>is </a:t>
            </a:r>
            <a:r>
              <a:rPr sz="1950" b="1" spc="20" dirty="0">
                <a:latin typeface="Times New Roman"/>
                <a:cs typeface="Times New Roman"/>
              </a:rPr>
              <a:t>in </a:t>
            </a:r>
            <a:r>
              <a:rPr sz="1950" b="1" spc="30" dirty="0">
                <a:latin typeface="Times New Roman"/>
                <a:cs typeface="Times New Roman"/>
              </a:rPr>
              <a:t>the </a:t>
            </a:r>
            <a:r>
              <a:rPr sz="1950" b="1" spc="-20" dirty="0">
                <a:latin typeface="Times New Roman"/>
                <a:cs typeface="Times New Roman"/>
              </a:rPr>
              <a:t>form </a:t>
            </a:r>
            <a:r>
              <a:rPr sz="1950" b="1" spc="25" dirty="0">
                <a:latin typeface="Times New Roman"/>
                <a:cs typeface="Times New Roman"/>
              </a:rPr>
              <a:t>of </a:t>
            </a:r>
            <a:r>
              <a:rPr sz="1950" b="1" spc="30" dirty="0">
                <a:latin typeface="Times New Roman"/>
                <a:cs typeface="Times New Roman"/>
              </a:rPr>
              <a:t>bilobed </a:t>
            </a:r>
            <a:r>
              <a:rPr sz="1950" b="1" spc="35" dirty="0">
                <a:latin typeface="Times New Roman"/>
                <a:cs typeface="Times New Roman"/>
              </a:rPr>
              <a:t> </a:t>
            </a:r>
            <a:r>
              <a:rPr sz="1950" b="1" spc="-40" dirty="0">
                <a:latin typeface="Times New Roman"/>
                <a:cs typeface="Times New Roman"/>
              </a:rPr>
              <a:t>sac </a:t>
            </a:r>
            <a:r>
              <a:rPr sz="1950" b="1" spc="-20" dirty="0">
                <a:latin typeface="Times New Roman"/>
                <a:cs typeface="Times New Roman"/>
              </a:rPr>
              <a:t>having </a:t>
            </a:r>
            <a:r>
              <a:rPr sz="1950" b="1" spc="10" dirty="0">
                <a:latin typeface="Times New Roman"/>
                <a:cs typeface="Times New Roman"/>
              </a:rPr>
              <a:t>smooth wall. </a:t>
            </a:r>
            <a:r>
              <a:rPr sz="1950" b="1" spc="-70" dirty="0">
                <a:latin typeface="Times New Roman"/>
                <a:cs typeface="Times New Roman"/>
              </a:rPr>
              <a:t>The </a:t>
            </a:r>
            <a:r>
              <a:rPr sz="1950" b="1" spc="10" dirty="0">
                <a:latin typeface="Times New Roman"/>
                <a:cs typeface="Times New Roman"/>
              </a:rPr>
              <a:t>right </a:t>
            </a:r>
            <a:r>
              <a:rPr sz="1950" b="1" spc="45" dirty="0">
                <a:latin typeface="Times New Roman"/>
                <a:cs typeface="Times New Roman"/>
              </a:rPr>
              <a:t>lobe </a:t>
            </a:r>
            <a:r>
              <a:rPr sz="1950" b="1" spc="-15" dirty="0">
                <a:latin typeface="Times New Roman"/>
                <a:cs typeface="Times New Roman"/>
              </a:rPr>
              <a:t>is </a:t>
            </a:r>
            <a:r>
              <a:rPr sz="1950" b="1" spc="-35" dirty="0">
                <a:latin typeface="Times New Roman"/>
                <a:cs typeface="Times New Roman"/>
              </a:rPr>
              <a:t>larger </a:t>
            </a:r>
            <a:r>
              <a:rPr sz="1950" b="1" spc="-15" dirty="0">
                <a:latin typeface="Times New Roman"/>
                <a:cs typeface="Times New Roman"/>
              </a:rPr>
              <a:t>than </a:t>
            </a:r>
            <a:r>
              <a:rPr sz="1950" b="1" spc="35" dirty="0">
                <a:latin typeface="Times New Roman"/>
                <a:cs typeface="Times New Roman"/>
              </a:rPr>
              <a:t>the </a:t>
            </a:r>
            <a:r>
              <a:rPr sz="1950" b="1" spc="15" dirty="0">
                <a:latin typeface="Times New Roman"/>
                <a:cs typeface="Times New Roman"/>
              </a:rPr>
              <a:t>left </a:t>
            </a:r>
            <a:r>
              <a:rPr sz="1950" b="1" spc="20" dirty="0">
                <a:latin typeface="Times New Roman"/>
                <a:cs typeface="Times New Roman"/>
              </a:rPr>
              <a:t> </a:t>
            </a:r>
            <a:r>
              <a:rPr sz="1950" b="1" spc="-20" dirty="0">
                <a:latin typeface="Times New Roman"/>
                <a:cs typeface="Times New Roman"/>
              </a:rPr>
              <a:t>and </a:t>
            </a:r>
            <a:r>
              <a:rPr sz="1950" b="1" spc="30" dirty="0">
                <a:latin typeface="Times New Roman"/>
                <a:cs typeface="Times New Roman"/>
              </a:rPr>
              <a:t>the </a:t>
            </a:r>
            <a:r>
              <a:rPr sz="1950" b="1" spc="50" dirty="0">
                <a:latin typeface="Times New Roman"/>
                <a:cs typeface="Times New Roman"/>
              </a:rPr>
              <a:t>two </a:t>
            </a:r>
            <a:r>
              <a:rPr sz="1950" b="1" spc="-55" dirty="0">
                <a:latin typeface="Times New Roman"/>
                <a:cs typeface="Times New Roman"/>
              </a:rPr>
              <a:t>are </a:t>
            </a:r>
            <a:r>
              <a:rPr sz="1950" b="1" spc="25" dirty="0">
                <a:latin typeface="Times New Roman"/>
                <a:cs typeface="Times New Roman"/>
              </a:rPr>
              <a:t>joined </a:t>
            </a:r>
            <a:r>
              <a:rPr sz="1950" b="1" spc="-60" dirty="0">
                <a:latin typeface="Times New Roman"/>
                <a:cs typeface="Times New Roman"/>
              </a:rPr>
              <a:t>at </a:t>
            </a:r>
            <a:r>
              <a:rPr sz="1950" b="1" spc="35" dirty="0">
                <a:latin typeface="Times New Roman"/>
                <a:cs typeface="Times New Roman"/>
              </a:rPr>
              <a:t>the </a:t>
            </a:r>
            <a:r>
              <a:rPr sz="1950" b="1" dirty="0">
                <a:latin typeface="Times New Roman"/>
                <a:cs typeface="Times New Roman"/>
              </a:rPr>
              <a:t>proximal </a:t>
            </a:r>
            <a:r>
              <a:rPr sz="1950" b="1" spc="10" dirty="0">
                <a:latin typeface="Times New Roman"/>
                <a:cs typeface="Times New Roman"/>
              </a:rPr>
              <a:t>ends before </a:t>
            </a:r>
            <a:r>
              <a:rPr sz="1950" b="1" spc="35" dirty="0">
                <a:latin typeface="Times New Roman"/>
                <a:cs typeface="Times New Roman"/>
              </a:rPr>
              <a:t>opening </a:t>
            </a:r>
            <a:r>
              <a:rPr sz="1950" b="1" spc="40" dirty="0">
                <a:latin typeface="Times New Roman"/>
                <a:cs typeface="Times New Roman"/>
              </a:rPr>
              <a:t> </a:t>
            </a:r>
            <a:r>
              <a:rPr sz="1950" b="1" spc="45" dirty="0">
                <a:latin typeface="Times New Roman"/>
                <a:cs typeface="Times New Roman"/>
              </a:rPr>
              <a:t>into</a:t>
            </a:r>
            <a:r>
              <a:rPr sz="1950" b="1" spc="50" dirty="0">
                <a:latin typeface="Times New Roman"/>
                <a:cs typeface="Times New Roman"/>
              </a:rPr>
              <a:t> </a:t>
            </a:r>
            <a:r>
              <a:rPr sz="1950" b="1" spc="30" dirty="0">
                <a:latin typeface="Times New Roman"/>
                <a:cs typeface="Times New Roman"/>
              </a:rPr>
              <a:t>the</a:t>
            </a:r>
            <a:r>
              <a:rPr sz="1950" b="1" spc="35" dirty="0">
                <a:latin typeface="Times New Roman"/>
                <a:cs typeface="Times New Roman"/>
              </a:rPr>
              <a:t> </a:t>
            </a:r>
            <a:r>
              <a:rPr sz="1950" b="1" spc="5" dirty="0">
                <a:latin typeface="Times New Roman"/>
                <a:cs typeface="Times New Roman"/>
              </a:rPr>
              <a:t>pharynx</a:t>
            </a:r>
            <a:r>
              <a:rPr sz="1950" b="1" spc="10" dirty="0">
                <a:latin typeface="Times New Roman"/>
                <a:cs typeface="Times New Roman"/>
              </a:rPr>
              <a:t> </a:t>
            </a:r>
            <a:r>
              <a:rPr sz="1950" b="1" spc="-35" dirty="0">
                <a:latin typeface="Times New Roman"/>
                <a:cs typeface="Times New Roman"/>
              </a:rPr>
              <a:t>by</a:t>
            </a:r>
            <a:r>
              <a:rPr sz="1950" b="1" spc="-30" dirty="0">
                <a:latin typeface="Times New Roman"/>
                <a:cs typeface="Times New Roman"/>
              </a:rPr>
              <a:t> </a:t>
            </a:r>
            <a:r>
              <a:rPr sz="1950" b="1" spc="-50" dirty="0">
                <a:latin typeface="Times New Roman"/>
                <a:cs typeface="Times New Roman"/>
              </a:rPr>
              <a:t>an</a:t>
            </a:r>
            <a:r>
              <a:rPr sz="1950" b="1" spc="-45" dirty="0">
                <a:latin typeface="Times New Roman"/>
                <a:cs typeface="Times New Roman"/>
              </a:rPr>
              <a:t> </a:t>
            </a:r>
            <a:r>
              <a:rPr sz="1950" b="1" spc="-10" dirty="0">
                <a:latin typeface="Times New Roman"/>
                <a:cs typeface="Times New Roman"/>
              </a:rPr>
              <a:t>aperture</a:t>
            </a:r>
            <a:r>
              <a:rPr sz="1950" b="1" spc="-5" dirty="0">
                <a:latin typeface="Times New Roman"/>
                <a:cs typeface="Times New Roman"/>
              </a:rPr>
              <a:t> </a:t>
            </a:r>
            <a:r>
              <a:rPr sz="1950" b="1" spc="35" dirty="0">
                <a:latin typeface="Times New Roman"/>
                <a:cs typeface="Times New Roman"/>
              </a:rPr>
              <a:t>(glottis)</a:t>
            </a:r>
            <a:r>
              <a:rPr sz="1950" b="1" spc="40" dirty="0">
                <a:latin typeface="Times New Roman"/>
                <a:cs typeface="Times New Roman"/>
              </a:rPr>
              <a:t> </a:t>
            </a:r>
            <a:r>
              <a:rPr sz="1950" b="1" spc="15" dirty="0">
                <a:latin typeface="Times New Roman"/>
                <a:cs typeface="Times New Roman"/>
              </a:rPr>
              <a:t>provided</a:t>
            </a:r>
            <a:r>
              <a:rPr sz="1950" b="1" spc="20" dirty="0">
                <a:latin typeface="Times New Roman"/>
                <a:cs typeface="Times New Roman"/>
              </a:rPr>
              <a:t> </a:t>
            </a:r>
            <a:r>
              <a:rPr sz="1950" b="1" spc="40" dirty="0">
                <a:latin typeface="Times New Roman"/>
                <a:cs typeface="Times New Roman"/>
              </a:rPr>
              <a:t>with </a:t>
            </a:r>
            <a:r>
              <a:rPr sz="1950" b="1" spc="-610" dirty="0">
                <a:latin typeface="Times New Roman"/>
                <a:cs typeface="Times New Roman"/>
              </a:rPr>
              <a:t> </a:t>
            </a:r>
            <a:r>
              <a:rPr sz="1950" b="1" spc="-35" dirty="0">
                <a:latin typeface="Times New Roman"/>
                <a:cs typeface="Times New Roman"/>
              </a:rPr>
              <a:t>muscular</a:t>
            </a:r>
            <a:r>
              <a:rPr sz="1950" b="1" spc="-65" dirty="0">
                <a:latin typeface="Times New Roman"/>
                <a:cs typeface="Times New Roman"/>
              </a:rPr>
              <a:t> </a:t>
            </a:r>
            <a:r>
              <a:rPr sz="1950" b="1" spc="5" dirty="0" smtClean="0">
                <a:latin typeface="Times New Roman"/>
                <a:cs typeface="Times New Roman"/>
              </a:rPr>
              <a:t>sphincter</a:t>
            </a:r>
            <a:r>
              <a:rPr lang="en-US" sz="1950" b="1" spc="5" dirty="0" smtClean="0">
                <a:latin typeface="Times New Roman"/>
                <a:cs typeface="Times New Roman"/>
              </a:rPr>
              <a:t>.</a:t>
            </a:r>
            <a:endParaRPr sz="1950" dirty="0">
              <a:latin typeface="Times New Roman"/>
              <a:cs typeface="Times New Roman"/>
            </a:endParaRPr>
          </a:p>
          <a:p>
            <a:pPr>
              <a:lnSpc>
                <a:spcPct val="100000"/>
              </a:lnSpc>
              <a:spcBef>
                <a:spcPts val="55"/>
              </a:spcBef>
              <a:buClr>
                <a:srgbClr val="D24717"/>
              </a:buClr>
              <a:buFont typeface="Segoe UI Symbol"/>
              <a:buChar char="⚫"/>
            </a:pPr>
            <a:endParaRPr sz="1950" dirty="0">
              <a:latin typeface="Times New Roman"/>
              <a:cs typeface="Times New Roman"/>
            </a:endParaRPr>
          </a:p>
          <a:p>
            <a:pPr marL="286385" marR="5080" indent="-274320" algn="just">
              <a:lnSpc>
                <a:spcPct val="100000"/>
              </a:lnSpc>
              <a:buClr>
                <a:srgbClr val="D24717"/>
              </a:buClr>
              <a:buSzPct val="84000"/>
              <a:buFont typeface="Segoe UI Symbol"/>
              <a:buChar char="⚫"/>
              <a:tabLst>
                <a:tab pos="287020" algn="l"/>
              </a:tabLst>
            </a:pPr>
            <a:r>
              <a:rPr sz="1950" b="1" spc="-25" dirty="0">
                <a:latin typeface="Times New Roman"/>
                <a:cs typeface="Times New Roman"/>
              </a:rPr>
              <a:t>In </a:t>
            </a:r>
            <a:r>
              <a:rPr sz="1950" b="1" i="1" spc="-80" dirty="0">
                <a:latin typeface="Times New Roman"/>
                <a:cs typeface="Times New Roman"/>
              </a:rPr>
              <a:t>Lepidosteus </a:t>
            </a:r>
            <a:r>
              <a:rPr sz="1950" b="1" spc="40" dirty="0">
                <a:latin typeface="Times New Roman"/>
                <a:cs typeface="Times New Roman"/>
              </a:rPr>
              <a:t>(Holostei) </a:t>
            </a:r>
            <a:r>
              <a:rPr sz="1950" b="1" spc="30" dirty="0">
                <a:latin typeface="Times New Roman"/>
                <a:cs typeface="Times New Roman"/>
              </a:rPr>
              <a:t>the </a:t>
            </a:r>
            <a:r>
              <a:rPr sz="1950" b="1" spc="-15" dirty="0">
                <a:latin typeface="Times New Roman"/>
                <a:cs typeface="Times New Roman"/>
              </a:rPr>
              <a:t>bladder is </a:t>
            </a:r>
            <a:r>
              <a:rPr sz="1950" b="1" spc="15" dirty="0">
                <a:latin typeface="Times New Roman"/>
                <a:cs typeface="Times New Roman"/>
              </a:rPr>
              <a:t>single </a:t>
            </a:r>
            <a:r>
              <a:rPr sz="1950" b="1" spc="25" dirty="0">
                <a:latin typeface="Times New Roman"/>
                <a:cs typeface="Times New Roman"/>
              </a:rPr>
              <a:t>elongated </a:t>
            </a:r>
            <a:r>
              <a:rPr sz="1950" b="1" spc="-35" dirty="0">
                <a:latin typeface="Times New Roman"/>
                <a:cs typeface="Times New Roman"/>
              </a:rPr>
              <a:t>sac </a:t>
            </a:r>
            <a:r>
              <a:rPr sz="1950" b="1" spc="-30" dirty="0">
                <a:latin typeface="Times New Roman"/>
                <a:cs typeface="Times New Roman"/>
              </a:rPr>
              <a:t> </a:t>
            </a:r>
            <a:r>
              <a:rPr sz="1950" b="1" spc="30" dirty="0">
                <a:latin typeface="Times New Roman"/>
                <a:cs typeface="Times New Roman"/>
              </a:rPr>
              <a:t>which </a:t>
            </a:r>
            <a:r>
              <a:rPr sz="1950" b="1" spc="55" dirty="0">
                <a:latin typeface="Times New Roman"/>
                <a:cs typeface="Times New Roman"/>
              </a:rPr>
              <a:t>open </a:t>
            </a:r>
            <a:r>
              <a:rPr sz="1950" b="1" spc="45" dirty="0">
                <a:latin typeface="Times New Roman"/>
                <a:cs typeface="Times New Roman"/>
              </a:rPr>
              <a:t>into </a:t>
            </a:r>
            <a:r>
              <a:rPr sz="1950" b="1" spc="15" dirty="0">
                <a:latin typeface="Times New Roman"/>
                <a:cs typeface="Times New Roman"/>
              </a:rPr>
              <a:t>gut </a:t>
            </a:r>
            <a:r>
              <a:rPr sz="1950" b="1" spc="-35" dirty="0">
                <a:latin typeface="Times New Roman"/>
                <a:cs typeface="Times New Roman"/>
              </a:rPr>
              <a:t>by </a:t>
            </a:r>
            <a:r>
              <a:rPr sz="1950" b="1" spc="25" dirty="0">
                <a:latin typeface="Times New Roman"/>
                <a:cs typeface="Times New Roman"/>
              </a:rPr>
              <a:t>glottis. </a:t>
            </a:r>
            <a:r>
              <a:rPr sz="1950" b="1" spc="-65" dirty="0">
                <a:latin typeface="Times New Roman"/>
                <a:cs typeface="Times New Roman"/>
              </a:rPr>
              <a:t>The </a:t>
            </a:r>
            <a:r>
              <a:rPr sz="1950" b="1" spc="5" dirty="0">
                <a:latin typeface="Times New Roman"/>
                <a:cs typeface="Times New Roman"/>
              </a:rPr>
              <a:t>wall </a:t>
            </a:r>
            <a:r>
              <a:rPr sz="1950" b="1" spc="25" dirty="0">
                <a:latin typeface="Times New Roman"/>
                <a:cs typeface="Times New Roman"/>
              </a:rPr>
              <a:t>of </a:t>
            </a:r>
            <a:r>
              <a:rPr sz="1950" b="1" spc="-40" dirty="0">
                <a:latin typeface="Times New Roman"/>
                <a:cs typeface="Times New Roman"/>
              </a:rPr>
              <a:t>sac </a:t>
            </a:r>
            <a:r>
              <a:rPr sz="1950" b="1" spc="-15" dirty="0">
                <a:latin typeface="Times New Roman"/>
                <a:cs typeface="Times New Roman"/>
              </a:rPr>
              <a:t>is </a:t>
            </a:r>
            <a:r>
              <a:rPr sz="1950" b="1" spc="45" dirty="0">
                <a:latin typeface="Times New Roman"/>
                <a:cs typeface="Times New Roman"/>
              </a:rPr>
              <a:t>not </a:t>
            </a:r>
            <a:r>
              <a:rPr sz="1950" b="1" spc="15" dirty="0">
                <a:latin typeface="Times New Roman"/>
                <a:cs typeface="Times New Roman"/>
              </a:rPr>
              <a:t>smooth </a:t>
            </a:r>
            <a:r>
              <a:rPr sz="1950" b="1" spc="20" dirty="0">
                <a:latin typeface="Times New Roman"/>
                <a:cs typeface="Times New Roman"/>
              </a:rPr>
              <a:t> </a:t>
            </a:r>
            <a:r>
              <a:rPr sz="1950" b="1" dirty="0">
                <a:latin typeface="Times New Roman"/>
                <a:cs typeface="Times New Roman"/>
              </a:rPr>
              <a:t>but</a:t>
            </a:r>
            <a:r>
              <a:rPr sz="1950" b="1" spc="-75" dirty="0">
                <a:latin typeface="Times New Roman"/>
                <a:cs typeface="Times New Roman"/>
              </a:rPr>
              <a:t> </a:t>
            </a:r>
            <a:r>
              <a:rPr sz="1950" b="1" dirty="0">
                <a:latin typeface="Times New Roman"/>
                <a:cs typeface="Times New Roman"/>
              </a:rPr>
              <a:t>shows</a:t>
            </a:r>
            <a:r>
              <a:rPr sz="1950" b="1" spc="-60" dirty="0">
                <a:latin typeface="Times New Roman"/>
                <a:cs typeface="Times New Roman"/>
              </a:rPr>
              <a:t> </a:t>
            </a:r>
            <a:r>
              <a:rPr sz="1950" b="1" spc="10" dirty="0">
                <a:latin typeface="Times New Roman"/>
                <a:cs typeface="Times New Roman"/>
              </a:rPr>
              <a:t>alveoli</a:t>
            </a:r>
            <a:r>
              <a:rPr sz="1950" b="1" spc="-65" dirty="0">
                <a:latin typeface="Times New Roman"/>
                <a:cs typeface="Times New Roman"/>
              </a:rPr>
              <a:t> </a:t>
            </a:r>
            <a:r>
              <a:rPr sz="1950" b="1" spc="-30" dirty="0">
                <a:latin typeface="Times New Roman"/>
                <a:cs typeface="Times New Roman"/>
              </a:rPr>
              <a:t>arranged</a:t>
            </a:r>
            <a:r>
              <a:rPr sz="1950" b="1" spc="-10" dirty="0">
                <a:latin typeface="Times New Roman"/>
                <a:cs typeface="Times New Roman"/>
              </a:rPr>
              <a:t> </a:t>
            </a:r>
            <a:r>
              <a:rPr sz="1950" b="1" spc="20" dirty="0">
                <a:latin typeface="Times New Roman"/>
                <a:cs typeface="Times New Roman"/>
              </a:rPr>
              <a:t>in</a:t>
            </a:r>
            <a:r>
              <a:rPr sz="1950" b="1" spc="-65" dirty="0">
                <a:latin typeface="Times New Roman"/>
                <a:cs typeface="Times New Roman"/>
              </a:rPr>
              <a:t> </a:t>
            </a:r>
            <a:r>
              <a:rPr sz="1950" b="1" spc="45" dirty="0">
                <a:latin typeface="Times New Roman"/>
                <a:cs typeface="Times New Roman"/>
              </a:rPr>
              <a:t>two</a:t>
            </a:r>
            <a:r>
              <a:rPr sz="1950" b="1" spc="-70" dirty="0">
                <a:latin typeface="Times New Roman"/>
                <a:cs typeface="Times New Roman"/>
              </a:rPr>
              <a:t> </a:t>
            </a:r>
            <a:r>
              <a:rPr sz="1950" b="1" spc="-10" dirty="0" smtClean="0">
                <a:latin typeface="Times New Roman"/>
                <a:cs typeface="Times New Roman"/>
              </a:rPr>
              <a:t>rows</a:t>
            </a:r>
            <a:r>
              <a:rPr lang="en-US" sz="1950" b="1" spc="-10" dirty="0" smtClean="0">
                <a:latin typeface="Times New Roman"/>
                <a:cs typeface="Times New Roman"/>
              </a:rPr>
              <a:t>.</a:t>
            </a:r>
            <a:endParaRPr sz="1950" dirty="0">
              <a:latin typeface="Times New Roman"/>
              <a:cs typeface="Times New Roman"/>
            </a:endParaRPr>
          </a:p>
          <a:p>
            <a:pPr>
              <a:lnSpc>
                <a:spcPct val="100000"/>
              </a:lnSpc>
              <a:spcBef>
                <a:spcPts val="55"/>
              </a:spcBef>
              <a:buClr>
                <a:srgbClr val="D24717"/>
              </a:buClr>
              <a:buFont typeface="Segoe UI Symbol"/>
              <a:buChar char="⚫"/>
            </a:pPr>
            <a:endParaRPr sz="1950" dirty="0">
              <a:latin typeface="Times New Roman"/>
              <a:cs typeface="Times New Roman"/>
            </a:endParaRPr>
          </a:p>
          <a:p>
            <a:pPr marL="286385" marR="5080" indent="-274320" algn="just">
              <a:lnSpc>
                <a:spcPct val="100000"/>
              </a:lnSpc>
              <a:buClr>
                <a:srgbClr val="D24717"/>
              </a:buClr>
              <a:buSzPct val="84000"/>
              <a:buFont typeface="Segoe UI Symbol"/>
              <a:buChar char="⚫"/>
              <a:tabLst>
                <a:tab pos="287020" algn="l"/>
              </a:tabLst>
            </a:pPr>
            <a:r>
              <a:rPr sz="1950" b="1" spc="-25" dirty="0">
                <a:latin typeface="Times New Roman"/>
                <a:cs typeface="Times New Roman"/>
              </a:rPr>
              <a:t>In</a:t>
            </a:r>
            <a:r>
              <a:rPr sz="1950" b="1" spc="-20" dirty="0">
                <a:latin typeface="Times New Roman"/>
                <a:cs typeface="Times New Roman"/>
              </a:rPr>
              <a:t> </a:t>
            </a:r>
            <a:r>
              <a:rPr sz="1950" b="1" spc="30" dirty="0">
                <a:latin typeface="Times New Roman"/>
                <a:cs typeface="Times New Roman"/>
              </a:rPr>
              <a:t>Dipnoi,</a:t>
            </a:r>
            <a:r>
              <a:rPr sz="1950" b="1" spc="35" dirty="0">
                <a:latin typeface="Times New Roman"/>
                <a:cs typeface="Times New Roman"/>
              </a:rPr>
              <a:t> </a:t>
            </a:r>
            <a:r>
              <a:rPr sz="1950" b="1" i="1" spc="-85" dirty="0">
                <a:latin typeface="Times New Roman"/>
                <a:cs typeface="Times New Roman"/>
              </a:rPr>
              <a:t>Neoceratodus,</a:t>
            </a:r>
            <a:r>
              <a:rPr sz="1950" b="1" i="1" spc="-80" dirty="0">
                <a:latin typeface="Times New Roman"/>
                <a:cs typeface="Times New Roman"/>
              </a:rPr>
              <a:t> </a:t>
            </a:r>
            <a:r>
              <a:rPr sz="1950" b="1" i="1" spc="-60" dirty="0">
                <a:latin typeface="Times New Roman"/>
                <a:cs typeface="Times New Roman"/>
              </a:rPr>
              <a:t>Protopterus</a:t>
            </a:r>
            <a:r>
              <a:rPr sz="1950" b="1" i="1" spc="-55" dirty="0">
                <a:latin typeface="Times New Roman"/>
                <a:cs typeface="Times New Roman"/>
              </a:rPr>
              <a:t> </a:t>
            </a:r>
            <a:r>
              <a:rPr sz="1950" b="1" spc="-20" dirty="0">
                <a:latin typeface="Times New Roman"/>
                <a:cs typeface="Times New Roman"/>
              </a:rPr>
              <a:t>and</a:t>
            </a:r>
            <a:r>
              <a:rPr sz="1950" b="1" spc="-15" dirty="0">
                <a:latin typeface="Times New Roman"/>
                <a:cs typeface="Times New Roman"/>
              </a:rPr>
              <a:t> </a:t>
            </a:r>
            <a:r>
              <a:rPr sz="1950" b="1" i="1" spc="-90" dirty="0">
                <a:latin typeface="Times New Roman"/>
                <a:cs typeface="Times New Roman"/>
              </a:rPr>
              <a:t>Lepidosiren</a:t>
            </a:r>
            <a:r>
              <a:rPr sz="1950" b="1" i="1" spc="450" dirty="0">
                <a:latin typeface="Times New Roman"/>
                <a:cs typeface="Times New Roman"/>
              </a:rPr>
              <a:t> </a:t>
            </a:r>
            <a:r>
              <a:rPr sz="1950" b="1" spc="25" dirty="0">
                <a:latin typeface="Times New Roman"/>
                <a:cs typeface="Times New Roman"/>
              </a:rPr>
              <a:t>the </a:t>
            </a:r>
            <a:r>
              <a:rPr sz="1950" b="1" spc="30" dirty="0">
                <a:latin typeface="Times New Roman"/>
                <a:cs typeface="Times New Roman"/>
              </a:rPr>
              <a:t> </a:t>
            </a:r>
            <a:r>
              <a:rPr sz="1950" b="1" spc="-15" dirty="0">
                <a:latin typeface="Times New Roman"/>
                <a:cs typeface="Times New Roman"/>
              </a:rPr>
              <a:t>bladder</a:t>
            </a:r>
            <a:r>
              <a:rPr sz="1950" b="1" spc="-10" dirty="0">
                <a:latin typeface="Times New Roman"/>
                <a:cs typeface="Times New Roman"/>
              </a:rPr>
              <a:t> </a:t>
            </a:r>
            <a:r>
              <a:rPr sz="1950" b="1" spc="-20" dirty="0">
                <a:latin typeface="Times New Roman"/>
                <a:cs typeface="Times New Roman"/>
              </a:rPr>
              <a:t>resembles</a:t>
            </a:r>
            <a:r>
              <a:rPr sz="1950" b="1" spc="-15" dirty="0">
                <a:latin typeface="Times New Roman"/>
                <a:cs typeface="Times New Roman"/>
              </a:rPr>
              <a:t> </a:t>
            </a:r>
            <a:r>
              <a:rPr sz="1950" b="1" spc="30" dirty="0">
                <a:latin typeface="Times New Roman"/>
                <a:cs typeface="Times New Roman"/>
              </a:rPr>
              <a:t>the </a:t>
            </a:r>
            <a:r>
              <a:rPr sz="1950" b="1" spc="20" dirty="0">
                <a:latin typeface="Times New Roman"/>
                <a:cs typeface="Times New Roman"/>
              </a:rPr>
              <a:t>lung </a:t>
            </a:r>
            <a:r>
              <a:rPr sz="1950" b="1" spc="25" dirty="0">
                <a:latin typeface="Times New Roman"/>
                <a:cs typeface="Times New Roman"/>
              </a:rPr>
              <a:t>of </a:t>
            </a:r>
            <a:r>
              <a:rPr sz="1950" b="1" spc="-45" dirty="0">
                <a:latin typeface="Times New Roman"/>
                <a:cs typeface="Times New Roman"/>
              </a:rPr>
              <a:t>an</a:t>
            </a:r>
            <a:r>
              <a:rPr sz="1950" b="1" spc="-40" dirty="0">
                <a:latin typeface="Times New Roman"/>
                <a:cs typeface="Times New Roman"/>
              </a:rPr>
              <a:t> </a:t>
            </a:r>
            <a:r>
              <a:rPr sz="1950" b="1" spc="-15" dirty="0">
                <a:latin typeface="Times New Roman"/>
                <a:cs typeface="Times New Roman"/>
              </a:rPr>
              <a:t>amphibian. </a:t>
            </a:r>
            <a:r>
              <a:rPr sz="1950" b="1" spc="-65" dirty="0">
                <a:latin typeface="Times New Roman"/>
                <a:cs typeface="Times New Roman"/>
              </a:rPr>
              <a:t>The</a:t>
            </a:r>
            <a:r>
              <a:rPr sz="1950" b="1" spc="-60" dirty="0">
                <a:latin typeface="Times New Roman"/>
                <a:cs typeface="Times New Roman"/>
              </a:rPr>
              <a:t> </a:t>
            </a:r>
            <a:r>
              <a:rPr sz="1950" b="1" spc="10" dirty="0">
                <a:latin typeface="Times New Roman"/>
                <a:cs typeface="Times New Roman"/>
              </a:rPr>
              <a:t>wall </a:t>
            </a:r>
            <a:r>
              <a:rPr sz="1950" b="1" spc="25" dirty="0">
                <a:latin typeface="Times New Roman"/>
                <a:cs typeface="Times New Roman"/>
              </a:rPr>
              <a:t>of </a:t>
            </a:r>
            <a:r>
              <a:rPr sz="1950" b="1" spc="30" dirty="0">
                <a:latin typeface="Times New Roman"/>
                <a:cs typeface="Times New Roman"/>
              </a:rPr>
              <a:t> </a:t>
            </a:r>
            <a:r>
              <a:rPr sz="1950" b="1" spc="-15" dirty="0">
                <a:latin typeface="Times New Roman"/>
                <a:cs typeface="Times New Roman"/>
              </a:rPr>
              <a:t>bladder is </a:t>
            </a:r>
            <a:r>
              <a:rPr sz="1950" b="1" spc="10" dirty="0">
                <a:latin typeface="Times New Roman"/>
                <a:cs typeface="Times New Roman"/>
              </a:rPr>
              <a:t>highly </a:t>
            </a:r>
            <a:r>
              <a:rPr sz="1950" b="1" spc="-40" dirty="0">
                <a:latin typeface="Times New Roman"/>
                <a:cs typeface="Times New Roman"/>
              </a:rPr>
              <a:t>vascular </a:t>
            </a:r>
            <a:r>
              <a:rPr sz="1950" b="1" spc="-20" dirty="0">
                <a:latin typeface="Times New Roman"/>
                <a:cs typeface="Times New Roman"/>
              </a:rPr>
              <a:t>and </a:t>
            </a:r>
            <a:r>
              <a:rPr sz="1950" b="1" dirty="0">
                <a:latin typeface="Times New Roman"/>
                <a:cs typeface="Times New Roman"/>
              </a:rPr>
              <a:t>shows </a:t>
            </a:r>
            <a:r>
              <a:rPr sz="1950" b="1" spc="-15" dirty="0">
                <a:latin typeface="Times New Roman"/>
                <a:cs typeface="Times New Roman"/>
              </a:rPr>
              <a:t>numerous </a:t>
            </a:r>
            <a:r>
              <a:rPr sz="1950" b="1" spc="10" dirty="0">
                <a:latin typeface="Times New Roman"/>
                <a:cs typeface="Times New Roman"/>
              </a:rPr>
              <a:t>alveoli </a:t>
            </a:r>
            <a:r>
              <a:rPr sz="1950" b="1" spc="-20" dirty="0">
                <a:latin typeface="Times New Roman"/>
                <a:cs typeface="Times New Roman"/>
              </a:rPr>
              <a:t>that </a:t>
            </a:r>
            <a:r>
              <a:rPr sz="1950" b="1" spc="-15" dirty="0">
                <a:latin typeface="Times New Roman"/>
                <a:cs typeface="Times New Roman"/>
              </a:rPr>
              <a:t> </a:t>
            </a:r>
            <a:r>
              <a:rPr sz="1950" b="1" spc="-55" dirty="0">
                <a:latin typeface="Times New Roman"/>
                <a:cs typeface="Times New Roman"/>
              </a:rPr>
              <a:t>are </a:t>
            </a:r>
            <a:r>
              <a:rPr sz="1950" b="1" spc="-10" dirty="0">
                <a:latin typeface="Times New Roman"/>
                <a:cs typeface="Times New Roman"/>
              </a:rPr>
              <a:t>further </a:t>
            </a:r>
            <a:r>
              <a:rPr sz="1950" b="1" spc="30" dirty="0">
                <a:latin typeface="Times New Roman"/>
                <a:cs typeface="Times New Roman"/>
              </a:rPr>
              <a:t>divided </a:t>
            </a:r>
            <a:r>
              <a:rPr sz="1950" b="1" spc="45" dirty="0">
                <a:latin typeface="Times New Roman"/>
                <a:cs typeface="Times New Roman"/>
              </a:rPr>
              <a:t>into </a:t>
            </a:r>
            <a:r>
              <a:rPr sz="1950" b="1" spc="30" dirty="0">
                <a:latin typeface="Times New Roman"/>
                <a:cs typeface="Times New Roman"/>
              </a:rPr>
              <a:t>the </a:t>
            </a:r>
            <a:r>
              <a:rPr sz="1950" b="1" spc="-35" dirty="0">
                <a:latin typeface="Times New Roman"/>
                <a:cs typeface="Times New Roman"/>
              </a:rPr>
              <a:t>smaller </a:t>
            </a:r>
            <a:r>
              <a:rPr sz="1950" b="1" spc="5" dirty="0">
                <a:latin typeface="Times New Roman"/>
                <a:cs typeface="Times New Roman"/>
              </a:rPr>
              <a:t>sacculi. </a:t>
            </a:r>
            <a:r>
              <a:rPr sz="1950" b="1" spc="-50" dirty="0">
                <a:latin typeface="Times New Roman"/>
                <a:cs typeface="Times New Roman"/>
              </a:rPr>
              <a:t>Their </a:t>
            </a:r>
            <a:r>
              <a:rPr sz="1950" b="1" spc="-15" dirty="0">
                <a:latin typeface="Times New Roman"/>
                <a:cs typeface="Times New Roman"/>
              </a:rPr>
              <a:t>bladder is </a:t>
            </a:r>
            <a:r>
              <a:rPr sz="1950" b="1" spc="-10" dirty="0">
                <a:latin typeface="Times New Roman"/>
                <a:cs typeface="Times New Roman"/>
              </a:rPr>
              <a:t> </a:t>
            </a:r>
            <a:r>
              <a:rPr sz="1950" b="1" spc="20" dirty="0">
                <a:latin typeface="Times New Roman"/>
                <a:cs typeface="Times New Roman"/>
              </a:rPr>
              <a:t>modified</a:t>
            </a:r>
            <a:r>
              <a:rPr sz="1950" b="1" spc="-75" dirty="0">
                <a:latin typeface="Times New Roman"/>
                <a:cs typeface="Times New Roman"/>
              </a:rPr>
              <a:t> </a:t>
            </a:r>
            <a:r>
              <a:rPr sz="1950" b="1" spc="-20" dirty="0">
                <a:latin typeface="Times New Roman"/>
                <a:cs typeface="Times New Roman"/>
              </a:rPr>
              <a:t>for</a:t>
            </a:r>
            <a:r>
              <a:rPr sz="1950" b="1" spc="-65" dirty="0">
                <a:latin typeface="Times New Roman"/>
                <a:cs typeface="Times New Roman"/>
              </a:rPr>
              <a:t> </a:t>
            </a:r>
            <a:r>
              <a:rPr sz="1950" b="1" spc="-25" dirty="0">
                <a:latin typeface="Times New Roman"/>
                <a:cs typeface="Times New Roman"/>
              </a:rPr>
              <a:t>aerial</a:t>
            </a:r>
            <a:r>
              <a:rPr sz="1950" b="1" spc="-45" dirty="0">
                <a:latin typeface="Times New Roman"/>
                <a:cs typeface="Times New Roman"/>
              </a:rPr>
              <a:t> </a:t>
            </a:r>
            <a:r>
              <a:rPr sz="1950" b="1" spc="-10" dirty="0" smtClean="0">
                <a:latin typeface="Times New Roman"/>
                <a:cs typeface="Times New Roman"/>
              </a:rPr>
              <a:t>respiration</a:t>
            </a:r>
            <a:r>
              <a:rPr lang="en-US" sz="1950" b="1" spc="-10" dirty="0" smtClean="0">
                <a:latin typeface="Times New Roman"/>
                <a:cs typeface="Times New Roman"/>
              </a:rPr>
              <a:t>.</a:t>
            </a:r>
            <a:endParaRPr sz="1950" dirty="0">
              <a:latin typeface="Times New Roman"/>
              <a:cs typeface="Times New Roman"/>
            </a:endParaRPr>
          </a:p>
        </p:txBody>
      </p:sp>
      <p:pic>
        <p:nvPicPr>
          <p:cNvPr id="4098" name="Picture 2" descr="C:\Users\SAMIR SARDAR\Desktop\New folder\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912" y="1295400"/>
            <a:ext cx="3817088" cy="5049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143000"/>
            <a:ext cx="8763000" cy="4506362"/>
          </a:xfrm>
          <a:prstGeom prst="rect">
            <a:avLst/>
          </a:prstGeom>
        </p:spPr>
        <p:txBody>
          <a:bodyPr vert="horz" wrap="square" lIns="0" tIns="12700" rIns="0" bIns="0" rtlCol="0">
            <a:spAutoFit/>
          </a:bodyPr>
          <a:lstStyle/>
          <a:p>
            <a:pPr marL="287020" marR="6350" indent="-274320" algn="just">
              <a:lnSpc>
                <a:spcPct val="100000"/>
              </a:lnSpc>
              <a:spcBef>
                <a:spcPts val="100"/>
              </a:spcBef>
              <a:buClr>
                <a:srgbClr val="D24717"/>
              </a:buClr>
              <a:buSzPct val="85185"/>
              <a:buFont typeface="Segoe UI Symbol"/>
              <a:buChar char="⚫"/>
              <a:tabLst>
                <a:tab pos="287020" algn="l"/>
              </a:tabLst>
            </a:pPr>
            <a:r>
              <a:rPr sz="2100" spc="-200" dirty="0">
                <a:latin typeface="Times New Roman" pitchFamily="18" charset="0"/>
                <a:cs typeface="Times New Roman" pitchFamily="18" charset="0"/>
              </a:rPr>
              <a:t>Gas</a:t>
            </a:r>
            <a:r>
              <a:rPr sz="2100" spc="275" dirty="0">
                <a:latin typeface="Times New Roman" pitchFamily="18" charset="0"/>
                <a:cs typeface="Times New Roman" pitchFamily="18" charset="0"/>
              </a:rPr>
              <a:t> </a:t>
            </a:r>
            <a:r>
              <a:rPr sz="2100" spc="-114" dirty="0">
                <a:latin typeface="Times New Roman" pitchFamily="18" charset="0"/>
                <a:cs typeface="Times New Roman" pitchFamily="18" charset="0"/>
              </a:rPr>
              <a:t>bladder </a:t>
            </a:r>
            <a:r>
              <a:rPr sz="2100" spc="-170" dirty="0">
                <a:latin typeface="Times New Roman" pitchFamily="18" charset="0"/>
                <a:cs typeface="Times New Roman" pitchFamily="18" charset="0"/>
              </a:rPr>
              <a:t>is</a:t>
            </a:r>
            <a:r>
              <a:rPr sz="2100" spc="335" dirty="0">
                <a:latin typeface="Times New Roman" pitchFamily="18" charset="0"/>
                <a:cs typeface="Times New Roman" pitchFamily="18" charset="0"/>
              </a:rPr>
              <a:t> </a:t>
            </a:r>
            <a:r>
              <a:rPr sz="2100" spc="-90" dirty="0">
                <a:latin typeface="Times New Roman" pitchFamily="18" charset="0"/>
                <a:cs typeface="Times New Roman" pitchFamily="18" charset="0"/>
              </a:rPr>
              <a:t>present </a:t>
            </a:r>
            <a:r>
              <a:rPr sz="2100" spc="-125" dirty="0">
                <a:latin typeface="Times New Roman" pitchFamily="18" charset="0"/>
                <a:cs typeface="Times New Roman" pitchFamily="18" charset="0"/>
              </a:rPr>
              <a:t>in </a:t>
            </a:r>
            <a:r>
              <a:rPr sz="2100" spc="-114" dirty="0">
                <a:latin typeface="Times New Roman" pitchFamily="18" charset="0"/>
                <a:cs typeface="Times New Roman" pitchFamily="18" charset="0"/>
              </a:rPr>
              <a:t>most </a:t>
            </a:r>
            <a:r>
              <a:rPr sz="2100" spc="-85" dirty="0">
                <a:latin typeface="Times New Roman" pitchFamily="18" charset="0"/>
                <a:cs typeface="Times New Roman" pitchFamily="18" charset="0"/>
              </a:rPr>
              <a:t>teleost but </a:t>
            </a:r>
            <a:r>
              <a:rPr sz="2100" spc="-45" dirty="0">
                <a:latin typeface="Times New Roman" pitchFamily="18" charset="0"/>
                <a:cs typeface="Times New Roman" pitchFamily="18" charset="0"/>
              </a:rPr>
              <a:t>it </a:t>
            </a:r>
            <a:r>
              <a:rPr sz="2100" spc="-170" dirty="0">
                <a:latin typeface="Times New Roman" pitchFamily="18" charset="0"/>
                <a:cs typeface="Times New Roman" pitchFamily="18" charset="0"/>
              </a:rPr>
              <a:t>is </a:t>
            </a:r>
            <a:r>
              <a:rPr sz="2100" spc="-130" dirty="0">
                <a:latin typeface="Times New Roman" pitchFamily="18" charset="0"/>
                <a:cs typeface="Times New Roman" pitchFamily="18" charset="0"/>
              </a:rPr>
              <a:t>absent </a:t>
            </a:r>
            <a:r>
              <a:rPr sz="2100" spc="-125" dirty="0">
                <a:latin typeface="Times New Roman" pitchFamily="18" charset="0"/>
                <a:cs typeface="Times New Roman" pitchFamily="18" charset="0"/>
              </a:rPr>
              <a:t>in </a:t>
            </a:r>
            <a:r>
              <a:rPr sz="2100" spc="-150" dirty="0">
                <a:latin typeface="Times New Roman" pitchFamily="18" charset="0"/>
                <a:cs typeface="Times New Roman" pitchFamily="18" charset="0"/>
              </a:rPr>
              <a:t>several </a:t>
            </a:r>
            <a:r>
              <a:rPr sz="2100" spc="-60" dirty="0">
                <a:latin typeface="Times New Roman" pitchFamily="18" charset="0"/>
                <a:cs typeface="Times New Roman" pitchFamily="18" charset="0"/>
              </a:rPr>
              <a:t>order </a:t>
            </a:r>
            <a:r>
              <a:rPr sz="2100" spc="-55" dirty="0">
                <a:latin typeface="Times New Roman" pitchFamily="18" charset="0"/>
                <a:cs typeface="Times New Roman" pitchFamily="18" charset="0"/>
              </a:rPr>
              <a:t> </a:t>
            </a:r>
            <a:r>
              <a:rPr sz="2100" spc="-195" dirty="0">
                <a:latin typeface="Times New Roman" pitchFamily="18" charset="0"/>
                <a:cs typeface="Times New Roman" pitchFamily="18" charset="0"/>
              </a:rPr>
              <a:t>o</a:t>
            </a:r>
            <a:r>
              <a:rPr sz="2100" spc="-125" dirty="0">
                <a:latin typeface="Times New Roman" pitchFamily="18" charset="0"/>
                <a:cs typeface="Times New Roman" pitchFamily="18" charset="0"/>
              </a:rPr>
              <a:t>f</a:t>
            </a:r>
            <a:r>
              <a:rPr sz="2100" dirty="0">
                <a:latin typeface="Times New Roman" pitchFamily="18" charset="0"/>
                <a:cs typeface="Times New Roman" pitchFamily="18" charset="0"/>
              </a:rPr>
              <a:t> </a:t>
            </a:r>
            <a:r>
              <a:rPr sz="2100" spc="-170" dirty="0">
                <a:latin typeface="Times New Roman" pitchFamily="18" charset="0"/>
                <a:cs typeface="Times New Roman" pitchFamily="18" charset="0"/>
              </a:rPr>
              <a:t>fishes</a:t>
            </a:r>
            <a:r>
              <a:rPr sz="2100" spc="20" dirty="0">
                <a:latin typeface="Times New Roman" pitchFamily="18" charset="0"/>
                <a:cs typeface="Times New Roman" pitchFamily="18" charset="0"/>
              </a:rPr>
              <a:t> </a:t>
            </a:r>
            <a:r>
              <a:rPr sz="2100" spc="-160" dirty="0">
                <a:latin typeface="Times New Roman" pitchFamily="18" charset="0"/>
                <a:cs typeface="Times New Roman" pitchFamily="18" charset="0"/>
              </a:rPr>
              <a:t>su</a:t>
            </a:r>
            <a:r>
              <a:rPr sz="2100" spc="-105" dirty="0">
                <a:latin typeface="Times New Roman" pitchFamily="18" charset="0"/>
                <a:cs typeface="Times New Roman" pitchFamily="18" charset="0"/>
              </a:rPr>
              <a:t>c</a:t>
            </a:r>
            <a:r>
              <a:rPr sz="2100" spc="-170" dirty="0">
                <a:latin typeface="Times New Roman" pitchFamily="18" charset="0"/>
                <a:cs typeface="Times New Roman" pitchFamily="18" charset="0"/>
              </a:rPr>
              <a:t>h</a:t>
            </a:r>
            <a:r>
              <a:rPr sz="2100" spc="15" dirty="0">
                <a:latin typeface="Times New Roman" pitchFamily="18" charset="0"/>
                <a:cs typeface="Times New Roman" pitchFamily="18" charset="0"/>
              </a:rPr>
              <a:t> </a:t>
            </a:r>
            <a:r>
              <a:rPr sz="2100" spc="-229" dirty="0">
                <a:latin typeface="Times New Roman" pitchFamily="18" charset="0"/>
                <a:cs typeface="Times New Roman" pitchFamily="18" charset="0"/>
              </a:rPr>
              <a:t>a</a:t>
            </a:r>
            <a:r>
              <a:rPr sz="2100" spc="-200" dirty="0">
                <a:latin typeface="Times New Roman" pitchFamily="18" charset="0"/>
                <a:cs typeface="Times New Roman" pitchFamily="18" charset="0"/>
              </a:rPr>
              <a:t>s</a:t>
            </a:r>
            <a:r>
              <a:rPr sz="2100" dirty="0">
                <a:latin typeface="Times New Roman" pitchFamily="18" charset="0"/>
                <a:cs typeface="Times New Roman" pitchFamily="18" charset="0"/>
              </a:rPr>
              <a:t> </a:t>
            </a:r>
            <a:r>
              <a:rPr sz="2100" spc="-170" dirty="0">
                <a:latin typeface="Times New Roman" pitchFamily="18" charset="0"/>
                <a:cs typeface="Times New Roman" pitchFamily="18" charset="0"/>
              </a:rPr>
              <a:t>P</a:t>
            </a:r>
            <a:r>
              <a:rPr sz="2100" spc="-70" dirty="0">
                <a:latin typeface="Times New Roman" pitchFamily="18" charset="0"/>
                <a:cs typeface="Times New Roman" pitchFamily="18" charset="0"/>
              </a:rPr>
              <a:t>leu</a:t>
            </a:r>
            <a:r>
              <a:rPr sz="2100" spc="-85" dirty="0">
                <a:latin typeface="Times New Roman" pitchFamily="18" charset="0"/>
                <a:cs typeface="Times New Roman" pitchFamily="18" charset="0"/>
              </a:rPr>
              <a:t>r</a:t>
            </a:r>
            <a:r>
              <a:rPr sz="2100" spc="-114" dirty="0">
                <a:latin typeface="Times New Roman" pitchFamily="18" charset="0"/>
                <a:cs typeface="Times New Roman" pitchFamily="18" charset="0"/>
              </a:rPr>
              <a:t>o</a:t>
            </a:r>
            <a:r>
              <a:rPr sz="2100" spc="-110" dirty="0">
                <a:latin typeface="Times New Roman" pitchFamily="18" charset="0"/>
                <a:cs typeface="Times New Roman" pitchFamily="18" charset="0"/>
              </a:rPr>
              <a:t>n</a:t>
            </a:r>
            <a:r>
              <a:rPr sz="2100" spc="-100" dirty="0">
                <a:latin typeface="Times New Roman" pitchFamily="18" charset="0"/>
                <a:cs typeface="Times New Roman" pitchFamily="18" charset="0"/>
              </a:rPr>
              <a:t>ect</a:t>
            </a:r>
            <a:r>
              <a:rPr sz="2100" spc="-65" dirty="0">
                <a:latin typeface="Times New Roman" pitchFamily="18" charset="0"/>
                <a:cs typeface="Times New Roman" pitchFamily="18" charset="0"/>
              </a:rPr>
              <a:t>i</a:t>
            </a:r>
            <a:r>
              <a:rPr sz="2100" spc="-105" dirty="0">
                <a:latin typeface="Times New Roman" pitchFamily="18" charset="0"/>
                <a:cs typeface="Times New Roman" pitchFamily="18" charset="0"/>
              </a:rPr>
              <a:t>fo</a:t>
            </a:r>
            <a:r>
              <a:rPr sz="2100" spc="-30" dirty="0">
                <a:latin typeface="Times New Roman" pitchFamily="18" charset="0"/>
                <a:cs typeface="Times New Roman" pitchFamily="18" charset="0"/>
              </a:rPr>
              <a:t>r</a:t>
            </a:r>
            <a:r>
              <a:rPr sz="2100" spc="-185" dirty="0">
                <a:latin typeface="Times New Roman" pitchFamily="18" charset="0"/>
                <a:cs typeface="Times New Roman" pitchFamily="18" charset="0"/>
              </a:rPr>
              <a:t>me</a:t>
            </a:r>
            <a:r>
              <a:rPr sz="2100" spc="-114" dirty="0">
                <a:latin typeface="Times New Roman" pitchFamily="18" charset="0"/>
                <a:cs typeface="Times New Roman" pitchFamily="18" charset="0"/>
              </a:rPr>
              <a:t>s</a:t>
            </a:r>
            <a:r>
              <a:rPr sz="2100" spc="110" dirty="0">
                <a:latin typeface="Times New Roman" pitchFamily="18" charset="0"/>
                <a:cs typeface="Times New Roman" pitchFamily="18" charset="0"/>
              </a:rPr>
              <a:t>,</a:t>
            </a:r>
            <a:r>
              <a:rPr sz="2100" spc="-85" dirty="0">
                <a:latin typeface="Times New Roman" pitchFamily="18" charset="0"/>
                <a:cs typeface="Times New Roman" pitchFamily="18" charset="0"/>
              </a:rPr>
              <a:t> </a:t>
            </a:r>
            <a:r>
              <a:rPr sz="2100" spc="-254" dirty="0">
                <a:latin typeface="Times New Roman" pitchFamily="18" charset="0"/>
                <a:cs typeface="Times New Roman" pitchFamily="18" charset="0"/>
              </a:rPr>
              <a:t>E</a:t>
            </a:r>
            <a:r>
              <a:rPr sz="2100" spc="-135" dirty="0">
                <a:latin typeface="Times New Roman" pitchFamily="18" charset="0"/>
                <a:cs typeface="Times New Roman" pitchFamily="18" charset="0"/>
              </a:rPr>
              <a:t>c</a:t>
            </a:r>
            <a:r>
              <a:rPr sz="2100" spc="-120" dirty="0">
                <a:latin typeface="Times New Roman" pitchFamily="18" charset="0"/>
                <a:cs typeface="Times New Roman" pitchFamily="18" charset="0"/>
              </a:rPr>
              <a:t>heneifo</a:t>
            </a:r>
            <a:r>
              <a:rPr sz="2100" spc="-20" dirty="0">
                <a:latin typeface="Times New Roman" pitchFamily="18" charset="0"/>
                <a:cs typeface="Times New Roman" pitchFamily="18" charset="0"/>
              </a:rPr>
              <a:t>r</a:t>
            </a:r>
            <a:r>
              <a:rPr sz="2100" spc="-185" dirty="0">
                <a:latin typeface="Times New Roman" pitchFamily="18" charset="0"/>
                <a:cs typeface="Times New Roman" pitchFamily="18" charset="0"/>
              </a:rPr>
              <a:t>me</a:t>
            </a:r>
            <a:r>
              <a:rPr sz="2100" spc="-114" dirty="0">
                <a:latin typeface="Times New Roman" pitchFamily="18" charset="0"/>
                <a:cs typeface="Times New Roman" pitchFamily="18" charset="0"/>
              </a:rPr>
              <a:t>s</a:t>
            </a:r>
            <a:r>
              <a:rPr sz="2100" spc="110" dirty="0">
                <a:latin typeface="Times New Roman" pitchFamily="18" charset="0"/>
                <a:cs typeface="Times New Roman" pitchFamily="18" charset="0"/>
              </a:rPr>
              <a:t>,</a:t>
            </a:r>
            <a:r>
              <a:rPr sz="2100" spc="-100" dirty="0">
                <a:latin typeface="Times New Roman" pitchFamily="18" charset="0"/>
                <a:cs typeface="Times New Roman" pitchFamily="18" charset="0"/>
              </a:rPr>
              <a:t> </a:t>
            </a:r>
            <a:r>
              <a:rPr sz="2100" spc="-225" dirty="0">
                <a:latin typeface="Times New Roman" pitchFamily="18" charset="0"/>
                <a:cs typeface="Times New Roman" pitchFamily="18" charset="0"/>
              </a:rPr>
              <a:t>G</a:t>
            </a:r>
            <a:r>
              <a:rPr sz="2100" spc="-85" dirty="0">
                <a:latin typeface="Times New Roman" pitchFamily="18" charset="0"/>
                <a:cs typeface="Times New Roman" pitchFamily="18" charset="0"/>
              </a:rPr>
              <a:t>i</a:t>
            </a:r>
            <a:r>
              <a:rPr sz="2100" spc="-145" dirty="0">
                <a:latin typeface="Times New Roman" pitchFamily="18" charset="0"/>
                <a:cs typeface="Times New Roman" pitchFamily="18" charset="0"/>
              </a:rPr>
              <a:t>gan</a:t>
            </a:r>
            <a:r>
              <a:rPr sz="2100" spc="-95" dirty="0">
                <a:latin typeface="Times New Roman" pitchFamily="18" charset="0"/>
                <a:cs typeface="Times New Roman" pitchFamily="18" charset="0"/>
              </a:rPr>
              <a:t>t</a:t>
            </a:r>
            <a:r>
              <a:rPr sz="2100" spc="-50" dirty="0">
                <a:latin typeface="Times New Roman" pitchFamily="18" charset="0"/>
                <a:cs typeface="Times New Roman" pitchFamily="18" charset="0"/>
              </a:rPr>
              <a:t>u</a:t>
            </a:r>
            <a:r>
              <a:rPr sz="2100" spc="5" dirty="0">
                <a:latin typeface="Times New Roman" pitchFamily="18" charset="0"/>
                <a:cs typeface="Times New Roman" pitchFamily="18" charset="0"/>
              </a:rPr>
              <a:t>r</a:t>
            </a:r>
            <a:r>
              <a:rPr sz="2100" spc="-110" dirty="0">
                <a:latin typeface="Times New Roman" pitchFamily="18" charset="0"/>
                <a:cs typeface="Times New Roman" pitchFamily="18" charset="0"/>
              </a:rPr>
              <a:t>ifo</a:t>
            </a:r>
            <a:r>
              <a:rPr sz="2100" spc="-25" dirty="0">
                <a:latin typeface="Times New Roman" pitchFamily="18" charset="0"/>
                <a:cs typeface="Times New Roman" pitchFamily="18" charset="0"/>
              </a:rPr>
              <a:t>r</a:t>
            </a:r>
            <a:r>
              <a:rPr sz="2100" spc="-185" dirty="0">
                <a:latin typeface="Times New Roman" pitchFamily="18" charset="0"/>
                <a:cs typeface="Times New Roman" pitchFamily="18" charset="0"/>
              </a:rPr>
              <a:t>me</a:t>
            </a:r>
            <a:r>
              <a:rPr sz="2100" spc="-114" dirty="0">
                <a:latin typeface="Times New Roman" pitchFamily="18" charset="0"/>
                <a:cs typeface="Times New Roman" pitchFamily="18" charset="0"/>
              </a:rPr>
              <a:t>s</a:t>
            </a:r>
            <a:r>
              <a:rPr sz="2100" spc="110" dirty="0">
                <a:latin typeface="Times New Roman" pitchFamily="18" charset="0"/>
                <a:cs typeface="Times New Roman" pitchFamily="18" charset="0"/>
              </a:rPr>
              <a:t>,  </a:t>
            </a:r>
            <a:r>
              <a:rPr sz="2100" spc="-135" dirty="0">
                <a:latin typeface="Times New Roman" pitchFamily="18" charset="0"/>
                <a:cs typeface="Times New Roman" pitchFamily="18" charset="0"/>
              </a:rPr>
              <a:t>Saccopharyngiformes,</a:t>
            </a:r>
            <a:r>
              <a:rPr sz="2100" spc="-180" dirty="0">
                <a:latin typeface="Times New Roman" pitchFamily="18" charset="0"/>
                <a:cs typeface="Times New Roman" pitchFamily="18" charset="0"/>
              </a:rPr>
              <a:t> </a:t>
            </a:r>
            <a:r>
              <a:rPr sz="2100" spc="-160" dirty="0">
                <a:latin typeface="Times New Roman" pitchFamily="18" charset="0"/>
                <a:cs typeface="Times New Roman" pitchFamily="18" charset="0"/>
              </a:rPr>
              <a:t>Pegasifformes</a:t>
            </a:r>
            <a:r>
              <a:rPr sz="2100" spc="-60" dirty="0">
                <a:latin typeface="Times New Roman" pitchFamily="18" charset="0"/>
                <a:cs typeface="Times New Roman" pitchFamily="18" charset="0"/>
              </a:rPr>
              <a:t> </a:t>
            </a:r>
            <a:r>
              <a:rPr sz="2100" spc="-150" dirty="0">
                <a:latin typeface="Times New Roman" pitchFamily="18" charset="0"/>
                <a:cs typeface="Times New Roman" pitchFamily="18" charset="0"/>
              </a:rPr>
              <a:t>and</a:t>
            </a:r>
            <a:r>
              <a:rPr sz="2100" spc="-50" dirty="0">
                <a:latin typeface="Times New Roman" pitchFamily="18" charset="0"/>
                <a:cs typeface="Times New Roman" pitchFamily="18" charset="0"/>
              </a:rPr>
              <a:t> </a:t>
            </a:r>
            <a:r>
              <a:rPr sz="2100" spc="-145" dirty="0">
                <a:latin typeface="Times New Roman" pitchFamily="18" charset="0"/>
                <a:cs typeface="Times New Roman" pitchFamily="18" charset="0"/>
              </a:rPr>
              <a:t>Symbranchiformes</a:t>
            </a:r>
            <a:endParaRPr sz="2100" dirty="0">
              <a:latin typeface="Times New Roman" pitchFamily="18" charset="0"/>
              <a:cs typeface="Times New Roman" pitchFamily="18" charset="0"/>
            </a:endParaRPr>
          </a:p>
          <a:p>
            <a:pPr marL="287020" marR="17145" indent="-274320" algn="just">
              <a:lnSpc>
                <a:spcPct val="100000"/>
              </a:lnSpc>
              <a:spcBef>
                <a:spcPts val="1560"/>
              </a:spcBef>
              <a:buClr>
                <a:srgbClr val="D24717"/>
              </a:buClr>
              <a:buSzPct val="85185"/>
              <a:buFont typeface="Segoe UI Symbol"/>
              <a:buChar char="⚫"/>
              <a:tabLst>
                <a:tab pos="287020" algn="l"/>
              </a:tabLst>
            </a:pPr>
            <a:r>
              <a:rPr sz="2100" spc="-155" dirty="0">
                <a:latin typeface="Times New Roman" pitchFamily="18" charset="0"/>
                <a:cs typeface="Times New Roman" pitchFamily="18" charset="0"/>
              </a:rPr>
              <a:t>Teleost </a:t>
            </a:r>
            <a:r>
              <a:rPr sz="2100" spc="-150" dirty="0">
                <a:latin typeface="Times New Roman" pitchFamily="18" charset="0"/>
                <a:cs typeface="Times New Roman" pitchFamily="18" charset="0"/>
              </a:rPr>
              <a:t>species </a:t>
            </a:r>
            <a:r>
              <a:rPr sz="2100" spc="-125" dirty="0">
                <a:latin typeface="Times New Roman" pitchFamily="18" charset="0"/>
                <a:cs typeface="Times New Roman" pitchFamily="18" charset="0"/>
              </a:rPr>
              <a:t>in </a:t>
            </a:r>
            <a:r>
              <a:rPr sz="2100" spc="-150" dirty="0">
                <a:latin typeface="Times New Roman" pitchFamily="18" charset="0"/>
                <a:cs typeface="Times New Roman" pitchFamily="18" charset="0"/>
              </a:rPr>
              <a:t>which </a:t>
            </a:r>
            <a:r>
              <a:rPr sz="2100" spc="-120" dirty="0">
                <a:latin typeface="Times New Roman" pitchFamily="18" charset="0"/>
                <a:cs typeface="Times New Roman" pitchFamily="18" charset="0"/>
              </a:rPr>
              <a:t>bladder </a:t>
            </a:r>
            <a:r>
              <a:rPr sz="2100" spc="-170" dirty="0">
                <a:latin typeface="Times New Roman" pitchFamily="18" charset="0"/>
                <a:cs typeface="Times New Roman" pitchFamily="18" charset="0"/>
              </a:rPr>
              <a:t>is </a:t>
            </a:r>
            <a:r>
              <a:rPr sz="2100" spc="-90" dirty="0">
                <a:latin typeface="Times New Roman" pitchFamily="18" charset="0"/>
                <a:cs typeface="Times New Roman" pitchFamily="18" charset="0"/>
              </a:rPr>
              <a:t>present </a:t>
            </a:r>
            <a:r>
              <a:rPr sz="2100" spc="110" dirty="0">
                <a:latin typeface="Times New Roman" pitchFamily="18" charset="0"/>
                <a:cs typeface="Times New Roman" pitchFamily="18" charset="0"/>
              </a:rPr>
              <a:t>, </a:t>
            </a:r>
            <a:r>
              <a:rPr sz="2100" spc="-45" dirty="0">
                <a:latin typeface="Times New Roman" pitchFamily="18" charset="0"/>
                <a:cs typeface="Times New Roman" pitchFamily="18" charset="0"/>
              </a:rPr>
              <a:t>it </a:t>
            </a:r>
            <a:r>
              <a:rPr sz="2100" spc="-235" dirty="0">
                <a:latin typeface="Times New Roman" pitchFamily="18" charset="0"/>
                <a:cs typeface="Times New Roman" pitchFamily="18" charset="0"/>
              </a:rPr>
              <a:t>may</a:t>
            </a:r>
            <a:r>
              <a:rPr sz="2100" spc="-229" dirty="0">
                <a:latin typeface="Times New Roman" pitchFamily="18" charset="0"/>
                <a:cs typeface="Times New Roman" pitchFamily="18" charset="0"/>
              </a:rPr>
              <a:t> </a:t>
            </a:r>
            <a:r>
              <a:rPr sz="2100" spc="-125" dirty="0">
                <a:latin typeface="Times New Roman" pitchFamily="18" charset="0"/>
                <a:cs typeface="Times New Roman" pitchFamily="18" charset="0"/>
              </a:rPr>
              <a:t>be </a:t>
            </a:r>
            <a:r>
              <a:rPr sz="2100" spc="-135" dirty="0">
                <a:latin typeface="Times New Roman" pitchFamily="18" charset="0"/>
                <a:cs typeface="Times New Roman" pitchFamily="18" charset="0"/>
              </a:rPr>
              <a:t>oval, </a:t>
            </a:r>
            <a:r>
              <a:rPr sz="2100" spc="-95" dirty="0">
                <a:latin typeface="Times New Roman" pitchFamily="18" charset="0"/>
                <a:cs typeface="Times New Roman" pitchFamily="18" charset="0"/>
              </a:rPr>
              <a:t>tubular </a:t>
            </a:r>
            <a:r>
              <a:rPr sz="2100" spc="-90" dirty="0">
                <a:latin typeface="Times New Roman" pitchFamily="18" charset="0"/>
                <a:cs typeface="Times New Roman" pitchFamily="18" charset="0"/>
              </a:rPr>
              <a:t> </a:t>
            </a:r>
            <a:r>
              <a:rPr sz="2100" spc="-105" dirty="0">
                <a:latin typeface="Times New Roman" pitchFamily="18" charset="0"/>
                <a:cs typeface="Times New Roman" pitchFamily="18" charset="0"/>
              </a:rPr>
              <a:t>fusiform,</a:t>
            </a:r>
            <a:r>
              <a:rPr sz="2100" spc="-180" dirty="0">
                <a:latin typeface="Times New Roman" pitchFamily="18" charset="0"/>
                <a:cs typeface="Times New Roman" pitchFamily="18" charset="0"/>
              </a:rPr>
              <a:t> </a:t>
            </a:r>
            <a:r>
              <a:rPr sz="2100" spc="-70" dirty="0">
                <a:latin typeface="Times New Roman" pitchFamily="18" charset="0"/>
                <a:cs typeface="Times New Roman" pitchFamily="18" charset="0"/>
              </a:rPr>
              <a:t>heart</a:t>
            </a:r>
            <a:r>
              <a:rPr sz="2100" spc="-60" dirty="0">
                <a:latin typeface="Times New Roman" pitchFamily="18" charset="0"/>
                <a:cs typeface="Times New Roman" pitchFamily="18" charset="0"/>
              </a:rPr>
              <a:t> </a:t>
            </a:r>
            <a:r>
              <a:rPr sz="2100" spc="-114" dirty="0">
                <a:latin typeface="Times New Roman" pitchFamily="18" charset="0"/>
                <a:cs typeface="Times New Roman" pitchFamily="18" charset="0"/>
              </a:rPr>
              <a:t>shaped,</a:t>
            </a:r>
            <a:r>
              <a:rPr sz="2100" spc="-145" dirty="0">
                <a:latin typeface="Times New Roman" pitchFamily="18" charset="0"/>
                <a:cs typeface="Times New Roman" pitchFamily="18" charset="0"/>
              </a:rPr>
              <a:t> </a:t>
            </a:r>
            <a:r>
              <a:rPr sz="2100" spc="-120" dirty="0">
                <a:latin typeface="Times New Roman" pitchFamily="18" charset="0"/>
                <a:cs typeface="Times New Roman" pitchFamily="18" charset="0"/>
              </a:rPr>
              <a:t>horse-shoe</a:t>
            </a:r>
            <a:r>
              <a:rPr sz="2100" spc="-15" dirty="0">
                <a:latin typeface="Times New Roman" pitchFamily="18" charset="0"/>
                <a:cs typeface="Times New Roman" pitchFamily="18" charset="0"/>
              </a:rPr>
              <a:t> </a:t>
            </a:r>
            <a:r>
              <a:rPr sz="2100" spc="-155" dirty="0">
                <a:latin typeface="Times New Roman" pitchFamily="18" charset="0"/>
                <a:cs typeface="Times New Roman" pitchFamily="18" charset="0"/>
              </a:rPr>
              <a:t>shaped</a:t>
            </a:r>
            <a:r>
              <a:rPr sz="2100" spc="-40" dirty="0">
                <a:latin typeface="Times New Roman" pitchFamily="18" charset="0"/>
                <a:cs typeface="Times New Roman" pitchFamily="18" charset="0"/>
              </a:rPr>
              <a:t> </a:t>
            </a:r>
            <a:r>
              <a:rPr sz="2100" spc="-45" dirty="0">
                <a:latin typeface="Times New Roman" pitchFamily="18" charset="0"/>
                <a:cs typeface="Times New Roman" pitchFamily="18" charset="0"/>
              </a:rPr>
              <a:t>or</a:t>
            </a:r>
            <a:r>
              <a:rPr sz="2100" spc="-70" dirty="0">
                <a:latin typeface="Times New Roman" pitchFamily="18" charset="0"/>
                <a:cs typeface="Times New Roman" pitchFamily="18" charset="0"/>
              </a:rPr>
              <a:t> </a:t>
            </a:r>
            <a:r>
              <a:rPr sz="2100" spc="-135" dirty="0">
                <a:latin typeface="Times New Roman" pitchFamily="18" charset="0"/>
                <a:cs typeface="Times New Roman" pitchFamily="18" charset="0"/>
              </a:rPr>
              <a:t>dumb</a:t>
            </a:r>
            <a:r>
              <a:rPr sz="2100" spc="-60" dirty="0">
                <a:latin typeface="Times New Roman" pitchFamily="18" charset="0"/>
                <a:cs typeface="Times New Roman" pitchFamily="18" charset="0"/>
              </a:rPr>
              <a:t> </a:t>
            </a:r>
            <a:r>
              <a:rPr sz="2100" spc="-114" dirty="0">
                <a:latin typeface="Times New Roman" pitchFamily="18" charset="0"/>
                <a:cs typeface="Times New Roman" pitchFamily="18" charset="0"/>
              </a:rPr>
              <a:t>bell</a:t>
            </a:r>
            <a:r>
              <a:rPr sz="2100" spc="-50" dirty="0">
                <a:latin typeface="Times New Roman" pitchFamily="18" charset="0"/>
                <a:cs typeface="Times New Roman" pitchFamily="18" charset="0"/>
              </a:rPr>
              <a:t> </a:t>
            </a:r>
            <a:r>
              <a:rPr sz="2100" spc="-155" dirty="0">
                <a:latin typeface="Times New Roman" pitchFamily="18" charset="0"/>
                <a:cs typeface="Times New Roman" pitchFamily="18" charset="0"/>
              </a:rPr>
              <a:t>shaped</a:t>
            </a:r>
            <a:endParaRPr sz="2100" dirty="0">
              <a:latin typeface="Times New Roman" pitchFamily="18" charset="0"/>
              <a:cs typeface="Times New Roman" pitchFamily="18" charset="0"/>
            </a:endParaRPr>
          </a:p>
          <a:p>
            <a:pPr marL="287020" marR="18415" indent="-274320" algn="just">
              <a:lnSpc>
                <a:spcPct val="100000"/>
              </a:lnSpc>
              <a:spcBef>
                <a:spcPts val="1565"/>
              </a:spcBef>
              <a:buClr>
                <a:srgbClr val="D24717"/>
              </a:buClr>
              <a:buSzPct val="85185"/>
              <a:buFont typeface="Segoe UI Symbol"/>
              <a:buChar char="⚫"/>
              <a:tabLst>
                <a:tab pos="287020" algn="l"/>
              </a:tabLst>
            </a:pPr>
            <a:r>
              <a:rPr sz="2100" spc="-160" dirty="0">
                <a:latin typeface="Times New Roman" pitchFamily="18" charset="0"/>
                <a:cs typeface="Times New Roman" pitchFamily="18" charset="0"/>
              </a:rPr>
              <a:t>In </a:t>
            </a:r>
            <a:r>
              <a:rPr sz="2100" spc="-125" dirty="0">
                <a:latin typeface="Times New Roman" pitchFamily="18" charset="0"/>
                <a:cs typeface="Times New Roman" pitchFamily="18" charset="0"/>
              </a:rPr>
              <a:t>Cyprinidae </a:t>
            </a:r>
            <a:r>
              <a:rPr sz="2100" spc="-275" dirty="0">
                <a:latin typeface="Times New Roman" pitchFamily="18" charset="0"/>
                <a:cs typeface="Times New Roman" pitchFamily="18" charset="0"/>
              </a:rPr>
              <a:t>(</a:t>
            </a:r>
            <a:r>
              <a:rPr sz="2100" i="1" spc="-275" dirty="0">
                <a:latin typeface="Times New Roman" pitchFamily="18" charset="0"/>
                <a:cs typeface="Times New Roman" pitchFamily="18" charset="0"/>
              </a:rPr>
              <a:t>Labeo, </a:t>
            </a:r>
            <a:r>
              <a:rPr sz="2100" i="1" spc="-229" dirty="0">
                <a:latin typeface="Times New Roman" pitchFamily="18" charset="0"/>
                <a:cs typeface="Times New Roman" pitchFamily="18" charset="0"/>
              </a:rPr>
              <a:t>Cirrhinus, </a:t>
            </a:r>
            <a:r>
              <a:rPr sz="2100" i="1" spc="-215" dirty="0">
                <a:latin typeface="Times New Roman" pitchFamily="18" charset="0"/>
                <a:cs typeface="Times New Roman" pitchFamily="18" charset="0"/>
              </a:rPr>
              <a:t>Catla</a:t>
            </a:r>
            <a:r>
              <a:rPr sz="2100" spc="-215" dirty="0">
                <a:latin typeface="Times New Roman" pitchFamily="18" charset="0"/>
                <a:cs typeface="Times New Roman" pitchFamily="18" charset="0"/>
              </a:rPr>
              <a:t>)</a:t>
            </a:r>
            <a:r>
              <a:rPr sz="2100" spc="245" dirty="0">
                <a:latin typeface="Times New Roman" pitchFamily="18" charset="0"/>
                <a:cs typeface="Times New Roman" pitchFamily="18" charset="0"/>
              </a:rPr>
              <a:t> </a:t>
            </a:r>
            <a:r>
              <a:rPr sz="2100" spc="-75" dirty="0">
                <a:latin typeface="Times New Roman" pitchFamily="18" charset="0"/>
                <a:cs typeface="Times New Roman" pitchFamily="18" charset="0"/>
              </a:rPr>
              <a:t>the </a:t>
            </a:r>
            <a:r>
              <a:rPr sz="2100" spc="-110" dirty="0">
                <a:latin typeface="Times New Roman" pitchFamily="18" charset="0"/>
                <a:cs typeface="Times New Roman" pitchFamily="18" charset="0"/>
              </a:rPr>
              <a:t>air </a:t>
            </a:r>
            <a:r>
              <a:rPr sz="2100" spc="-120" dirty="0">
                <a:latin typeface="Times New Roman" pitchFamily="18" charset="0"/>
                <a:cs typeface="Times New Roman" pitchFamily="18" charset="0"/>
              </a:rPr>
              <a:t>bladder </a:t>
            </a:r>
            <a:r>
              <a:rPr sz="2100" spc="-170" dirty="0">
                <a:latin typeface="Times New Roman" pitchFamily="18" charset="0"/>
                <a:cs typeface="Times New Roman" pitchFamily="18" charset="0"/>
              </a:rPr>
              <a:t>is</a:t>
            </a:r>
            <a:r>
              <a:rPr sz="2100" spc="335" dirty="0">
                <a:latin typeface="Times New Roman" pitchFamily="18" charset="0"/>
                <a:cs typeface="Times New Roman" pitchFamily="18" charset="0"/>
              </a:rPr>
              <a:t> </a:t>
            </a:r>
            <a:r>
              <a:rPr sz="2100" spc="-135" dirty="0">
                <a:latin typeface="Times New Roman" pitchFamily="18" charset="0"/>
                <a:cs typeface="Times New Roman" pitchFamily="18" charset="0"/>
              </a:rPr>
              <a:t>divided </a:t>
            </a:r>
            <a:r>
              <a:rPr sz="2100" spc="-85" dirty="0">
                <a:latin typeface="Times New Roman" pitchFamily="18" charset="0"/>
                <a:cs typeface="Times New Roman" pitchFamily="18" charset="0"/>
              </a:rPr>
              <a:t>into </a:t>
            </a:r>
            <a:r>
              <a:rPr sz="2100" spc="-80" dirty="0">
                <a:latin typeface="Times New Roman" pitchFamily="18" charset="0"/>
                <a:cs typeface="Times New Roman" pitchFamily="18" charset="0"/>
              </a:rPr>
              <a:t> </a:t>
            </a:r>
            <a:r>
              <a:rPr sz="2100" spc="-35" dirty="0">
                <a:latin typeface="Times New Roman" pitchFamily="18" charset="0"/>
                <a:cs typeface="Times New Roman" pitchFamily="18" charset="0"/>
              </a:rPr>
              <a:t>t</a:t>
            </a:r>
            <a:r>
              <a:rPr sz="2100" spc="-175" dirty="0">
                <a:latin typeface="Times New Roman" pitchFamily="18" charset="0"/>
                <a:cs typeface="Times New Roman" pitchFamily="18" charset="0"/>
              </a:rPr>
              <a:t>w</a:t>
            </a:r>
            <a:r>
              <a:rPr sz="2100" spc="-114" dirty="0">
                <a:latin typeface="Times New Roman" pitchFamily="18" charset="0"/>
                <a:cs typeface="Times New Roman" pitchFamily="18" charset="0"/>
              </a:rPr>
              <a:t>o</a:t>
            </a:r>
            <a:r>
              <a:rPr sz="2100" spc="-75" dirty="0">
                <a:latin typeface="Times New Roman" pitchFamily="18" charset="0"/>
                <a:cs typeface="Times New Roman" pitchFamily="18" charset="0"/>
              </a:rPr>
              <a:t> </a:t>
            </a:r>
            <a:r>
              <a:rPr sz="2100" spc="-80" dirty="0">
                <a:latin typeface="Times New Roman" pitchFamily="18" charset="0"/>
                <a:cs typeface="Times New Roman" pitchFamily="18" charset="0"/>
              </a:rPr>
              <a:t>in</a:t>
            </a:r>
            <a:r>
              <a:rPr sz="2100" spc="-50" dirty="0">
                <a:latin typeface="Times New Roman" pitchFamily="18" charset="0"/>
                <a:cs typeface="Times New Roman" pitchFamily="18" charset="0"/>
              </a:rPr>
              <a:t>t</a:t>
            </a:r>
            <a:r>
              <a:rPr sz="2100" spc="-40" dirty="0">
                <a:latin typeface="Times New Roman" pitchFamily="18" charset="0"/>
                <a:cs typeface="Times New Roman" pitchFamily="18" charset="0"/>
              </a:rPr>
              <a:t>er</a:t>
            </a:r>
            <a:r>
              <a:rPr sz="2100" spc="-80" dirty="0">
                <a:latin typeface="Times New Roman" pitchFamily="18" charset="0"/>
                <a:cs typeface="Times New Roman" pitchFamily="18" charset="0"/>
              </a:rPr>
              <a:t> </a:t>
            </a:r>
            <a:r>
              <a:rPr sz="2100" spc="-114" dirty="0">
                <a:latin typeface="Times New Roman" pitchFamily="18" charset="0"/>
                <a:cs typeface="Times New Roman" pitchFamily="18" charset="0"/>
              </a:rPr>
              <a:t>connect</a:t>
            </a:r>
            <a:r>
              <a:rPr sz="2100" spc="-65" dirty="0">
                <a:latin typeface="Times New Roman" pitchFamily="18" charset="0"/>
                <a:cs typeface="Times New Roman" pitchFamily="18" charset="0"/>
              </a:rPr>
              <a:t>i</a:t>
            </a:r>
            <a:r>
              <a:rPr sz="2100" spc="-170" dirty="0">
                <a:latin typeface="Times New Roman" pitchFamily="18" charset="0"/>
                <a:cs typeface="Times New Roman" pitchFamily="18" charset="0"/>
              </a:rPr>
              <a:t>ng</a:t>
            </a:r>
            <a:r>
              <a:rPr sz="2100" spc="-80" dirty="0">
                <a:latin typeface="Times New Roman" pitchFamily="18" charset="0"/>
                <a:cs typeface="Times New Roman" pitchFamily="18" charset="0"/>
              </a:rPr>
              <a:t> </a:t>
            </a:r>
            <a:r>
              <a:rPr sz="2100" spc="-114" dirty="0">
                <a:latin typeface="Times New Roman" pitchFamily="18" charset="0"/>
                <a:cs typeface="Times New Roman" pitchFamily="18" charset="0"/>
              </a:rPr>
              <a:t>c</a:t>
            </a:r>
            <a:r>
              <a:rPr sz="2100" spc="-180" dirty="0">
                <a:latin typeface="Times New Roman" pitchFamily="18" charset="0"/>
                <a:cs typeface="Times New Roman" pitchFamily="18" charset="0"/>
              </a:rPr>
              <a:t>ham</a:t>
            </a:r>
            <a:r>
              <a:rPr sz="2100" spc="-150" dirty="0">
                <a:latin typeface="Times New Roman" pitchFamily="18" charset="0"/>
                <a:cs typeface="Times New Roman" pitchFamily="18" charset="0"/>
              </a:rPr>
              <a:t>b</a:t>
            </a:r>
            <a:r>
              <a:rPr sz="2100" spc="-45" dirty="0">
                <a:latin typeface="Times New Roman" pitchFamily="18" charset="0"/>
                <a:cs typeface="Times New Roman" pitchFamily="18" charset="0"/>
              </a:rPr>
              <a:t>e</a:t>
            </a:r>
            <a:r>
              <a:rPr sz="2100" dirty="0">
                <a:latin typeface="Times New Roman" pitchFamily="18" charset="0"/>
                <a:cs typeface="Times New Roman" pitchFamily="18" charset="0"/>
              </a:rPr>
              <a:t>r</a:t>
            </a:r>
            <a:r>
              <a:rPr sz="2100" spc="-210" dirty="0">
                <a:latin typeface="Times New Roman" pitchFamily="18" charset="0"/>
                <a:cs typeface="Times New Roman" pitchFamily="18" charset="0"/>
              </a:rPr>
              <a:t>s</a:t>
            </a:r>
            <a:endParaRPr sz="2100" dirty="0">
              <a:latin typeface="Times New Roman" pitchFamily="18" charset="0"/>
              <a:cs typeface="Times New Roman" pitchFamily="18" charset="0"/>
            </a:endParaRPr>
          </a:p>
          <a:p>
            <a:pPr marL="287020" marR="5080" indent="-274320" algn="just">
              <a:lnSpc>
                <a:spcPct val="100000"/>
              </a:lnSpc>
              <a:spcBef>
                <a:spcPts val="1560"/>
              </a:spcBef>
              <a:buClr>
                <a:srgbClr val="D24717"/>
              </a:buClr>
              <a:buSzPct val="85185"/>
              <a:buFont typeface="Segoe UI Symbol"/>
              <a:buChar char="⚫"/>
              <a:tabLst>
                <a:tab pos="287020" algn="l"/>
              </a:tabLst>
            </a:pPr>
            <a:r>
              <a:rPr sz="2100" spc="-165" dirty="0">
                <a:latin typeface="Times New Roman" pitchFamily="18" charset="0"/>
                <a:cs typeface="Times New Roman" pitchFamily="18" charset="0"/>
              </a:rPr>
              <a:t>In </a:t>
            </a:r>
            <a:r>
              <a:rPr sz="2100" spc="-150" dirty="0">
                <a:latin typeface="Times New Roman" pitchFamily="18" charset="0"/>
                <a:cs typeface="Times New Roman" pitchFamily="18" charset="0"/>
              </a:rPr>
              <a:t>several </a:t>
            </a:r>
            <a:r>
              <a:rPr sz="2100" spc="-135" dirty="0">
                <a:latin typeface="Times New Roman" pitchFamily="18" charset="0"/>
                <a:cs typeface="Times New Roman" pitchFamily="18" charset="0"/>
              </a:rPr>
              <a:t>sound </a:t>
            </a:r>
            <a:r>
              <a:rPr sz="2100" spc="-125" dirty="0">
                <a:latin typeface="Times New Roman" pitchFamily="18" charset="0"/>
                <a:cs typeface="Times New Roman" pitchFamily="18" charset="0"/>
              </a:rPr>
              <a:t>producing </a:t>
            </a:r>
            <a:r>
              <a:rPr sz="2100" spc="-130" dirty="0">
                <a:latin typeface="Times New Roman" pitchFamily="18" charset="0"/>
                <a:cs typeface="Times New Roman" pitchFamily="18" charset="0"/>
              </a:rPr>
              <a:t>fishes, </a:t>
            </a:r>
            <a:r>
              <a:rPr sz="2100" spc="-80" dirty="0">
                <a:latin typeface="Times New Roman" pitchFamily="18" charset="0"/>
                <a:cs typeface="Times New Roman" pitchFamily="18" charset="0"/>
              </a:rPr>
              <a:t>the </a:t>
            </a:r>
            <a:r>
              <a:rPr sz="2100" spc="-110" dirty="0">
                <a:latin typeface="Times New Roman" pitchFamily="18" charset="0"/>
                <a:cs typeface="Times New Roman" pitchFamily="18" charset="0"/>
              </a:rPr>
              <a:t>air </a:t>
            </a:r>
            <a:r>
              <a:rPr sz="2100" spc="-120" dirty="0">
                <a:latin typeface="Times New Roman" pitchFamily="18" charset="0"/>
                <a:cs typeface="Times New Roman" pitchFamily="18" charset="0"/>
              </a:rPr>
              <a:t>bladder </a:t>
            </a:r>
            <a:r>
              <a:rPr sz="2100" spc="-200" dirty="0">
                <a:latin typeface="Times New Roman" pitchFamily="18" charset="0"/>
                <a:cs typeface="Times New Roman" pitchFamily="18" charset="0"/>
              </a:rPr>
              <a:t>has </a:t>
            </a:r>
            <a:r>
              <a:rPr sz="2100" spc="-125" dirty="0">
                <a:latin typeface="Times New Roman" pitchFamily="18" charset="0"/>
                <a:cs typeface="Times New Roman" pitchFamily="18" charset="0"/>
              </a:rPr>
              <a:t>finger </a:t>
            </a:r>
            <a:r>
              <a:rPr sz="2100" spc="-135" dirty="0">
                <a:latin typeface="Times New Roman" pitchFamily="18" charset="0"/>
                <a:cs typeface="Times New Roman" pitchFamily="18" charset="0"/>
              </a:rPr>
              <a:t>like </a:t>
            </a:r>
            <a:r>
              <a:rPr sz="2100" spc="-160" dirty="0">
                <a:latin typeface="Times New Roman" pitchFamily="18" charset="0"/>
                <a:cs typeface="Times New Roman" pitchFamily="18" charset="0"/>
              </a:rPr>
              <a:t>caecal </a:t>
            </a:r>
            <a:r>
              <a:rPr sz="2100" spc="-155" dirty="0">
                <a:latin typeface="Times New Roman" pitchFamily="18" charset="0"/>
                <a:cs typeface="Times New Roman" pitchFamily="18" charset="0"/>
              </a:rPr>
              <a:t> </a:t>
            </a:r>
            <a:r>
              <a:rPr sz="2100" spc="-60" dirty="0">
                <a:latin typeface="Times New Roman" pitchFamily="18" charset="0"/>
                <a:cs typeface="Times New Roman" pitchFamily="18" charset="0"/>
              </a:rPr>
              <a:t>outgrouth. </a:t>
            </a:r>
            <a:r>
              <a:rPr sz="2100" spc="-160" dirty="0">
                <a:latin typeface="Times New Roman" pitchFamily="18" charset="0"/>
                <a:cs typeface="Times New Roman" pitchFamily="18" charset="0"/>
              </a:rPr>
              <a:t>In </a:t>
            </a:r>
            <a:r>
              <a:rPr sz="2100" i="1" spc="-330" dirty="0" err="1" smtClean="0">
                <a:latin typeface="Times New Roman" pitchFamily="18" charset="0"/>
                <a:cs typeface="Times New Roman" pitchFamily="18" charset="0"/>
              </a:rPr>
              <a:t>Ga</a:t>
            </a:r>
            <a:r>
              <a:rPr lang="en-US" sz="2100" i="1" spc="-330" dirty="0" err="1" smtClean="0">
                <a:latin typeface="Times New Roman" pitchFamily="18" charset="0"/>
                <a:cs typeface="Times New Roman" pitchFamily="18" charset="0"/>
              </a:rPr>
              <a:t>dus</a:t>
            </a:r>
            <a:r>
              <a:rPr sz="2100" i="1" spc="-330" dirty="0" smtClean="0">
                <a:latin typeface="Times New Roman" pitchFamily="18" charset="0"/>
                <a:cs typeface="Times New Roman" pitchFamily="18" charset="0"/>
              </a:rPr>
              <a:t> </a:t>
            </a:r>
            <a:r>
              <a:rPr sz="2100" spc="-215" dirty="0">
                <a:latin typeface="Times New Roman" pitchFamily="18" charset="0"/>
                <a:cs typeface="Times New Roman" pitchFamily="18" charset="0"/>
              </a:rPr>
              <a:t>a </a:t>
            </a:r>
            <a:r>
              <a:rPr sz="2100" spc="-105" dirty="0">
                <a:latin typeface="Times New Roman" pitchFamily="18" charset="0"/>
                <a:cs typeface="Times New Roman" pitchFamily="18" charset="0"/>
              </a:rPr>
              <a:t>pair </a:t>
            </a:r>
            <a:r>
              <a:rPr sz="2100" spc="-160" dirty="0">
                <a:latin typeface="Times New Roman" pitchFamily="18" charset="0"/>
                <a:cs typeface="Times New Roman" pitchFamily="18" charset="0"/>
              </a:rPr>
              <a:t>of </a:t>
            </a:r>
            <a:r>
              <a:rPr sz="2100" spc="-155" dirty="0">
                <a:latin typeface="Times New Roman" pitchFamily="18" charset="0"/>
                <a:cs typeface="Times New Roman" pitchFamily="18" charset="0"/>
              </a:rPr>
              <a:t>such </a:t>
            </a:r>
            <a:r>
              <a:rPr sz="2100" spc="-170" dirty="0">
                <a:latin typeface="Times New Roman" pitchFamily="18" charset="0"/>
                <a:cs typeface="Times New Roman" pitchFamily="18" charset="0"/>
              </a:rPr>
              <a:t>caeca </a:t>
            </a:r>
            <a:r>
              <a:rPr sz="2100" spc="-85" dirty="0">
                <a:latin typeface="Times New Roman" pitchFamily="18" charset="0"/>
                <a:cs typeface="Times New Roman" pitchFamily="18" charset="0"/>
              </a:rPr>
              <a:t>extend </a:t>
            </a:r>
            <a:r>
              <a:rPr sz="2100" spc="-80" dirty="0">
                <a:latin typeface="Times New Roman" pitchFamily="18" charset="0"/>
                <a:cs typeface="Times New Roman" pitchFamily="18" charset="0"/>
              </a:rPr>
              <a:t>into the </a:t>
            </a:r>
            <a:r>
              <a:rPr sz="2100" spc="-150" dirty="0">
                <a:latin typeface="Times New Roman" pitchFamily="18" charset="0"/>
                <a:cs typeface="Times New Roman" pitchFamily="18" charset="0"/>
              </a:rPr>
              <a:t>head </a:t>
            </a:r>
            <a:r>
              <a:rPr sz="2100" spc="-110" dirty="0">
                <a:latin typeface="Times New Roman" pitchFamily="18" charset="0"/>
                <a:cs typeface="Times New Roman" pitchFamily="18" charset="0"/>
              </a:rPr>
              <a:t>region </a:t>
            </a:r>
            <a:r>
              <a:rPr sz="2100" spc="-160" dirty="0">
                <a:latin typeface="Times New Roman" pitchFamily="18" charset="0"/>
                <a:cs typeface="Times New Roman" pitchFamily="18" charset="0"/>
              </a:rPr>
              <a:t>of </a:t>
            </a:r>
            <a:r>
              <a:rPr sz="2100" spc="-155" dirty="0">
                <a:latin typeface="Times New Roman" pitchFamily="18" charset="0"/>
                <a:cs typeface="Times New Roman" pitchFamily="18" charset="0"/>
              </a:rPr>
              <a:t> </a:t>
            </a:r>
            <a:r>
              <a:rPr sz="2100" spc="-80" dirty="0">
                <a:latin typeface="Times New Roman" pitchFamily="18" charset="0"/>
                <a:cs typeface="Times New Roman" pitchFamily="18" charset="0"/>
              </a:rPr>
              <a:t>the </a:t>
            </a:r>
            <a:r>
              <a:rPr sz="2100" spc="-120" dirty="0">
                <a:latin typeface="Times New Roman" pitchFamily="18" charset="0"/>
                <a:cs typeface="Times New Roman" pitchFamily="18" charset="0"/>
              </a:rPr>
              <a:t>fish. </a:t>
            </a:r>
            <a:r>
              <a:rPr sz="2100" spc="-165" dirty="0">
                <a:latin typeface="Times New Roman" pitchFamily="18" charset="0"/>
                <a:cs typeface="Times New Roman" pitchFamily="18" charset="0"/>
              </a:rPr>
              <a:t>In</a:t>
            </a:r>
            <a:r>
              <a:rPr sz="2100" spc="-160" dirty="0">
                <a:latin typeface="Times New Roman" pitchFamily="18" charset="0"/>
                <a:cs typeface="Times New Roman" pitchFamily="18" charset="0"/>
              </a:rPr>
              <a:t> </a:t>
            </a:r>
            <a:r>
              <a:rPr sz="2100" i="1" spc="-200" dirty="0">
                <a:latin typeface="Times New Roman" pitchFamily="18" charset="0"/>
                <a:cs typeface="Times New Roman" pitchFamily="18" charset="0"/>
              </a:rPr>
              <a:t>Otolithus,</a:t>
            </a:r>
            <a:r>
              <a:rPr sz="2100" i="1" spc="-195" dirty="0">
                <a:latin typeface="Times New Roman" pitchFamily="18" charset="0"/>
                <a:cs typeface="Times New Roman" pitchFamily="18" charset="0"/>
              </a:rPr>
              <a:t> </a:t>
            </a:r>
            <a:r>
              <a:rPr sz="2100" spc="-110" dirty="0">
                <a:latin typeface="Times New Roman" pitchFamily="18" charset="0"/>
                <a:cs typeface="Times New Roman" pitchFamily="18" charset="0"/>
              </a:rPr>
              <a:t>pair</a:t>
            </a:r>
            <a:r>
              <a:rPr sz="2100" spc="-105" dirty="0">
                <a:latin typeface="Times New Roman" pitchFamily="18" charset="0"/>
                <a:cs typeface="Times New Roman" pitchFamily="18" charset="0"/>
              </a:rPr>
              <a:t> </a:t>
            </a:r>
            <a:r>
              <a:rPr sz="2100" spc="-160" dirty="0">
                <a:latin typeface="Times New Roman" pitchFamily="18" charset="0"/>
                <a:cs typeface="Times New Roman" pitchFamily="18" charset="0"/>
              </a:rPr>
              <a:t>of</a:t>
            </a:r>
            <a:r>
              <a:rPr sz="2100" spc="-155" dirty="0">
                <a:latin typeface="Times New Roman" pitchFamily="18" charset="0"/>
                <a:cs typeface="Times New Roman" pitchFamily="18" charset="0"/>
              </a:rPr>
              <a:t> </a:t>
            </a:r>
            <a:r>
              <a:rPr sz="2100" spc="-65" dirty="0">
                <a:latin typeface="Times New Roman" pitchFamily="18" charset="0"/>
                <a:cs typeface="Times New Roman" pitchFamily="18" charset="0"/>
              </a:rPr>
              <a:t>short </a:t>
            </a:r>
            <a:r>
              <a:rPr sz="2100" spc="-95" dirty="0">
                <a:latin typeface="Times New Roman" pitchFamily="18" charset="0"/>
                <a:cs typeface="Times New Roman" pitchFamily="18" charset="0"/>
              </a:rPr>
              <a:t>tubular </a:t>
            </a:r>
            <a:r>
              <a:rPr sz="2100" spc="-170" dirty="0">
                <a:latin typeface="Times New Roman" pitchFamily="18" charset="0"/>
                <a:cs typeface="Times New Roman" pitchFamily="18" charset="0"/>
              </a:rPr>
              <a:t>caeca</a:t>
            </a:r>
            <a:r>
              <a:rPr sz="2100" spc="-165" dirty="0">
                <a:latin typeface="Times New Roman" pitchFamily="18" charset="0"/>
                <a:cs typeface="Times New Roman" pitchFamily="18" charset="0"/>
              </a:rPr>
              <a:t> </a:t>
            </a:r>
            <a:r>
              <a:rPr sz="2100" spc="-140" dirty="0">
                <a:latin typeface="Times New Roman" pitchFamily="18" charset="0"/>
                <a:cs typeface="Times New Roman" pitchFamily="18" charset="0"/>
              </a:rPr>
              <a:t>develop</a:t>
            </a:r>
            <a:r>
              <a:rPr sz="2100" spc="-135" dirty="0">
                <a:latin typeface="Times New Roman" pitchFamily="18" charset="0"/>
                <a:cs typeface="Times New Roman" pitchFamily="18" charset="0"/>
              </a:rPr>
              <a:t> </a:t>
            </a:r>
            <a:r>
              <a:rPr sz="2100" spc="-120" dirty="0">
                <a:latin typeface="Times New Roman" pitchFamily="18" charset="0"/>
                <a:cs typeface="Times New Roman" pitchFamily="18" charset="0"/>
              </a:rPr>
              <a:t>from</a:t>
            </a:r>
            <a:r>
              <a:rPr sz="2100" spc="-114" dirty="0">
                <a:latin typeface="Times New Roman" pitchFamily="18" charset="0"/>
                <a:cs typeface="Times New Roman" pitchFamily="18" charset="0"/>
              </a:rPr>
              <a:t> </a:t>
            </a:r>
            <a:r>
              <a:rPr sz="2100" spc="-80" dirty="0">
                <a:latin typeface="Times New Roman" pitchFamily="18" charset="0"/>
                <a:cs typeface="Times New Roman" pitchFamily="18" charset="0"/>
              </a:rPr>
              <a:t>the </a:t>
            </a:r>
            <a:r>
              <a:rPr sz="2100" spc="-75" dirty="0">
                <a:latin typeface="Times New Roman" pitchFamily="18" charset="0"/>
                <a:cs typeface="Times New Roman" pitchFamily="18" charset="0"/>
              </a:rPr>
              <a:t> </a:t>
            </a:r>
            <a:r>
              <a:rPr sz="2100" spc="-95" dirty="0">
                <a:latin typeface="Times New Roman" pitchFamily="18" charset="0"/>
                <a:cs typeface="Times New Roman" pitchFamily="18" charset="0"/>
              </a:rPr>
              <a:t>antero-lateral </a:t>
            </a:r>
            <a:r>
              <a:rPr sz="2100" spc="-150" dirty="0">
                <a:latin typeface="Times New Roman" pitchFamily="18" charset="0"/>
                <a:cs typeface="Times New Roman" pitchFamily="18" charset="0"/>
              </a:rPr>
              <a:t>wall </a:t>
            </a:r>
            <a:r>
              <a:rPr sz="2100" spc="-155" dirty="0">
                <a:latin typeface="Times New Roman" pitchFamily="18" charset="0"/>
                <a:cs typeface="Times New Roman" pitchFamily="18" charset="0"/>
              </a:rPr>
              <a:t>of </a:t>
            </a:r>
            <a:r>
              <a:rPr sz="2100" spc="-80" dirty="0">
                <a:latin typeface="Times New Roman" pitchFamily="18" charset="0"/>
                <a:cs typeface="Times New Roman" pitchFamily="18" charset="0"/>
              </a:rPr>
              <a:t>the </a:t>
            </a:r>
            <a:r>
              <a:rPr sz="2100" spc="-114" dirty="0">
                <a:latin typeface="Times New Roman" pitchFamily="18" charset="0"/>
                <a:cs typeface="Times New Roman" pitchFamily="18" charset="0"/>
              </a:rPr>
              <a:t>bladder </a:t>
            </a:r>
            <a:r>
              <a:rPr sz="2100" spc="-150" dirty="0">
                <a:latin typeface="Times New Roman" pitchFamily="18" charset="0"/>
                <a:cs typeface="Times New Roman" pitchFamily="18" charset="0"/>
              </a:rPr>
              <a:t>and each </a:t>
            </a:r>
            <a:r>
              <a:rPr sz="2100" spc="-55" dirty="0">
                <a:latin typeface="Times New Roman" pitchFamily="18" charset="0"/>
                <a:cs typeface="Times New Roman" pitchFamily="18" charset="0"/>
              </a:rPr>
              <a:t>further </a:t>
            </a:r>
            <a:r>
              <a:rPr sz="2100" spc="-150" dirty="0">
                <a:latin typeface="Times New Roman" pitchFamily="18" charset="0"/>
                <a:cs typeface="Times New Roman" pitchFamily="18" charset="0"/>
              </a:rPr>
              <a:t>divides </a:t>
            </a:r>
            <a:r>
              <a:rPr sz="2100" spc="-80" dirty="0">
                <a:latin typeface="Times New Roman" pitchFamily="18" charset="0"/>
                <a:cs typeface="Times New Roman" pitchFamily="18" charset="0"/>
              </a:rPr>
              <a:t>into </a:t>
            </a:r>
            <a:r>
              <a:rPr sz="2100" spc="-90" dirty="0">
                <a:latin typeface="Times New Roman" pitchFamily="18" charset="0"/>
                <a:cs typeface="Times New Roman" pitchFamily="18" charset="0"/>
              </a:rPr>
              <a:t>two. </a:t>
            </a:r>
            <a:r>
              <a:rPr sz="2100" spc="-85" dirty="0">
                <a:latin typeface="Times New Roman" pitchFamily="18" charset="0"/>
                <a:cs typeface="Times New Roman" pitchFamily="18" charset="0"/>
              </a:rPr>
              <a:t> </a:t>
            </a:r>
            <a:r>
              <a:rPr sz="2100" spc="-70" dirty="0">
                <a:latin typeface="Times New Roman" pitchFamily="18" charset="0"/>
                <a:cs typeface="Times New Roman" pitchFamily="18" charset="0"/>
              </a:rPr>
              <a:t>One </a:t>
            </a:r>
            <a:r>
              <a:rPr sz="2100" spc="-160" dirty="0">
                <a:latin typeface="Times New Roman" pitchFamily="18" charset="0"/>
                <a:cs typeface="Times New Roman" pitchFamily="18" charset="0"/>
              </a:rPr>
              <a:t>of</a:t>
            </a:r>
            <a:r>
              <a:rPr sz="2100" spc="-155" dirty="0">
                <a:latin typeface="Times New Roman" pitchFamily="18" charset="0"/>
                <a:cs typeface="Times New Roman" pitchFamily="18" charset="0"/>
              </a:rPr>
              <a:t> </a:t>
            </a:r>
            <a:r>
              <a:rPr sz="2100" spc="-145" dirty="0">
                <a:latin typeface="Times New Roman" pitchFamily="18" charset="0"/>
                <a:cs typeface="Times New Roman" pitchFamily="18" charset="0"/>
              </a:rPr>
              <a:t>which</a:t>
            </a:r>
            <a:r>
              <a:rPr sz="2100" spc="-140" dirty="0">
                <a:latin typeface="Times New Roman" pitchFamily="18" charset="0"/>
                <a:cs typeface="Times New Roman" pitchFamily="18" charset="0"/>
              </a:rPr>
              <a:t> </a:t>
            </a:r>
            <a:r>
              <a:rPr sz="2100" spc="-150" dirty="0">
                <a:latin typeface="Times New Roman" pitchFamily="18" charset="0"/>
                <a:cs typeface="Times New Roman" pitchFamily="18" charset="0"/>
              </a:rPr>
              <a:t>grows</a:t>
            </a:r>
            <a:r>
              <a:rPr sz="2100" spc="-145" dirty="0">
                <a:latin typeface="Times New Roman" pitchFamily="18" charset="0"/>
                <a:cs typeface="Times New Roman" pitchFamily="18" charset="0"/>
              </a:rPr>
              <a:t> </a:t>
            </a:r>
            <a:r>
              <a:rPr sz="2100" spc="-125" dirty="0">
                <a:latin typeface="Times New Roman" pitchFamily="18" charset="0"/>
                <a:cs typeface="Times New Roman" pitchFamily="18" charset="0"/>
              </a:rPr>
              <a:t>forwards </a:t>
            </a:r>
            <a:r>
              <a:rPr sz="2100" spc="-145" dirty="0">
                <a:latin typeface="Times New Roman" pitchFamily="18" charset="0"/>
                <a:cs typeface="Times New Roman" pitchFamily="18" charset="0"/>
              </a:rPr>
              <a:t>and</a:t>
            </a:r>
            <a:r>
              <a:rPr sz="2100" spc="-140" dirty="0">
                <a:latin typeface="Times New Roman" pitchFamily="18" charset="0"/>
                <a:cs typeface="Times New Roman" pitchFamily="18" charset="0"/>
              </a:rPr>
              <a:t> </a:t>
            </a:r>
            <a:r>
              <a:rPr sz="2100" spc="-80" dirty="0">
                <a:latin typeface="Times New Roman" pitchFamily="18" charset="0"/>
                <a:cs typeface="Times New Roman" pitchFamily="18" charset="0"/>
              </a:rPr>
              <a:t>the </a:t>
            </a:r>
            <a:r>
              <a:rPr sz="2100" spc="-65" dirty="0">
                <a:latin typeface="Times New Roman" pitchFamily="18" charset="0"/>
                <a:cs typeface="Times New Roman" pitchFamily="18" charset="0"/>
              </a:rPr>
              <a:t>other </a:t>
            </a:r>
            <a:r>
              <a:rPr sz="2100" spc="-130" dirty="0">
                <a:latin typeface="Times New Roman" pitchFamily="18" charset="0"/>
                <a:cs typeface="Times New Roman" pitchFamily="18" charset="0"/>
              </a:rPr>
              <a:t>backwards. </a:t>
            </a:r>
            <a:r>
              <a:rPr sz="2100" spc="-155" dirty="0">
                <a:latin typeface="Times New Roman" pitchFamily="18" charset="0"/>
                <a:cs typeface="Times New Roman" pitchFamily="18" charset="0"/>
              </a:rPr>
              <a:t>In</a:t>
            </a:r>
            <a:r>
              <a:rPr sz="2100" spc="-150" dirty="0">
                <a:latin typeface="Times New Roman" pitchFamily="18" charset="0"/>
                <a:cs typeface="Times New Roman" pitchFamily="18" charset="0"/>
              </a:rPr>
              <a:t> </a:t>
            </a:r>
            <a:r>
              <a:rPr sz="2100" i="1" spc="-295" dirty="0">
                <a:latin typeface="Times New Roman" pitchFamily="18" charset="0"/>
                <a:cs typeface="Times New Roman" pitchFamily="18" charset="0"/>
              </a:rPr>
              <a:t>Corvina </a:t>
            </a:r>
            <a:r>
              <a:rPr sz="2100" i="1" spc="-290" dirty="0">
                <a:latin typeface="Times New Roman" pitchFamily="18" charset="0"/>
                <a:cs typeface="Times New Roman" pitchFamily="18" charset="0"/>
              </a:rPr>
              <a:t> </a:t>
            </a:r>
            <a:r>
              <a:rPr sz="2100" i="1" spc="-200" dirty="0">
                <a:latin typeface="Times New Roman" pitchFamily="18" charset="0"/>
                <a:cs typeface="Times New Roman" pitchFamily="18" charset="0"/>
              </a:rPr>
              <a:t>lobata</a:t>
            </a:r>
            <a:r>
              <a:rPr sz="2100" spc="-200" dirty="0">
                <a:latin typeface="Times New Roman" pitchFamily="18" charset="0"/>
                <a:cs typeface="Times New Roman" pitchFamily="18" charset="0"/>
              </a:rPr>
              <a:t>, </a:t>
            </a:r>
            <a:r>
              <a:rPr sz="2100" spc="-145" dirty="0">
                <a:latin typeface="Times New Roman" pitchFamily="18" charset="0"/>
                <a:cs typeface="Times New Roman" pitchFamily="18" charset="0"/>
              </a:rPr>
              <a:t>several </a:t>
            </a:r>
            <a:r>
              <a:rPr sz="2100" spc="-95" dirty="0">
                <a:latin typeface="Times New Roman" pitchFamily="18" charset="0"/>
                <a:cs typeface="Times New Roman" pitchFamily="18" charset="0"/>
              </a:rPr>
              <a:t>tubular </a:t>
            </a:r>
            <a:r>
              <a:rPr sz="2100" spc="-150" dirty="0">
                <a:latin typeface="Times New Roman" pitchFamily="18" charset="0"/>
                <a:cs typeface="Times New Roman" pitchFamily="18" charset="0"/>
              </a:rPr>
              <a:t>appendages </a:t>
            </a:r>
            <a:r>
              <a:rPr sz="2100" spc="-135" dirty="0">
                <a:latin typeface="Times New Roman" pitchFamily="18" charset="0"/>
                <a:cs typeface="Times New Roman" pitchFamily="18" charset="0"/>
              </a:rPr>
              <a:t>develop </a:t>
            </a:r>
            <a:r>
              <a:rPr sz="2100" spc="-120" dirty="0">
                <a:latin typeface="Times New Roman" pitchFamily="18" charset="0"/>
                <a:cs typeface="Times New Roman" pitchFamily="18" charset="0"/>
              </a:rPr>
              <a:t>from </a:t>
            </a:r>
            <a:r>
              <a:rPr sz="2100" spc="-100" dirty="0">
                <a:latin typeface="Times New Roman" pitchFamily="18" charset="0"/>
                <a:cs typeface="Times New Roman" pitchFamily="18" charset="0"/>
              </a:rPr>
              <a:t>lateral </a:t>
            </a:r>
            <a:r>
              <a:rPr sz="2100" spc="-165" dirty="0">
                <a:latin typeface="Times New Roman" pitchFamily="18" charset="0"/>
                <a:cs typeface="Times New Roman" pitchFamily="18" charset="0"/>
              </a:rPr>
              <a:t>walls </a:t>
            </a:r>
            <a:r>
              <a:rPr sz="2100" spc="-160" dirty="0">
                <a:latin typeface="Times New Roman" pitchFamily="18" charset="0"/>
                <a:cs typeface="Times New Roman" pitchFamily="18" charset="0"/>
              </a:rPr>
              <a:t>of </a:t>
            </a:r>
            <a:r>
              <a:rPr sz="2100" spc="-80" dirty="0">
                <a:latin typeface="Times New Roman" pitchFamily="18" charset="0"/>
                <a:cs typeface="Times New Roman" pitchFamily="18" charset="0"/>
              </a:rPr>
              <a:t>the </a:t>
            </a:r>
            <a:r>
              <a:rPr sz="2100" spc="-110" dirty="0">
                <a:latin typeface="Times New Roman" pitchFamily="18" charset="0"/>
                <a:cs typeface="Times New Roman" pitchFamily="18" charset="0"/>
              </a:rPr>
              <a:t>air </a:t>
            </a:r>
            <a:r>
              <a:rPr sz="2100" spc="-105" dirty="0">
                <a:latin typeface="Times New Roman" pitchFamily="18" charset="0"/>
                <a:cs typeface="Times New Roman" pitchFamily="18" charset="0"/>
              </a:rPr>
              <a:t> </a:t>
            </a:r>
            <a:r>
              <a:rPr sz="2100" spc="-120" dirty="0">
                <a:latin typeface="Times New Roman" pitchFamily="18" charset="0"/>
                <a:cs typeface="Times New Roman" pitchFamily="18" charset="0"/>
              </a:rPr>
              <a:t>bladder</a:t>
            </a:r>
            <a:endParaRPr sz="2100" dirty="0">
              <a:latin typeface="Times New Roman" pitchFamily="18" charset="0"/>
              <a:cs typeface="Times New Roman" pitchFamily="18" charset="0"/>
            </a:endParaRPr>
          </a:p>
        </p:txBody>
      </p:sp>
      <p:sp>
        <p:nvSpPr>
          <p:cNvPr id="3" name="object 3"/>
          <p:cNvSpPr txBox="1">
            <a:spLocks noGrp="1"/>
          </p:cNvSpPr>
          <p:nvPr>
            <p:ph type="title"/>
          </p:nvPr>
        </p:nvSpPr>
        <p:spPr>
          <a:xfrm>
            <a:off x="533400" y="279667"/>
            <a:ext cx="8198409" cy="505267"/>
          </a:xfrm>
          <a:prstGeom prst="rect">
            <a:avLst/>
          </a:prstGeom>
        </p:spPr>
        <p:txBody>
          <a:bodyPr vert="horz" wrap="square" lIns="0" tIns="12700" rIns="0" bIns="0" rtlCol="0">
            <a:spAutoFit/>
          </a:bodyPr>
          <a:lstStyle/>
          <a:p>
            <a:pPr marL="12700" algn="ctr">
              <a:lnSpc>
                <a:spcPct val="100000"/>
              </a:lnSpc>
              <a:spcBef>
                <a:spcPts val="100"/>
              </a:spcBef>
            </a:pPr>
            <a:r>
              <a:rPr sz="3200" spc="-350" dirty="0"/>
              <a:t>S</a:t>
            </a:r>
            <a:r>
              <a:rPr sz="3200" spc="-145" dirty="0"/>
              <a:t>t</a:t>
            </a:r>
            <a:r>
              <a:rPr sz="3200" spc="-150" dirty="0"/>
              <a:t>r</a:t>
            </a:r>
            <a:r>
              <a:rPr sz="3200" spc="-200" dirty="0"/>
              <a:t>uctural</a:t>
            </a:r>
            <a:r>
              <a:rPr sz="3200" spc="-155" dirty="0"/>
              <a:t> </a:t>
            </a:r>
            <a:r>
              <a:rPr sz="3200" spc="-245" dirty="0"/>
              <a:t>M</a:t>
            </a:r>
            <a:r>
              <a:rPr sz="3200" spc="-160" dirty="0"/>
              <a:t>o</a:t>
            </a:r>
            <a:r>
              <a:rPr sz="3200" spc="-250" dirty="0"/>
              <a:t>d</a:t>
            </a:r>
            <a:r>
              <a:rPr sz="3200" spc="-140" dirty="0"/>
              <a:t>i</a:t>
            </a:r>
            <a:r>
              <a:rPr sz="3200" spc="-155" dirty="0"/>
              <a:t>f</a:t>
            </a:r>
            <a:r>
              <a:rPr sz="3200" spc="-190" dirty="0"/>
              <a:t>ica</a:t>
            </a:r>
            <a:r>
              <a:rPr sz="3200" spc="-150" dirty="0"/>
              <a:t>t</a:t>
            </a:r>
            <a:r>
              <a:rPr sz="3200" spc="-229" dirty="0"/>
              <a:t>io</a:t>
            </a:r>
            <a:r>
              <a:rPr sz="3200" spc="-305" dirty="0"/>
              <a:t>n</a:t>
            </a:r>
            <a:r>
              <a:rPr sz="3200" spc="-150" dirty="0"/>
              <a:t> </a:t>
            </a:r>
            <a:r>
              <a:rPr sz="3200" spc="-170" dirty="0"/>
              <a:t>i</a:t>
            </a:r>
            <a:r>
              <a:rPr sz="3200" spc="-250" dirty="0"/>
              <a:t>n</a:t>
            </a:r>
            <a:r>
              <a:rPr sz="3200" spc="-90" dirty="0"/>
              <a:t> </a:t>
            </a:r>
            <a:r>
              <a:rPr sz="3200" spc="-150" dirty="0"/>
              <a:t>t</a:t>
            </a:r>
            <a:r>
              <a:rPr sz="3200" spc="-200" dirty="0"/>
              <a:t>e</a:t>
            </a:r>
            <a:r>
              <a:rPr sz="3200" spc="-85" dirty="0"/>
              <a:t>l</a:t>
            </a:r>
            <a:r>
              <a:rPr sz="3200" spc="-220" dirty="0"/>
              <a:t>e</a:t>
            </a:r>
            <a:r>
              <a:rPr sz="3200" spc="-225" dirty="0"/>
              <a:t>o</a:t>
            </a:r>
            <a:r>
              <a:rPr sz="3200" spc="-215" dirty="0"/>
              <a:t>st</a:t>
            </a:r>
            <a:endParaRPr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436</TotalTime>
  <Words>1642</Words>
  <Application>Microsoft Office PowerPoint</Application>
  <PresentationFormat>On-screen Show (4:3)</PresentationFormat>
  <Paragraphs>84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PowerPoint Presentation</vt:lpstr>
      <vt:lpstr>PowerPoint Presentation</vt:lpstr>
      <vt:lpstr>PowerPoint Presentation</vt:lpstr>
      <vt:lpstr>PowerPoint Presentation</vt:lpstr>
      <vt:lpstr>PowerPoint Presentation</vt:lpstr>
      <vt:lpstr>PowerPoint Presentation</vt:lpstr>
      <vt:lpstr>Swim Bladder</vt:lpstr>
      <vt:lpstr>Structural Modification</vt:lpstr>
      <vt:lpstr>Structural Modification in teleost</vt:lpstr>
      <vt:lpstr>PowerPoint Presentation</vt:lpstr>
      <vt:lpstr>Phylogenetic tree for evolution of lung and swim bladder</vt:lpstr>
      <vt:lpstr>Physostomous and Physoclist bladder in Teleost</vt:lpstr>
      <vt:lpstr>Blood supply in physostomus swim bladder</vt:lpstr>
      <vt:lpstr>Blood supply in physoclists swim bladder</vt:lpstr>
      <vt:lpstr>Function of Swim Bladder</vt:lpstr>
      <vt:lpstr>Gas secretion mechanism in Physoclist contd.</vt:lpstr>
      <vt:lpstr>PowerPoint Presentation</vt:lpstr>
      <vt:lpstr>Water as a perfect medium for Sound Production and perception of sound in fishes</vt:lpstr>
      <vt:lpstr>Sound production</vt:lpstr>
      <vt:lpstr>PowerPoint Presentation</vt:lpstr>
      <vt:lpstr>Sound perception in fishes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Bladder and its modifications</dc:title>
  <dc:creator>Samir</dc:creator>
  <cp:lastModifiedBy>SAMIR SARDAR</cp:lastModifiedBy>
  <cp:revision>54</cp:revision>
  <dcterms:created xsi:type="dcterms:W3CDTF">2021-11-23T14:52:47Z</dcterms:created>
  <dcterms:modified xsi:type="dcterms:W3CDTF">2021-12-14T21:25:17Z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2020-03-27T00:00:00Z</vt:filetime>
  </property>
  <property fmtid="{D5CDD505-2E9C-101B-9397-08002B2CF9AE}" pid="3" name="Creator">
    <vt:lpwstr>Microsoft® Office PowerPoint® 2007</vt:lpwstr>
  </property>
  <property fmtid="{D5CDD505-2E9C-101B-9397-08002B2CF9AE}" pid="4" name="LastSaved">
    <vt:filetime>2021-11-23T00:00:00Z</vt:filetime>
  </property>
</Properties>
</file>