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5" r:id="rId6"/>
    <p:sldId id="278" r:id="rId7"/>
    <p:sldId id="277" r:id="rId8"/>
    <p:sldId id="280" r:id="rId9"/>
    <p:sldId id="259" r:id="rId10"/>
    <p:sldId id="260" r:id="rId11"/>
    <p:sldId id="267" r:id="rId12"/>
    <p:sldId id="261" r:id="rId13"/>
    <p:sldId id="262" r:id="rId14"/>
    <p:sldId id="263" r:id="rId15"/>
    <p:sldId id="264" r:id="rId16"/>
    <p:sldId id="269" r:id="rId17"/>
    <p:sldId id="270" r:id="rId18"/>
    <p:sldId id="268" r:id="rId19"/>
    <p:sldId id="271" r:id="rId20"/>
    <p:sldId id="272" r:id="rId21"/>
    <p:sldId id="273" r:id="rId22"/>
    <p:sldId id="279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915400" cy="1828800"/>
          </a:xfrm>
        </p:spPr>
        <p:txBody>
          <a:bodyPr/>
          <a:lstStyle/>
          <a:p>
            <a:r>
              <a:rPr lang="en-IN" dirty="0" smtClean="0"/>
              <a:t>Trophic dynamics of the ecosystem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Who controls whom?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69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SAMIR SARDAR\Desktop\Ethology\Soil_food_webUSD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" r="1027" b="11321"/>
          <a:stretch/>
        </p:blipFill>
        <p:spPr bwMode="auto">
          <a:xfrm>
            <a:off x="457200" y="152400"/>
            <a:ext cx="8220456" cy="64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27038"/>
          </a:xfrm>
        </p:spPr>
        <p:txBody>
          <a:bodyPr>
            <a:normAutofit fontScale="90000"/>
          </a:bodyPr>
          <a:lstStyle/>
          <a:p>
            <a:r>
              <a:rPr lang="en-IN" sz="2800" dirty="0" smtClean="0"/>
              <a:t>Pelagic food web</a:t>
            </a:r>
            <a:endParaRPr lang="en-IN" sz="2800" dirty="0"/>
          </a:p>
        </p:txBody>
      </p:sp>
      <p:pic>
        <p:nvPicPr>
          <p:cNvPr id="8195" name="Picture 3" descr="C:\Users\SAMIR SARDAR\Desktop\Ethology\3-Figure1-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/>
        </p:blipFill>
        <p:spPr bwMode="auto">
          <a:xfrm>
            <a:off x="2057400" y="545593"/>
            <a:ext cx="5184098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7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Food web varies according to realm or biome</a:t>
            </a:r>
            <a:endParaRPr lang="en-IN" dirty="0"/>
          </a:p>
        </p:txBody>
      </p:sp>
      <p:pic>
        <p:nvPicPr>
          <p:cNvPr id="5122" name="Picture 2" descr="C:\Users\SAMIR SARDAR\Desktop\Ethology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5536"/>
            <a:ext cx="4047438" cy="52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IR SARDAR\Desktop\Ethology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7520"/>
            <a:ext cx="4038600" cy="522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SAMIR SARDAR\Desktop\Ethology\94b24b9b0a5d941f74d11facc237768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715000" cy="63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55638"/>
          </a:xfrm>
        </p:spPr>
        <p:txBody>
          <a:bodyPr>
            <a:noAutofit/>
          </a:bodyPr>
          <a:lstStyle/>
          <a:p>
            <a:r>
              <a:rPr lang="en-IN" sz="2200" dirty="0" smtClean="0"/>
              <a:t>Community composition regulates ecosystem stability and dynamics</a:t>
            </a:r>
            <a:endParaRPr lang="en-IN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334000" cy="60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9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Applications of food webs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Food webs describes the species interactions (direct relationships)</a:t>
            </a:r>
          </a:p>
          <a:p>
            <a:r>
              <a:rPr lang="en-IN" dirty="0" smtClean="0"/>
              <a:t>Food webs can be used to illustrate indirect interactions among species. </a:t>
            </a:r>
            <a:r>
              <a:rPr lang="en-IN" dirty="0" err="1" smtClean="0"/>
              <a:t>Eg</a:t>
            </a:r>
            <a:r>
              <a:rPr lang="en-IN" dirty="0" smtClean="0"/>
              <a:t>: Keystone predation demonstrated by Robert Paine in the rocky intertidal zone (Cain et al. 2008, </a:t>
            </a:r>
            <a:r>
              <a:rPr lang="en-IN" dirty="0" err="1" smtClean="0"/>
              <a:t>Molles</a:t>
            </a:r>
            <a:r>
              <a:rPr lang="en-IN" dirty="0" smtClean="0"/>
              <a:t> 2010). Case study 1.</a:t>
            </a:r>
          </a:p>
          <a:p>
            <a:pPr marL="13716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31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3517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rgbClr val="FFFF00"/>
                </a:solidFill>
              </a:rPr>
              <a:t>Case study 1</a:t>
            </a:r>
            <a:endParaRPr lang="en-I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3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2" name="Picture 4" descr="C:\Users\SAMIR SARDAR\Desktop\Ethology\poster-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77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35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1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Food Web: Concept and Applications | Learn Science at Sci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25372"/>
            <a:ext cx="5105400" cy="65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200" b="1" dirty="0" smtClean="0">
                <a:solidFill>
                  <a:srgbClr val="C00000"/>
                </a:solidFill>
              </a:rPr>
              <a:t>Case Study 2: Effect of fish in ponds on plant seed production (Knight et al. 2009)  </a:t>
            </a:r>
            <a:endParaRPr lang="en-IN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Components of the Ecosystem</a:t>
            </a:r>
            <a:endParaRPr lang="en-IN" dirty="0"/>
          </a:p>
        </p:txBody>
      </p:sp>
      <p:pic>
        <p:nvPicPr>
          <p:cNvPr id="1027" name="Picture 3" descr="C:\Users\SAMIR SARDAR\Desktop\Ethology\6a00d83452932669e201761753f0dc97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38" y="914400"/>
            <a:ext cx="547816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IN" sz="2600" dirty="0" smtClean="0"/>
              <a:t>Food web used to study bottom-up and top-down control of community structure</a:t>
            </a:r>
            <a:endParaRPr lang="en-IN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90600"/>
            <a:ext cx="9296400" cy="586740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The bottom-up model of community organization proposes a unidirectional influence from lower to higher trophic level.</a:t>
            </a:r>
          </a:p>
          <a:p>
            <a:pPr lvl="1"/>
            <a:r>
              <a:rPr lang="en-IN" sz="2000" dirty="0" smtClean="0"/>
              <a:t>In this case, presence or absence of mineral nutrients determines community structure, including abundance of primary producers.</a:t>
            </a:r>
          </a:p>
          <a:p>
            <a:pPr lvl="1"/>
            <a:endParaRPr lang="en-IN" sz="2000" dirty="0"/>
          </a:p>
          <a:p>
            <a:pPr lvl="1">
              <a:buFont typeface="Wingdings" pitchFamily="2" charset="2"/>
              <a:buChar char="q"/>
            </a:pPr>
            <a:r>
              <a:rPr lang="en-IN" sz="2000" dirty="0" smtClean="0"/>
              <a:t>The top-down model (trophic cascade model) proposes that top predators or consumers control energy flow or productivity from above.</a:t>
            </a:r>
          </a:p>
          <a:p>
            <a:pPr lvl="3">
              <a:buFont typeface="Wingdings" pitchFamily="2" charset="2"/>
              <a:buChar char="§"/>
            </a:pPr>
            <a:r>
              <a:rPr lang="en-IN" dirty="0" smtClean="0"/>
              <a:t>In this case, the predators control herbivores which in turn control primary producers.</a:t>
            </a:r>
            <a:endParaRPr lang="en-IN" dirty="0"/>
          </a:p>
          <a:p>
            <a:pPr lvl="1">
              <a:buFont typeface="Wingdings" pitchFamily="2" charset="2"/>
              <a:buChar char="q"/>
            </a:pPr>
            <a:endParaRPr lang="en-IN" sz="2000" dirty="0" smtClean="0"/>
          </a:p>
          <a:p>
            <a:pPr marL="585216" lvl="1" indent="0">
              <a:buNone/>
            </a:pPr>
            <a:endParaRPr lang="en-IN" sz="2000" dirty="0"/>
          </a:p>
          <a:p>
            <a:pPr lvl="1">
              <a:buFont typeface="Wingdings" pitchFamily="2" charset="2"/>
              <a:buChar char="q"/>
            </a:pPr>
            <a:endParaRPr lang="en-IN" sz="2000" dirty="0" smtClean="0"/>
          </a:p>
          <a:p>
            <a:pPr lvl="1">
              <a:buFont typeface="Wingdings" pitchFamily="2" charset="2"/>
              <a:buChar char="q"/>
            </a:pPr>
            <a:endParaRPr lang="en-IN" sz="2000" dirty="0" smtClean="0"/>
          </a:p>
          <a:p>
            <a:pPr lvl="1"/>
            <a:endParaRPr lang="en-IN" sz="2000" dirty="0"/>
          </a:p>
          <a:p>
            <a:pPr lvl="1"/>
            <a:endParaRPr lang="en-IN" sz="2000" dirty="0"/>
          </a:p>
        </p:txBody>
      </p:sp>
      <p:pic>
        <p:nvPicPr>
          <p:cNvPr id="14340" name="Picture 4" descr="C:\Users\SAMIR SARDAR\Desktop\Ethology\24-Figure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358364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5" name="Picture 5" descr="C:\Users\SAMIR SARDAR\Desktop\Ethology\Bottom+Up_Top+down+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89408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9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AMIR SARDAR\Desktop\Ethology\unname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6847"/>
            <a:ext cx="5029200" cy="631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-152400"/>
            <a:ext cx="9220200" cy="1143000"/>
          </a:xfrm>
        </p:spPr>
        <p:txBody>
          <a:bodyPr>
            <a:normAutofit/>
          </a:bodyPr>
          <a:lstStyle/>
          <a:p>
            <a:r>
              <a:rPr lang="en-IN" sz="2500" dirty="0" smtClean="0">
                <a:solidFill>
                  <a:srgbClr val="C00000"/>
                </a:solidFill>
              </a:rPr>
              <a:t>Overexploitation may cause top-down control of mangrove vegetation</a:t>
            </a:r>
            <a:endParaRPr lang="en-IN" sz="2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4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Experiments and analysis on trophic cascades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SAMIR SARDAR\Desktop\Ethology\Bottom-up-BU-vs-top-down-TD-approaches-to-model-microbial-community-structure-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5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23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" y="76200"/>
            <a:ext cx="9144000" cy="579438"/>
          </a:xfrm>
        </p:spPr>
        <p:txBody>
          <a:bodyPr>
            <a:normAutofit/>
          </a:bodyPr>
          <a:lstStyle/>
          <a:p>
            <a:r>
              <a:rPr lang="en-IN" sz="2800" dirty="0" smtClean="0"/>
              <a:t>Role of heterotrophs in food web (Case study)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229600" cy="470916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Food web involving prey-predator relationship may have positive or negative as well as mutualistic feedbacks.</a:t>
            </a:r>
          </a:p>
          <a:p>
            <a:r>
              <a:rPr lang="en-IN" dirty="0"/>
              <a:t>R</a:t>
            </a:r>
            <a:r>
              <a:rPr lang="en-IN" dirty="0" smtClean="0"/>
              <a:t>eward feedback- downstream organism(Consumers- herbivore or parasite) has a positive effect on the upstream organism(plant or host) of a food chain.</a:t>
            </a:r>
          </a:p>
          <a:p>
            <a:r>
              <a:rPr lang="en-IN" dirty="0" err="1" smtClean="0"/>
              <a:t>Eg</a:t>
            </a:r>
            <a:r>
              <a:rPr lang="en-IN" dirty="0" smtClean="0"/>
              <a:t>: Bison and other herbivores grazing on </a:t>
            </a:r>
            <a:r>
              <a:rPr lang="en-IN" dirty="0" err="1" smtClean="0"/>
              <a:t>N.American</a:t>
            </a:r>
            <a:r>
              <a:rPr lang="en-IN" dirty="0" smtClean="0"/>
              <a:t> grasslands influences grass growths (Dyer et al, 1993,1995)</a:t>
            </a:r>
          </a:p>
          <a:p>
            <a:r>
              <a:rPr lang="en-IN" dirty="0" smtClean="0"/>
              <a:t>Fiddler crab (</a:t>
            </a:r>
            <a:r>
              <a:rPr lang="en-IN" i="1" dirty="0" err="1" smtClean="0"/>
              <a:t>Uca</a:t>
            </a:r>
            <a:r>
              <a:rPr lang="en-IN" dirty="0" smtClean="0"/>
              <a:t> </a:t>
            </a:r>
            <a:r>
              <a:rPr lang="en-IN" dirty="0" err="1" smtClean="0"/>
              <a:t>sp</a:t>
            </a:r>
            <a:r>
              <a:rPr lang="en-IN" dirty="0" smtClean="0"/>
              <a:t>) cultivate their food plant (algae and marsh grasses) by soil </a:t>
            </a:r>
            <a:r>
              <a:rPr lang="en-IN" dirty="0" err="1" smtClean="0"/>
              <a:t>turbating</a:t>
            </a:r>
            <a:r>
              <a:rPr lang="en-IN" dirty="0" smtClean="0"/>
              <a:t> or digging holes---increasing aeration and mineral cycling –better for plants root development and food pellets provide N</a:t>
            </a:r>
            <a:r>
              <a:rPr lang="en-IN" sz="1600" dirty="0" smtClean="0"/>
              <a:t>2</a:t>
            </a:r>
            <a:r>
              <a:rPr lang="en-IN" dirty="0" smtClean="0"/>
              <a:t> fixing bacteria for nutrient recycling for plants availability.</a:t>
            </a:r>
            <a:endParaRPr lang="en-IN" dirty="0"/>
          </a:p>
        </p:txBody>
      </p:sp>
      <p:pic>
        <p:nvPicPr>
          <p:cNvPr id="21506" name="Picture 2" descr="C:\Users\SAMIR SARDAR\Desktop\Ethology\34-1-wiesenburg-f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81600"/>
            <a:ext cx="3962400" cy="16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63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SAMIR SARDAR\Desktop\Ethology\closeup-shot-q-wooden-blocks-260nw-745926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0"/>
          <a:stretch/>
        </p:blipFill>
        <p:spPr bwMode="auto">
          <a:xfrm>
            <a:off x="466344" y="685800"/>
            <a:ext cx="8278585" cy="54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8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84"/>
            <a:ext cx="8229600" cy="731838"/>
          </a:xfrm>
        </p:spPr>
        <p:txBody>
          <a:bodyPr/>
          <a:lstStyle/>
          <a:p>
            <a:r>
              <a:rPr lang="en-IN" dirty="0" smtClean="0"/>
              <a:t>Food chain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70916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 linear network of interlinking of the feeding relationship between biotic components within an ecological community of an ecosystem.</a:t>
            </a:r>
          </a:p>
          <a:p>
            <a:r>
              <a:rPr lang="en-IN" sz="2400" dirty="0" smtClean="0"/>
              <a:t>It starts from producers and ends at an apex consumer species, </a:t>
            </a:r>
            <a:r>
              <a:rPr lang="en-IN" sz="2400" dirty="0" err="1" smtClean="0"/>
              <a:t>detrivores</a:t>
            </a:r>
            <a:r>
              <a:rPr lang="en-IN" sz="2400" dirty="0" smtClean="0"/>
              <a:t> or decomposers.</a:t>
            </a:r>
          </a:p>
          <a:p>
            <a:r>
              <a:rPr lang="en-IN" sz="2400" dirty="0" smtClean="0"/>
              <a:t>Each level of the food chain represents a different trophic level.</a:t>
            </a:r>
          </a:p>
        </p:txBody>
      </p:sp>
      <p:pic>
        <p:nvPicPr>
          <p:cNvPr id="2050" name="Picture 2" descr="C:\Users\SAMIR SARDAR\Desktop\Ethology\nhxwlhjj6ukrpcn5s2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426575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5" y="76200"/>
            <a:ext cx="8991600" cy="73183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Length of food chain and its 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>
            <a:normAutofit fontScale="85000" lnSpcReduction="20000"/>
          </a:bodyPr>
          <a:lstStyle/>
          <a:p>
            <a:r>
              <a:rPr lang="en-IN" sz="2400" dirty="0" smtClean="0"/>
              <a:t>The </a:t>
            </a:r>
            <a:r>
              <a:rPr lang="en-IN" sz="2400" dirty="0"/>
              <a:t>length of the food chain are mostly limited to 4 to 5 links and food chains are not isolated but hooked together into food webs (food cycles</a:t>
            </a:r>
            <a:r>
              <a:rPr lang="en-IN" sz="2400" dirty="0" smtClean="0"/>
              <a:t>).</a:t>
            </a:r>
          </a:p>
          <a:p>
            <a:endParaRPr lang="en-IN" sz="2400" dirty="0"/>
          </a:p>
          <a:p>
            <a:endParaRPr lang="en-IN" sz="2400" dirty="0" smtClean="0"/>
          </a:p>
          <a:p>
            <a:endParaRPr lang="en-IN" sz="2400" dirty="0"/>
          </a:p>
          <a:p>
            <a:pPr marL="137160" indent="0">
              <a:buNone/>
            </a:pPr>
            <a:endParaRPr lang="en-IN" sz="2400" dirty="0" smtClean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 smtClean="0"/>
          </a:p>
          <a:p>
            <a:endParaRPr lang="en-IN" sz="2400" dirty="0"/>
          </a:p>
          <a:p>
            <a:endParaRPr lang="en-IN" sz="2400" dirty="0" smtClean="0"/>
          </a:p>
          <a:p>
            <a:r>
              <a:rPr lang="en-IN" sz="2400" dirty="0" smtClean="0"/>
              <a:t>Types</a:t>
            </a:r>
            <a:r>
              <a:rPr lang="en-IN" sz="2400" dirty="0"/>
              <a:t>:</a:t>
            </a:r>
          </a:p>
          <a:p>
            <a:pPr lvl="1"/>
            <a:r>
              <a:rPr lang="en-IN" sz="2000" dirty="0"/>
              <a:t>Grazing food chain</a:t>
            </a:r>
          </a:p>
          <a:p>
            <a:pPr lvl="1"/>
            <a:r>
              <a:rPr lang="en-IN" sz="2000" dirty="0"/>
              <a:t>Detritus food </a:t>
            </a:r>
            <a:r>
              <a:rPr lang="en-IN" sz="2000" dirty="0" smtClean="0"/>
              <a:t>chain</a:t>
            </a:r>
          </a:p>
          <a:p>
            <a:r>
              <a:rPr lang="en-IN" sz="2000" dirty="0" smtClean="0"/>
              <a:t>Subtypes</a:t>
            </a:r>
          </a:p>
          <a:p>
            <a:pPr lvl="1"/>
            <a:r>
              <a:rPr lang="en-IN" dirty="0" err="1" smtClean="0"/>
              <a:t>Granivore</a:t>
            </a:r>
            <a:r>
              <a:rPr lang="en-IN" dirty="0" smtClean="0"/>
              <a:t>  food chain</a:t>
            </a:r>
          </a:p>
          <a:p>
            <a:pPr lvl="1"/>
            <a:r>
              <a:rPr lang="en-IN" dirty="0" smtClean="0"/>
              <a:t>Nectar food chain</a:t>
            </a:r>
            <a:endParaRPr lang="en-IN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2" b="20563"/>
          <a:stretch/>
        </p:blipFill>
        <p:spPr bwMode="auto">
          <a:xfrm>
            <a:off x="2362200" y="1676400"/>
            <a:ext cx="5791200" cy="252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1"/>
          <a:stretch/>
        </p:blipFill>
        <p:spPr bwMode="auto">
          <a:xfrm>
            <a:off x="4718734" y="4201001"/>
            <a:ext cx="3297506" cy="265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Analysis on food chain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Idea of applying the food chains to ecology and to </a:t>
            </a:r>
            <a:r>
              <a:rPr lang="en-IN" dirty="0" err="1" smtClean="0"/>
              <a:t>analyze</a:t>
            </a:r>
            <a:r>
              <a:rPr lang="en-IN" dirty="0" smtClean="0"/>
              <a:t> its consequences was proposed by Charles Elton (Krebs, 2009).</a:t>
            </a:r>
          </a:p>
          <a:p>
            <a:r>
              <a:rPr lang="en-IN" dirty="0" smtClean="0"/>
              <a:t>At each transfer, a proportion (often as high as 80 to 90 </a:t>
            </a:r>
            <a:r>
              <a:rPr lang="en-IN" dirty="0" err="1" smtClean="0"/>
              <a:t>percent</a:t>
            </a:r>
            <a:r>
              <a:rPr lang="en-IN" dirty="0" smtClean="0"/>
              <a:t>) of the potential energy is lost as heat.</a:t>
            </a:r>
          </a:p>
          <a:p>
            <a:r>
              <a:rPr lang="en-IN" dirty="0" smtClean="0"/>
              <a:t>Shorter the food chain– or nearer the organisms to the producer trophic level– more energy available to the next consumers.</a:t>
            </a:r>
          </a:p>
          <a:p>
            <a:r>
              <a:rPr lang="en-IN" b="1" dirty="0" smtClean="0"/>
              <a:t>The quantity of energy transferred declines from one trophic level to another whereas the quality </a:t>
            </a:r>
            <a:r>
              <a:rPr lang="en-IN" b="1" dirty="0"/>
              <a:t>or concentration of energy transferred increases in each trophic </a:t>
            </a:r>
            <a:r>
              <a:rPr lang="en-IN" b="1" dirty="0" smtClean="0"/>
              <a:t>level (Quantity goes down but quality goes up).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9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Ecological efficiencies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The ratios between energy flows at different points along the food chain when expressed as percentage gives ecological efficiencies.</a:t>
            </a:r>
          </a:p>
          <a:p>
            <a:r>
              <a:rPr lang="en-IN" dirty="0" smtClean="0"/>
              <a:t>The ecological efficiencies are important to determine and calculate the production efficiencies and growth efficiencies (assimilatory efficiencies) in any trophic level.</a:t>
            </a:r>
          </a:p>
          <a:p>
            <a:r>
              <a:rPr lang="en-IN" dirty="0" smtClean="0"/>
              <a:t>Net production efficiency= NPP/GPP x 100</a:t>
            </a:r>
          </a:p>
          <a:p>
            <a:r>
              <a:rPr lang="en-IN" dirty="0" smtClean="0"/>
              <a:t>Production efficiency= Production / assimilation x100</a:t>
            </a:r>
          </a:p>
          <a:p>
            <a:r>
              <a:rPr lang="en-IN" dirty="0" smtClean="0"/>
              <a:t>Ecological efficiencies vary depending on the species involved in the food chain of the ecosystem and ranges between 5-20%( 80-95% of the energy is used up in metabolism).</a:t>
            </a:r>
          </a:p>
          <a:p>
            <a:r>
              <a:rPr lang="en-IN" dirty="0" smtClean="0"/>
              <a:t>Hence pyramid of energy always show a diminishing size as trophic level increases.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882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C:\Users\SAMIR SARDAR\Desktop\Ethology\energy-15-7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8435" name="Picture 3" descr="C:\Users\SAMIR SARDAR\Desktop\Ethology\Each+level+of+the+pyramid+represents+a+trophic+level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9272"/>
            <a:ext cx="9003369" cy="6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975" y="5606438"/>
            <a:ext cx="90033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IN" sz="1700" dirty="0" smtClean="0">
                <a:solidFill>
                  <a:srgbClr val="C00000"/>
                </a:solidFill>
              </a:rPr>
              <a:t>Numbers overemphasize the importance of smaller organisms, and biomass overemphasizes the importance of larger organisms.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IN" sz="1700" dirty="0" smtClean="0">
                <a:solidFill>
                  <a:srgbClr val="C00000"/>
                </a:solidFill>
              </a:rPr>
              <a:t>Energy flow provides a suitable index for comparing any and all components of an ecosystem.</a:t>
            </a:r>
            <a:endParaRPr lang="en-IN" sz="1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9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50323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Experimental analysis by ecologists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867400"/>
          </a:xfrm>
          <a:solidFill>
            <a:schemeClr val="tx1"/>
          </a:solidFill>
        </p:spPr>
        <p:txBody>
          <a:bodyPr/>
          <a:lstStyle/>
          <a:p>
            <a:endParaRPr lang="en-IN" dirty="0"/>
          </a:p>
        </p:txBody>
      </p:sp>
      <p:pic>
        <p:nvPicPr>
          <p:cNvPr id="20482" name="Picture 2" descr="C:\Users\SAMIR SARDAR\Desktop\Ethology\Figure_46_02_02-1024x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599"/>
            <a:ext cx="7620000" cy="57224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2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Food web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 smtClean="0"/>
              <a:t>Model of the interconnected </a:t>
            </a:r>
            <a:r>
              <a:rPr lang="en-IN" dirty="0" err="1" smtClean="0"/>
              <a:t>foodchains</a:t>
            </a:r>
            <a:r>
              <a:rPr lang="en-IN" dirty="0" smtClean="0"/>
              <a:t> or feeding relationships where the nexus is much complex within the ecological communities of an ecosystem.</a:t>
            </a:r>
          </a:p>
          <a:p>
            <a:r>
              <a:rPr lang="en-IN" dirty="0" smtClean="0"/>
              <a:t>It offers an important tool for investigating the ecological interactions that defines the energy flow and predator-prey relationship (Cain et al. 2008).</a:t>
            </a:r>
          </a:p>
          <a:p>
            <a:r>
              <a:rPr lang="en-IN" dirty="0" smtClean="0"/>
              <a:t>Food web comprises of both weak and strong interacting species (</a:t>
            </a:r>
            <a:r>
              <a:rPr lang="en-IN" dirty="0" err="1" smtClean="0"/>
              <a:t>Pimm</a:t>
            </a:r>
            <a:r>
              <a:rPr lang="en-IN" dirty="0" smtClean="0"/>
              <a:t> </a:t>
            </a:r>
            <a:r>
              <a:rPr lang="en-IN" dirty="0" err="1" smtClean="0"/>
              <a:t>etal</a:t>
            </a:r>
            <a:r>
              <a:rPr lang="en-IN" dirty="0" smtClean="0"/>
              <a:t>. 1991). For </a:t>
            </a:r>
            <a:r>
              <a:rPr lang="en-IN" dirty="0" err="1" smtClean="0"/>
              <a:t>eg</a:t>
            </a:r>
            <a:r>
              <a:rPr lang="en-IN" dirty="0" smtClean="0"/>
              <a:t>. The predator of a desert scorpion may be an owl, golden eagle or a kit fox.  </a:t>
            </a:r>
          </a:p>
          <a:p>
            <a:r>
              <a:rPr lang="en-IN" dirty="0" smtClean="0"/>
              <a:t>Feeding interactions within a food web may have profound effects on species richness of community, ecosystem productivity and ecosystem stability( </a:t>
            </a:r>
            <a:r>
              <a:rPr lang="en-IN" dirty="0" err="1" smtClean="0"/>
              <a:t>Ricklefs</a:t>
            </a:r>
            <a:r>
              <a:rPr lang="en-IN" dirty="0" smtClean="0"/>
              <a:t>, 2008).</a:t>
            </a:r>
          </a:p>
          <a:p>
            <a:r>
              <a:rPr lang="en-IN" dirty="0" smtClean="0"/>
              <a:t>Food webs vary in different ecosystems and with changing resource utilizations.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6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</TotalTime>
  <Words>802</Words>
  <Application>Microsoft Office PowerPoint</Application>
  <PresentationFormat>On-screen Show (4:3)</PresentationFormat>
  <Paragraphs>71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Trophic dynamics of the ecosystem</vt:lpstr>
      <vt:lpstr>Components of the Ecosystem</vt:lpstr>
      <vt:lpstr>Food chain</vt:lpstr>
      <vt:lpstr>Length of food chain and its types</vt:lpstr>
      <vt:lpstr>Analysis on food chain</vt:lpstr>
      <vt:lpstr>Ecological efficiencies</vt:lpstr>
      <vt:lpstr>PowerPoint Presentation</vt:lpstr>
      <vt:lpstr>Experimental analysis by ecologists</vt:lpstr>
      <vt:lpstr>Food web </vt:lpstr>
      <vt:lpstr>PowerPoint Presentation</vt:lpstr>
      <vt:lpstr>Pelagic food web</vt:lpstr>
      <vt:lpstr>Food web varies according to realm or biome</vt:lpstr>
      <vt:lpstr>PowerPoint Presentation</vt:lpstr>
      <vt:lpstr>Community composition regulates ecosystem stability and dynamics</vt:lpstr>
      <vt:lpstr>Applications of food webs</vt:lpstr>
      <vt:lpstr>PowerPoint Presentation</vt:lpstr>
      <vt:lpstr>PowerPoint Presentation</vt:lpstr>
      <vt:lpstr>PowerPoint Presentation</vt:lpstr>
      <vt:lpstr>PowerPoint Presentation</vt:lpstr>
      <vt:lpstr>Food web used to study bottom-up and top-down control of community structure</vt:lpstr>
      <vt:lpstr>PowerPoint Presentation</vt:lpstr>
      <vt:lpstr>Overexploitation may cause top-down control of mangrove vegetation</vt:lpstr>
      <vt:lpstr>Experiments and analysis on trophic cascades</vt:lpstr>
      <vt:lpstr>Role of heterotrophs in food web (Case study)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 SARDAR</dc:creator>
  <cp:lastModifiedBy>SAMIR SARDAR</cp:lastModifiedBy>
  <cp:revision>38</cp:revision>
  <dcterms:created xsi:type="dcterms:W3CDTF">2006-08-16T00:00:00Z</dcterms:created>
  <dcterms:modified xsi:type="dcterms:W3CDTF">2021-12-23T22:31:52Z</dcterms:modified>
</cp:coreProperties>
</file>