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CRUSTACEAN LARVA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69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Kentrogen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81600" cy="51054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Body sac like and elongated.</a:t>
            </a:r>
          </a:p>
          <a:p>
            <a:r>
              <a:rPr lang="en-IN" sz="2400" dirty="0" smtClean="0"/>
              <a:t>Undifferentiated mass of cells present inside the body.</a:t>
            </a:r>
          </a:p>
          <a:p>
            <a:r>
              <a:rPr lang="en-IN" sz="2400" dirty="0" smtClean="0"/>
              <a:t>Seen in parasitic form of arthropods like </a:t>
            </a:r>
            <a:r>
              <a:rPr lang="en-IN" sz="2400" i="1" dirty="0" err="1" smtClean="0"/>
              <a:t>Sacculina</a:t>
            </a:r>
            <a:r>
              <a:rPr lang="en-IN" sz="2400" i="1" dirty="0" smtClean="0"/>
              <a:t> </a:t>
            </a:r>
            <a:r>
              <a:rPr lang="en-IN" sz="2400" dirty="0" smtClean="0"/>
              <a:t>sp. (</a:t>
            </a:r>
            <a:r>
              <a:rPr lang="en-IN" sz="2400" dirty="0" err="1" smtClean="0"/>
              <a:t>cirripedia</a:t>
            </a:r>
            <a:r>
              <a:rPr lang="en-IN" sz="2400" dirty="0" smtClean="0"/>
              <a:t>).</a:t>
            </a:r>
            <a:endParaRPr lang="en-IN" sz="2400" dirty="0"/>
          </a:p>
        </p:txBody>
      </p:sp>
      <p:sp>
        <p:nvSpPr>
          <p:cNvPr id="21506" name="AutoShape 2" descr="Image result for kentrogen larva"/>
          <p:cNvSpPr>
            <a:spLocks noChangeAspect="1" noChangeArrowheads="1"/>
          </p:cNvSpPr>
          <p:nvPr/>
        </p:nvSpPr>
        <p:spPr bwMode="auto">
          <a:xfrm>
            <a:off x="155575" y="-3017838"/>
            <a:ext cx="5314950" cy="6286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508" name="AutoShape 4" descr="Image result for kentrogen larva"/>
          <p:cNvSpPr>
            <a:spLocks noChangeAspect="1" noChangeArrowheads="1"/>
          </p:cNvSpPr>
          <p:nvPr/>
        </p:nvSpPr>
        <p:spPr bwMode="auto">
          <a:xfrm>
            <a:off x="155575" y="-3017838"/>
            <a:ext cx="5314950" cy="6286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510" name="AutoShape 6" descr="Image result for kentrogen larva"/>
          <p:cNvSpPr>
            <a:spLocks noChangeAspect="1" noChangeArrowheads="1"/>
          </p:cNvSpPr>
          <p:nvPr/>
        </p:nvSpPr>
        <p:spPr bwMode="auto">
          <a:xfrm>
            <a:off x="155575" y="-3017838"/>
            <a:ext cx="5314950" cy="6286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512" name="AutoShape 8" descr="Image result for kentrogen larva"/>
          <p:cNvSpPr>
            <a:spLocks noChangeAspect="1" noChangeArrowheads="1"/>
          </p:cNvSpPr>
          <p:nvPr/>
        </p:nvSpPr>
        <p:spPr bwMode="auto">
          <a:xfrm>
            <a:off x="155575" y="-3017838"/>
            <a:ext cx="5314950" cy="6286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1514" name="AutoShape 10" descr="Image result for kentrogen larva"/>
          <p:cNvSpPr>
            <a:spLocks noChangeAspect="1" noChangeArrowheads="1"/>
          </p:cNvSpPr>
          <p:nvPr/>
        </p:nvSpPr>
        <p:spPr bwMode="auto">
          <a:xfrm>
            <a:off x="155575" y="-3017838"/>
            <a:ext cx="5314950" cy="6286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2"/>
          <a:srcRect l="43648" b="10656"/>
          <a:stretch>
            <a:fillRect/>
          </a:stretch>
        </p:blipFill>
        <p:spPr bwMode="auto">
          <a:xfrm>
            <a:off x="5943600" y="1600200"/>
            <a:ext cx="2361064" cy="443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Epicardean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724400" cy="58674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Two pairs of antenna prominent with one pair frontal processes and one pair mandibles present.</a:t>
            </a:r>
          </a:p>
          <a:p>
            <a:r>
              <a:rPr lang="en-IN" sz="2400" dirty="0" smtClean="0"/>
              <a:t>Six pairs of thoracic limbs.</a:t>
            </a:r>
          </a:p>
          <a:p>
            <a:r>
              <a:rPr lang="en-IN" sz="2400" dirty="0" smtClean="0"/>
              <a:t>Abdomen bears six pairs of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</a:t>
            </a:r>
            <a:r>
              <a:rPr lang="en-IN" sz="2400" dirty="0" err="1" smtClean="0"/>
              <a:t>pleopods</a:t>
            </a:r>
            <a:r>
              <a:rPr lang="en-IN" sz="2400" dirty="0" smtClean="0"/>
              <a:t>.</a:t>
            </a:r>
          </a:p>
          <a:p>
            <a:r>
              <a:rPr lang="en-IN" sz="2400" dirty="0" err="1" smtClean="0"/>
              <a:t>Epicardian</a:t>
            </a:r>
            <a:r>
              <a:rPr lang="en-IN" sz="2400" dirty="0" smtClean="0"/>
              <a:t> larva transforms into </a:t>
            </a:r>
            <a:r>
              <a:rPr lang="en-IN" sz="2400" dirty="0" err="1" smtClean="0"/>
              <a:t>cryptonisean</a:t>
            </a:r>
            <a:r>
              <a:rPr lang="en-IN" sz="2400" dirty="0" smtClean="0"/>
              <a:t> larva, found in parasitic isopods.</a:t>
            </a:r>
            <a:endParaRPr lang="en-IN" sz="2400" dirty="0"/>
          </a:p>
        </p:txBody>
      </p:sp>
      <p:pic>
        <p:nvPicPr>
          <p:cNvPr id="22530" name="Picture 2" descr="Image result for isopod lar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4267200" cy="548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IN" sz="2400" dirty="0" err="1" smtClean="0"/>
              <a:t>Erichthus</a:t>
            </a:r>
            <a:r>
              <a:rPr lang="en-IN" sz="2400" dirty="0" smtClean="0"/>
              <a:t> larva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22098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Body divisible into </a:t>
            </a:r>
            <a:r>
              <a:rPr lang="en-IN" sz="2400" dirty="0" err="1" smtClean="0"/>
              <a:t>cephalothorax</a:t>
            </a:r>
            <a:r>
              <a:rPr lang="en-IN" sz="2400" dirty="0" smtClean="0"/>
              <a:t> and abdomen</a:t>
            </a:r>
          </a:p>
          <a:p>
            <a:r>
              <a:rPr lang="en-IN" sz="2400" dirty="0" smtClean="0"/>
              <a:t>Anterior thoracic limbs three pairs are reduced.</a:t>
            </a:r>
          </a:p>
          <a:p>
            <a:r>
              <a:rPr lang="en-IN" sz="2400" dirty="0" smtClean="0"/>
              <a:t>Found in </a:t>
            </a:r>
            <a:r>
              <a:rPr lang="en-IN" sz="2400" dirty="0" err="1" smtClean="0"/>
              <a:t>stomatopods</a:t>
            </a:r>
            <a:r>
              <a:rPr lang="en-IN" sz="2400" dirty="0" smtClean="0"/>
              <a:t> (meta </a:t>
            </a:r>
            <a:r>
              <a:rPr lang="en-IN" sz="2400" dirty="0" err="1" smtClean="0"/>
              <a:t>crustacea</a:t>
            </a:r>
            <a:r>
              <a:rPr lang="en-IN" sz="2400" dirty="0" smtClean="0"/>
              <a:t>).</a:t>
            </a:r>
          </a:p>
          <a:p>
            <a:r>
              <a:rPr lang="en-IN" sz="2400" dirty="0" smtClean="0"/>
              <a:t>Develops from </a:t>
            </a:r>
            <a:r>
              <a:rPr lang="en-IN" sz="2400" dirty="0" err="1" smtClean="0"/>
              <a:t>erithodina</a:t>
            </a:r>
            <a:r>
              <a:rPr lang="en-IN" sz="2400" dirty="0" smtClean="0"/>
              <a:t> larva. </a:t>
            </a:r>
            <a:endParaRPr lang="en-IN" sz="2400" dirty="0"/>
          </a:p>
        </p:txBody>
      </p:sp>
      <p:pic>
        <p:nvPicPr>
          <p:cNvPr id="23554" name="Picture 2" descr="http://www.scielo.br/img/revistas/nau/v26/2358-2936-nau-26-e2018005-gf2.jpg"/>
          <p:cNvPicPr>
            <a:picLocks noChangeAspect="1" noChangeArrowheads="1"/>
          </p:cNvPicPr>
          <p:nvPr/>
        </p:nvPicPr>
        <p:blipFill>
          <a:blip r:embed="rId2"/>
          <a:srcRect l="3735"/>
          <a:stretch>
            <a:fillRect/>
          </a:stretch>
        </p:blipFill>
        <p:spPr bwMode="auto">
          <a:xfrm>
            <a:off x="2286000" y="2895601"/>
            <a:ext cx="5891674" cy="3688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Alima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54102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Modified form of </a:t>
            </a:r>
            <a:r>
              <a:rPr lang="en-IN" sz="2400" dirty="0" err="1" smtClean="0"/>
              <a:t>zoea</a:t>
            </a:r>
            <a:r>
              <a:rPr lang="en-IN" sz="2400" dirty="0" smtClean="0"/>
              <a:t>, found in </a:t>
            </a:r>
            <a:r>
              <a:rPr lang="en-IN" sz="2400" dirty="0" err="1" smtClean="0"/>
              <a:t>melano-crustacea</a:t>
            </a:r>
            <a:r>
              <a:rPr lang="en-IN" sz="2400" dirty="0" smtClean="0"/>
              <a:t> (</a:t>
            </a:r>
            <a:r>
              <a:rPr lang="en-IN" sz="2400" i="1" dirty="0" err="1" smtClean="0"/>
              <a:t>Squilla</a:t>
            </a:r>
            <a:r>
              <a:rPr lang="en-IN" sz="2400" i="1" dirty="0" smtClean="0"/>
              <a:t> </a:t>
            </a:r>
            <a:r>
              <a:rPr lang="en-IN" sz="2400" dirty="0" smtClean="0"/>
              <a:t>sp.) after hatching from eggs.</a:t>
            </a:r>
          </a:p>
          <a:p>
            <a:r>
              <a:rPr lang="en-IN" sz="2400" dirty="0" smtClean="0"/>
              <a:t>Bears short, broad carapace.</a:t>
            </a:r>
          </a:p>
          <a:p>
            <a:r>
              <a:rPr lang="en-IN" sz="2400" dirty="0" smtClean="0"/>
              <a:t>It has all cephalic appendages but has first two thoracic legs.</a:t>
            </a:r>
          </a:p>
          <a:p>
            <a:r>
              <a:rPr lang="en-IN" sz="2400" dirty="0" smtClean="0"/>
              <a:t>Six segmented abdomen with 4 to 5 paired </a:t>
            </a:r>
            <a:r>
              <a:rPr lang="en-IN" sz="2400" dirty="0" err="1" smtClean="0"/>
              <a:t>pleopods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Differs from </a:t>
            </a:r>
            <a:r>
              <a:rPr lang="en-IN" sz="2400" dirty="0" err="1" smtClean="0"/>
              <a:t>zoea</a:t>
            </a:r>
            <a:r>
              <a:rPr lang="en-IN" sz="2400" dirty="0" smtClean="0"/>
              <a:t> in having 2</a:t>
            </a:r>
            <a:r>
              <a:rPr lang="en-IN" sz="2400" baseline="30000" dirty="0" smtClean="0"/>
              <a:t>nd</a:t>
            </a:r>
            <a:r>
              <a:rPr lang="en-IN" sz="2400" dirty="0" smtClean="0"/>
              <a:t> </a:t>
            </a:r>
            <a:r>
              <a:rPr lang="en-IN" sz="2400" dirty="0" err="1" smtClean="0"/>
              <a:t>maxilliped</a:t>
            </a:r>
            <a:r>
              <a:rPr lang="en-IN" sz="2400" dirty="0" smtClean="0"/>
              <a:t> and armature of </a:t>
            </a:r>
            <a:r>
              <a:rPr lang="en-IN" sz="2400" dirty="0" err="1" smtClean="0"/>
              <a:t>telson</a:t>
            </a:r>
            <a:r>
              <a:rPr lang="en-IN" sz="2400" dirty="0" smtClean="0"/>
              <a:t>. </a:t>
            </a:r>
            <a:endParaRPr lang="en-IN" sz="2400" dirty="0"/>
          </a:p>
        </p:txBody>
      </p:sp>
      <p:pic>
        <p:nvPicPr>
          <p:cNvPr id="24578" name="Picture 2" descr="Image result for alima larva"/>
          <p:cNvPicPr>
            <a:picLocks noChangeAspect="1" noChangeArrowheads="1"/>
          </p:cNvPicPr>
          <p:nvPr/>
        </p:nvPicPr>
        <p:blipFill>
          <a:blip r:embed="rId2"/>
          <a:srcRect b="3145"/>
          <a:stretch>
            <a:fillRect/>
          </a:stretch>
        </p:blipFill>
        <p:spPr bwMode="auto">
          <a:xfrm>
            <a:off x="5105400" y="1524000"/>
            <a:ext cx="3477491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Phyllosoma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876800" cy="5486400"/>
          </a:xfrm>
        </p:spPr>
        <p:txBody>
          <a:bodyPr>
            <a:normAutofit fontScale="92500"/>
          </a:bodyPr>
          <a:lstStyle/>
          <a:p>
            <a:r>
              <a:rPr lang="en-IN" sz="2400" dirty="0" smtClean="0"/>
              <a:t>Larva of </a:t>
            </a:r>
            <a:r>
              <a:rPr lang="en-IN" sz="2400" dirty="0" err="1" smtClean="0"/>
              <a:t>palinurus</a:t>
            </a:r>
            <a:r>
              <a:rPr lang="en-IN" sz="2400" dirty="0" smtClean="0"/>
              <a:t>, spiny crab or rock lobster </a:t>
            </a:r>
          </a:p>
          <a:p>
            <a:r>
              <a:rPr lang="en-IN" sz="2400" dirty="0" smtClean="0"/>
              <a:t>It is a modified </a:t>
            </a:r>
            <a:r>
              <a:rPr lang="en-IN" sz="2400" dirty="0" err="1" smtClean="0"/>
              <a:t>mysis</a:t>
            </a:r>
            <a:r>
              <a:rPr lang="en-IN" sz="2400" dirty="0" smtClean="0"/>
              <a:t> stage marked with large, leaf-like, flattened, delicate and glossy body.</a:t>
            </a:r>
          </a:p>
          <a:p>
            <a:r>
              <a:rPr lang="en-IN" sz="2400" dirty="0" smtClean="0"/>
              <a:t>Body distinguished into head, transparent thorax and abdomen.</a:t>
            </a:r>
          </a:p>
          <a:p>
            <a:r>
              <a:rPr lang="en-IN" sz="2400" dirty="0" smtClean="0"/>
              <a:t>Compound stalked eyes and six paired thoracic appendages present.</a:t>
            </a:r>
          </a:p>
          <a:p>
            <a:r>
              <a:rPr lang="en-IN" sz="2400" dirty="0" smtClean="0"/>
              <a:t>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</a:t>
            </a:r>
            <a:r>
              <a:rPr lang="en-IN" sz="2400" dirty="0" err="1" smtClean="0"/>
              <a:t>maxilliped</a:t>
            </a:r>
            <a:r>
              <a:rPr lang="en-IN" sz="2400" dirty="0" smtClean="0"/>
              <a:t> rudimentary, 2</a:t>
            </a:r>
            <a:r>
              <a:rPr lang="en-IN" sz="2400" baseline="30000" dirty="0" smtClean="0"/>
              <a:t>nd</a:t>
            </a:r>
            <a:r>
              <a:rPr lang="en-IN" sz="2400" dirty="0" smtClean="0"/>
              <a:t> </a:t>
            </a:r>
            <a:r>
              <a:rPr lang="en-IN" sz="2400" dirty="0" err="1" smtClean="0"/>
              <a:t>uniramous</a:t>
            </a:r>
            <a:r>
              <a:rPr lang="en-IN" sz="2400" dirty="0" smtClean="0"/>
              <a:t>, 3</a:t>
            </a:r>
            <a:r>
              <a:rPr lang="en-IN" sz="2400" baseline="30000" dirty="0" smtClean="0"/>
              <a:t>rd</a:t>
            </a:r>
            <a:r>
              <a:rPr lang="en-IN" sz="2400" dirty="0" smtClean="0"/>
              <a:t> well formed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and successive 4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, 5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and 6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paired long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legs present.</a:t>
            </a:r>
          </a:p>
          <a:p>
            <a:r>
              <a:rPr lang="en-IN" sz="2400" dirty="0" smtClean="0"/>
              <a:t>Abdomen limbless.</a:t>
            </a:r>
            <a:endParaRPr lang="en-IN" sz="2400" dirty="0"/>
          </a:p>
        </p:txBody>
      </p:sp>
      <p:pic>
        <p:nvPicPr>
          <p:cNvPr id="25602" name="Picture 2" descr="Image result for phyllosoma larva"/>
          <p:cNvPicPr>
            <a:picLocks noChangeAspect="1" noChangeArrowheads="1"/>
          </p:cNvPicPr>
          <p:nvPr/>
        </p:nvPicPr>
        <p:blipFill>
          <a:blip r:embed="rId2"/>
          <a:srcRect b="3281"/>
          <a:stretch>
            <a:fillRect/>
          </a:stretch>
        </p:blipFill>
        <p:spPr bwMode="auto">
          <a:xfrm>
            <a:off x="4953000" y="1524000"/>
            <a:ext cx="3810000" cy="3737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IN" dirty="0" smtClean="0"/>
              <a:t>Sequence of larval appearance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rmAutofit fontScale="92500" lnSpcReduction="20000"/>
          </a:bodyPr>
          <a:lstStyle/>
          <a:p>
            <a:r>
              <a:rPr lang="en-IN" dirty="0" err="1" smtClean="0"/>
              <a:t>Nauplius</a:t>
            </a:r>
            <a:r>
              <a:rPr lang="en-IN" dirty="0" smtClean="0"/>
              <a:t> larva appears in </a:t>
            </a:r>
            <a:r>
              <a:rPr lang="en-IN" dirty="0" err="1" smtClean="0"/>
              <a:t>branchiopoda</a:t>
            </a:r>
            <a:r>
              <a:rPr lang="en-IN" dirty="0" smtClean="0"/>
              <a:t>, </a:t>
            </a:r>
            <a:r>
              <a:rPr lang="en-IN" dirty="0" err="1" smtClean="0"/>
              <a:t>cladocera</a:t>
            </a:r>
            <a:r>
              <a:rPr lang="en-IN" dirty="0" smtClean="0"/>
              <a:t>, </a:t>
            </a:r>
            <a:r>
              <a:rPr lang="en-IN" dirty="0" err="1" smtClean="0"/>
              <a:t>ostracoda</a:t>
            </a:r>
            <a:r>
              <a:rPr lang="en-IN" dirty="0" smtClean="0"/>
              <a:t> and in  </a:t>
            </a:r>
            <a:r>
              <a:rPr lang="en-IN" dirty="0" err="1" smtClean="0"/>
              <a:t>copepoda</a:t>
            </a:r>
            <a:r>
              <a:rPr lang="en-IN" dirty="0" smtClean="0"/>
              <a:t>.</a:t>
            </a:r>
          </a:p>
          <a:p>
            <a:r>
              <a:rPr lang="en-IN" dirty="0" smtClean="0"/>
              <a:t>In </a:t>
            </a:r>
            <a:r>
              <a:rPr lang="en-IN" dirty="0" err="1" smtClean="0"/>
              <a:t>cirripedia</a:t>
            </a:r>
            <a:r>
              <a:rPr lang="en-IN" dirty="0" smtClean="0"/>
              <a:t> </a:t>
            </a:r>
            <a:r>
              <a:rPr lang="en-IN" dirty="0" err="1" smtClean="0"/>
              <a:t>nauplius</a:t>
            </a:r>
            <a:r>
              <a:rPr lang="en-IN" dirty="0" smtClean="0"/>
              <a:t> is followed by </a:t>
            </a:r>
            <a:r>
              <a:rPr lang="en-IN" dirty="0" err="1" smtClean="0"/>
              <a:t>cypris</a:t>
            </a:r>
            <a:r>
              <a:rPr lang="en-IN" dirty="0" smtClean="0"/>
              <a:t> stage that transformed into adult.</a:t>
            </a:r>
          </a:p>
          <a:p>
            <a:r>
              <a:rPr lang="en-IN" dirty="0" smtClean="0"/>
              <a:t>In</a:t>
            </a:r>
            <a:r>
              <a:rPr lang="en-IN" i="1" dirty="0" smtClean="0"/>
              <a:t> </a:t>
            </a:r>
            <a:r>
              <a:rPr lang="en-IN" i="1" dirty="0" err="1" smtClean="0"/>
              <a:t>Sacculina</a:t>
            </a:r>
            <a:r>
              <a:rPr lang="en-IN" i="1" dirty="0" smtClean="0"/>
              <a:t> </a:t>
            </a:r>
            <a:r>
              <a:rPr lang="en-IN" dirty="0" smtClean="0"/>
              <a:t>after </a:t>
            </a:r>
            <a:r>
              <a:rPr lang="en-IN" dirty="0" err="1" smtClean="0"/>
              <a:t>cypris</a:t>
            </a:r>
            <a:r>
              <a:rPr lang="en-IN" dirty="0" smtClean="0"/>
              <a:t>, </a:t>
            </a:r>
            <a:r>
              <a:rPr lang="en-IN" dirty="0" err="1" smtClean="0"/>
              <a:t>kentrogen</a:t>
            </a:r>
            <a:r>
              <a:rPr lang="en-IN" dirty="0" smtClean="0"/>
              <a:t> develops.</a:t>
            </a:r>
          </a:p>
          <a:p>
            <a:r>
              <a:rPr lang="en-IN" dirty="0" smtClean="0"/>
              <a:t>In </a:t>
            </a:r>
            <a:r>
              <a:rPr lang="en-IN" i="1" dirty="0" err="1" smtClean="0"/>
              <a:t>Euphausia</a:t>
            </a:r>
            <a:r>
              <a:rPr lang="en-IN" dirty="0" smtClean="0"/>
              <a:t> </a:t>
            </a:r>
            <a:r>
              <a:rPr lang="en-IN" dirty="0" err="1" smtClean="0"/>
              <a:t>nauplius</a:t>
            </a:r>
            <a:r>
              <a:rPr lang="en-IN" dirty="0" smtClean="0"/>
              <a:t> metamorphose into </a:t>
            </a:r>
            <a:r>
              <a:rPr lang="en-IN" dirty="0" err="1" smtClean="0"/>
              <a:t>protozoea</a:t>
            </a:r>
            <a:r>
              <a:rPr lang="en-IN" dirty="0" smtClean="0"/>
              <a:t> and </a:t>
            </a:r>
            <a:r>
              <a:rPr lang="en-IN" dirty="0" err="1" smtClean="0"/>
              <a:t>calyptopis</a:t>
            </a:r>
            <a:r>
              <a:rPr lang="en-IN" dirty="0" smtClean="0"/>
              <a:t> before passing to adult.</a:t>
            </a:r>
          </a:p>
          <a:p>
            <a:r>
              <a:rPr lang="en-IN" dirty="0" smtClean="0"/>
              <a:t>In </a:t>
            </a:r>
            <a:r>
              <a:rPr lang="en-IN" i="1" dirty="0" err="1" smtClean="0"/>
              <a:t>Penaeus</a:t>
            </a:r>
            <a:r>
              <a:rPr lang="en-IN" i="1" dirty="0" smtClean="0"/>
              <a:t> </a:t>
            </a:r>
            <a:r>
              <a:rPr lang="en-IN" dirty="0" smtClean="0"/>
              <a:t>larva pass through </a:t>
            </a:r>
            <a:r>
              <a:rPr lang="en-IN" dirty="0" err="1" smtClean="0"/>
              <a:t>nauplius</a:t>
            </a:r>
            <a:r>
              <a:rPr lang="en-IN" dirty="0" smtClean="0"/>
              <a:t>, </a:t>
            </a:r>
            <a:r>
              <a:rPr lang="en-IN" dirty="0" err="1" smtClean="0"/>
              <a:t>protozoea</a:t>
            </a:r>
            <a:r>
              <a:rPr lang="en-IN" dirty="0" smtClean="0"/>
              <a:t>, </a:t>
            </a:r>
            <a:r>
              <a:rPr lang="en-IN" dirty="0" err="1" smtClean="0"/>
              <a:t>zoea</a:t>
            </a:r>
            <a:r>
              <a:rPr lang="en-IN" dirty="0" smtClean="0"/>
              <a:t> and </a:t>
            </a:r>
            <a:r>
              <a:rPr lang="en-IN" dirty="0" err="1" smtClean="0"/>
              <a:t>mysis</a:t>
            </a:r>
            <a:r>
              <a:rPr lang="en-IN" dirty="0" smtClean="0"/>
              <a:t> stages before becoming adult.</a:t>
            </a:r>
          </a:p>
          <a:p>
            <a:r>
              <a:rPr lang="en-IN" dirty="0" smtClean="0"/>
              <a:t>In crabs larva transform from </a:t>
            </a:r>
            <a:r>
              <a:rPr lang="en-IN" dirty="0" err="1" smtClean="0"/>
              <a:t>zoea</a:t>
            </a:r>
            <a:r>
              <a:rPr lang="en-IN" dirty="0" smtClean="0"/>
              <a:t> to </a:t>
            </a:r>
            <a:r>
              <a:rPr lang="en-IN" dirty="0" err="1" smtClean="0"/>
              <a:t>megalopa</a:t>
            </a:r>
            <a:r>
              <a:rPr lang="en-IN" dirty="0" smtClean="0"/>
              <a:t> and then adult.</a:t>
            </a:r>
          </a:p>
          <a:p>
            <a:r>
              <a:rPr lang="en-IN" dirty="0" smtClean="0"/>
              <a:t>In </a:t>
            </a:r>
            <a:r>
              <a:rPr lang="en-IN" i="1" dirty="0" err="1" smtClean="0"/>
              <a:t>Palinurus</a:t>
            </a:r>
            <a:r>
              <a:rPr lang="en-IN" i="1" dirty="0" smtClean="0"/>
              <a:t> </a:t>
            </a:r>
            <a:r>
              <a:rPr lang="en-IN" dirty="0" smtClean="0"/>
              <a:t>, larva hatches out to modified </a:t>
            </a:r>
            <a:r>
              <a:rPr lang="en-IN" dirty="0" err="1" smtClean="0"/>
              <a:t>mysis</a:t>
            </a:r>
            <a:r>
              <a:rPr lang="en-IN" dirty="0" smtClean="0"/>
              <a:t> stage which then transform into </a:t>
            </a:r>
            <a:r>
              <a:rPr lang="en-IN" dirty="0" err="1" smtClean="0"/>
              <a:t>phyllosoma</a:t>
            </a:r>
            <a:r>
              <a:rPr lang="en-IN" dirty="0" smtClean="0"/>
              <a:t> larva.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Significance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According to the biogenic law of Haeckel, every organism during its embryonic development (ontogeny) repeats some evolutionary history (phylogeny).</a:t>
            </a:r>
          </a:p>
          <a:p>
            <a:r>
              <a:rPr lang="en-IN" dirty="0" smtClean="0"/>
              <a:t>Due to the occurrence in development, </a:t>
            </a:r>
            <a:r>
              <a:rPr lang="en-IN" dirty="0" err="1" smtClean="0"/>
              <a:t>nauplius</a:t>
            </a:r>
            <a:r>
              <a:rPr lang="en-IN" dirty="0" smtClean="0"/>
              <a:t> is regarded as the ancestor of </a:t>
            </a:r>
            <a:r>
              <a:rPr lang="en-IN" dirty="0" err="1" smtClean="0"/>
              <a:t>crustacea</a:t>
            </a:r>
            <a:r>
              <a:rPr lang="en-IN" dirty="0" smtClean="0"/>
              <a:t>.</a:t>
            </a:r>
          </a:p>
          <a:p>
            <a:r>
              <a:rPr lang="en-IN" dirty="0" smtClean="0"/>
              <a:t>Other forms of crustacean larva (</a:t>
            </a:r>
            <a:r>
              <a:rPr lang="en-IN" dirty="0" err="1" smtClean="0"/>
              <a:t>zoea</a:t>
            </a:r>
            <a:r>
              <a:rPr lang="en-IN" dirty="0" smtClean="0"/>
              <a:t>, </a:t>
            </a:r>
            <a:r>
              <a:rPr lang="en-IN" dirty="0" err="1" smtClean="0"/>
              <a:t>megalopa</a:t>
            </a:r>
            <a:r>
              <a:rPr lang="en-IN" dirty="0" smtClean="0"/>
              <a:t> etc.) shows stages of development of higher crustaceans from </a:t>
            </a:r>
            <a:r>
              <a:rPr lang="en-IN" dirty="0" err="1" smtClean="0"/>
              <a:t>nauplian</a:t>
            </a:r>
            <a:r>
              <a:rPr lang="en-IN" dirty="0" smtClean="0"/>
              <a:t> -like ancestors.</a:t>
            </a:r>
          </a:p>
          <a:p>
            <a:r>
              <a:rPr lang="en-IN" dirty="0" smtClean="0"/>
              <a:t>Larval stages are important to find homologies and affinities among various groups.</a:t>
            </a:r>
          </a:p>
          <a:p>
            <a:r>
              <a:rPr lang="en-IN" dirty="0" smtClean="0"/>
              <a:t>Animals passing through similar stages are closely related.</a:t>
            </a:r>
          </a:p>
          <a:p>
            <a:r>
              <a:rPr lang="en-IN" dirty="0" smtClean="0"/>
              <a:t>Larva are helpful in wide distribution of species and in keeping the food reserves of eggs to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85" y="1066800"/>
            <a:ext cx="875956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59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IN" dirty="0"/>
              <a:t>C</a:t>
            </a:r>
            <a:r>
              <a:rPr lang="en-IN" dirty="0" smtClean="0"/>
              <a:t>haracteristics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77724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</a:rPr>
              <a:t>Crustacean </a:t>
            </a:r>
            <a:r>
              <a:rPr lang="en-IN" dirty="0" err="1" smtClean="0">
                <a:solidFill>
                  <a:schemeClr val="tx1"/>
                </a:solidFill>
              </a:rPr>
              <a:t>taxon</a:t>
            </a:r>
            <a:r>
              <a:rPr lang="en-IN" dirty="0" smtClean="0">
                <a:solidFill>
                  <a:schemeClr val="tx1"/>
                </a:solidFill>
              </a:rPr>
              <a:t> within the arthropods exhibit enormous animal diversity.</a:t>
            </a:r>
          </a:p>
          <a:p>
            <a:pPr algn="l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</a:rPr>
              <a:t>Varieties of animal larval forms are found which have </a:t>
            </a:r>
            <a:r>
              <a:rPr lang="en-IN" dirty="0" err="1" smtClean="0">
                <a:solidFill>
                  <a:schemeClr val="tx1"/>
                </a:solidFill>
              </a:rPr>
              <a:t>chitinous</a:t>
            </a:r>
            <a:r>
              <a:rPr lang="en-IN" dirty="0" smtClean="0">
                <a:solidFill>
                  <a:schemeClr val="tx1"/>
                </a:solidFill>
              </a:rPr>
              <a:t> exoskeleton that moults and transforms into other type to form adult.</a:t>
            </a:r>
          </a:p>
          <a:p>
            <a:pPr algn="l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</a:rPr>
              <a:t>Possess </a:t>
            </a:r>
            <a:r>
              <a:rPr lang="en-IN" dirty="0" err="1" smtClean="0">
                <a:solidFill>
                  <a:schemeClr val="tx1"/>
                </a:solidFill>
              </a:rPr>
              <a:t>biramous</a:t>
            </a:r>
            <a:r>
              <a:rPr lang="en-IN" dirty="0" smtClean="0">
                <a:solidFill>
                  <a:schemeClr val="tx1"/>
                </a:solidFill>
              </a:rPr>
              <a:t> appendages and mostly are free- living aquatic forms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</a:rPr>
              <a:t>Shows both direct and indirect development through metamorphosis.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3500" dirty="0" err="1" smtClean="0"/>
              <a:t>Nauplius</a:t>
            </a:r>
            <a:r>
              <a:rPr lang="en-IN" sz="3500" dirty="0" smtClean="0"/>
              <a:t> larva</a:t>
            </a:r>
            <a:endParaRPr lang="en-IN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5867400" cy="58674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Simplest and commonest type of larva of marine crustaceans and </a:t>
            </a:r>
            <a:r>
              <a:rPr lang="en-IN" sz="2400" dirty="0" err="1" smtClean="0"/>
              <a:t>melanocrustaceans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Free swimming, oval body divisible into- head, trunk and anal regions.</a:t>
            </a:r>
          </a:p>
          <a:p>
            <a:r>
              <a:rPr lang="en-IN" sz="2400" dirty="0" smtClean="0"/>
              <a:t>Median front eye in the head (</a:t>
            </a:r>
            <a:r>
              <a:rPr lang="en-IN" sz="2400" dirty="0" err="1" smtClean="0"/>
              <a:t>nauplian</a:t>
            </a:r>
            <a:r>
              <a:rPr lang="en-IN" sz="2400" dirty="0" smtClean="0"/>
              <a:t> eye) present with three pairs of appendages</a:t>
            </a:r>
          </a:p>
          <a:p>
            <a:r>
              <a:rPr lang="en-IN" sz="2400" dirty="0" smtClean="0"/>
              <a:t>First pair of appendage </a:t>
            </a:r>
            <a:r>
              <a:rPr lang="en-IN" sz="2400" dirty="0" err="1" smtClean="0"/>
              <a:t>unjointed</a:t>
            </a:r>
            <a:r>
              <a:rPr lang="en-IN" sz="2400" dirty="0" smtClean="0"/>
              <a:t>, remaining two are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with antennules in the adults.</a:t>
            </a:r>
          </a:p>
          <a:p>
            <a:r>
              <a:rPr lang="en-IN" sz="2400" dirty="0" err="1" smtClean="0"/>
              <a:t>Locomotory</a:t>
            </a:r>
            <a:r>
              <a:rPr lang="en-IN" sz="2400" dirty="0" smtClean="0"/>
              <a:t> organ- 1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pair of trunk appendages</a:t>
            </a:r>
          </a:p>
          <a:p>
            <a:r>
              <a:rPr lang="en-IN" sz="2400" dirty="0" smtClean="0"/>
              <a:t>2</a:t>
            </a:r>
            <a:r>
              <a:rPr lang="en-IN" sz="2400" baseline="30000" dirty="0" smtClean="0"/>
              <a:t>nd</a:t>
            </a:r>
            <a:r>
              <a:rPr lang="en-IN" sz="2400" dirty="0" smtClean="0"/>
              <a:t> pair becomes mandibles which </a:t>
            </a:r>
            <a:r>
              <a:rPr lang="en-IN" sz="2400" dirty="0" err="1" smtClean="0"/>
              <a:t>alongwith</a:t>
            </a:r>
            <a:r>
              <a:rPr lang="en-IN" sz="2400" dirty="0" smtClean="0"/>
              <a:t> antenna becomes mouth parts.</a:t>
            </a:r>
            <a:endParaRPr lang="en-IN" sz="2400" dirty="0"/>
          </a:p>
        </p:txBody>
      </p:sp>
      <p:pic>
        <p:nvPicPr>
          <p:cNvPr id="1026" name="Picture 2" descr="Image result for nauplius larva"/>
          <p:cNvPicPr>
            <a:picLocks noChangeAspect="1" noChangeArrowheads="1"/>
          </p:cNvPicPr>
          <p:nvPr/>
        </p:nvPicPr>
        <p:blipFill>
          <a:blip r:embed="rId2"/>
          <a:srcRect b="4000"/>
          <a:stretch>
            <a:fillRect/>
          </a:stretch>
        </p:blipFill>
        <p:spPr bwMode="auto">
          <a:xfrm>
            <a:off x="5257800" y="3048000"/>
            <a:ext cx="376025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Metanauplius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477000" cy="5867400"/>
          </a:xfrm>
        </p:spPr>
        <p:txBody>
          <a:bodyPr>
            <a:normAutofit/>
          </a:bodyPr>
          <a:lstStyle/>
          <a:p>
            <a:r>
              <a:rPr lang="en-IN" sz="2500" dirty="0" err="1" smtClean="0"/>
              <a:t>Nauplius</a:t>
            </a:r>
            <a:r>
              <a:rPr lang="en-IN" sz="2500" dirty="0" smtClean="0"/>
              <a:t> transforms into </a:t>
            </a:r>
            <a:r>
              <a:rPr lang="en-IN" sz="2500" dirty="0" err="1" smtClean="0"/>
              <a:t>metanauplius</a:t>
            </a:r>
            <a:r>
              <a:rPr lang="en-IN" sz="2500" dirty="0" smtClean="0"/>
              <a:t> by moulting and growth</a:t>
            </a:r>
          </a:p>
          <a:p>
            <a:r>
              <a:rPr lang="en-IN" sz="2500" dirty="0" smtClean="0"/>
              <a:t>Oval body transforms into </a:t>
            </a:r>
            <a:r>
              <a:rPr lang="en-IN" sz="2500" dirty="0" err="1" smtClean="0"/>
              <a:t>cephalothorax</a:t>
            </a:r>
            <a:r>
              <a:rPr lang="en-IN" sz="2500" dirty="0" smtClean="0"/>
              <a:t> and rudimentary abdomen and terminates into caudal fork.</a:t>
            </a:r>
          </a:p>
          <a:p>
            <a:r>
              <a:rPr lang="en-IN" sz="2500" dirty="0" smtClean="0"/>
              <a:t>Three pairs of appendages are associated with two pairs of maxilla and two pairs of </a:t>
            </a:r>
            <a:r>
              <a:rPr lang="en-IN" sz="2500" dirty="0" err="1" smtClean="0"/>
              <a:t>maxilliped</a:t>
            </a:r>
            <a:r>
              <a:rPr lang="en-IN" sz="2500" dirty="0" smtClean="0"/>
              <a:t> in adults</a:t>
            </a:r>
          </a:p>
          <a:p>
            <a:r>
              <a:rPr lang="en-IN" sz="2500" dirty="0" smtClean="0"/>
              <a:t>Some decapods, </a:t>
            </a:r>
            <a:r>
              <a:rPr lang="en-IN" sz="2500" dirty="0" err="1" smtClean="0"/>
              <a:t>stomotopods</a:t>
            </a:r>
            <a:r>
              <a:rPr lang="en-IN" sz="2500" dirty="0" smtClean="0"/>
              <a:t> begins life history with free swimming </a:t>
            </a:r>
            <a:r>
              <a:rPr lang="en-IN" sz="2500" dirty="0" err="1" smtClean="0"/>
              <a:t>metanauplius</a:t>
            </a:r>
            <a:r>
              <a:rPr lang="en-IN" sz="2500" dirty="0" smtClean="0"/>
              <a:t> larva</a:t>
            </a:r>
          </a:p>
          <a:p>
            <a:r>
              <a:rPr lang="en-IN" sz="2500" dirty="0" smtClean="0"/>
              <a:t>Seen in </a:t>
            </a:r>
            <a:r>
              <a:rPr lang="en-IN" sz="2500" dirty="0" err="1" smtClean="0"/>
              <a:t>triops</a:t>
            </a:r>
            <a:r>
              <a:rPr lang="en-IN" sz="2500" dirty="0" smtClean="0"/>
              <a:t> (</a:t>
            </a:r>
            <a:r>
              <a:rPr lang="en-IN" sz="2500" dirty="0" err="1" smtClean="0"/>
              <a:t>Branchiopoda</a:t>
            </a:r>
            <a:r>
              <a:rPr lang="en-IN" sz="2500" dirty="0" smtClean="0"/>
              <a:t>) and </a:t>
            </a:r>
            <a:r>
              <a:rPr lang="en-IN" sz="2500" dirty="0" err="1" smtClean="0"/>
              <a:t>penaeus</a:t>
            </a:r>
            <a:r>
              <a:rPr lang="en-IN" sz="2500" dirty="0" smtClean="0"/>
              <a:t> (malacostraca).</a:t>
            </a:r>
            <a:endParaRPr lang="en-IN" sz="2500" dirty="0"/>
          </a:p>
        </p:txBody>
      </p:sp>
      <p:pic>
        <p:nvPicPr>
          <p:cNvPr id="15362" name="Picture 2" descr="Image result for metanauplius larva"/>
          <p:cNvPicPr>
            <a:picLocks noChangeAspect="1" noChangeArrowheads="1"/>
          </p:cNvPicPr>
          <p:nvPr/>
        </p:nvPicPr>
        <p:blipFill>
          <a:blip r:embed="rId2"/>
          <a:srcRect b="3255"/>
          <a:stretch>
            <a:fillRect/>
          </a:stretch>
        </p:blipFill>
        <p:spPr bwMode="auto">
          <a:xfrm>
            <a:off x="5638800" y="3352800"/>
            <a:ext cx="3349697" cy="3230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/>
          <a:lstStyle/>
          <a:p>
            <a:r>
              <a:rPr lang="en-IN" dirty="0" err="1" smtClean="0"/>
              <a:t>Cypris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>
            <a:normAutofit/>
          </a:bodyPr>
          <a:lstStyle/>
          <a:p>
            <a:r>
              <a:rPr lang="en-IN" sz="2500" dirty="0" err="1" smtClean="0"/>
              <a:t>Cirripedia</a:t>
            </a:r>
            <a:r>
              <a:rPr lang="en-IN" sz="2500" dirty="0" smtClean="0"/>
              <a:t> (</a:t>
            </a:r>
            <a:r>
              <a:rPr lang="en-IN" sz="2500" i="1" dirty="0" err="1" smtClean="0"/>
              <a:t>Lepas</a:t>
            </a:r>
            <a:r>
              <a:rPr lang="en-IN" sz="2500" i="1" dirty="0" smtClean="0"/>
              <a:t> </a:t>
            </a:r>
            <a:r>
              <a:rPr lang="en-IN" sz="2500" dirty="0" smtClean="0"/>
              <a:t>sp., </a:t>
            </a:r>
            <a:r>
              <a:rPr lang="en-IN" sz="2500" i="1" dirty="0" err="1" smtClean="0"/>
              <a:t>Sacculina</a:t>
            </a:r>
            <a:r>
              <a:rPr lang="en-IN" sz="2500" dirty="0" smtClean="0"/>
              <a:t> sp.) transforms into </a:t>
            </a:r>
            <a:r>
              <a:rPr lang="en-IN" sz="2500" dirty="0" err="1" smtClean="0"/>
              <a:t>cypris</a:t>
            </a:r>
            <a:r>
              <a:rPr lang="en-IN" sz="2500" dirty="0" smtClean="0"/>
              <a:t> stage.</a:t>
            </a:r>
          </a:p>
          <a:p>
            <a:r>
              <a:rPr lang="en-IN" sz="2500" dirty="0" smtClean="0"/>
              <a:t>Body enclosed into bivalve shell with a median and two compound eyes present.</a:t>
            </a:r>
          </a:p>
          <a:p>
            <a:r>
              <a:rPr lang="en-IN" sz="2500" dirty="0" smtClean="0"/>
              <a:t>Anterior antennae four jointed with characteristic disc present and posterior antennae absent.</a:t>
            </a:r>
          </a:p>
          <a:p>
            <a:r>
              <a:rPr lang="en-IN" sz="2500" dirty="0" smtClean="0"/>
              <a:t>Six pairs of </a:t>
            </a:r>
            <a:r>
              <a:rPr lang="en-IN" sz="2500" dirty="0" err="1" smtClean="0"/>
              <a:t>biramous</a:t>
            </a:r>
            <a:r>
              <a:rPr lang="en-IN" sz="2500" dirty="0" smtClean="0"/>
              <a:t> thoracic antennae present.</a:t>
            </a:r>
          </a:p>
          <a:p>
            <a:r>
              <a:rPr lang="en-IN" sz="2500" dirty="0" smtClean="0"/>
              <a:t>Short abdomen ends in a caudal fork.</a:t>
            </a:r>
            <a:endParaRPr lang="en-IN" sz="2500" dirty="0"/>
          </a:p>
        </p:txBody>
      </p:sp>
      <p:sp>
        <p:nvSpPr>
          <p:cNvPr id="16386" name="AutoShape 2" descr="Image result for cypris larva"/>
          <p:cNvSpPr>
            <a:spLocks noChangeAspect="1" noChangeArrowheads="1"/>
          </p:cNvSpPr>
          <p:nvPr/>
        </p:nvSpPr>
        <p:spPr bwMode="auto">
          <a:xfrm>
            <a:off x="155575" y="-2346325"/>
            <a:ext cx="6524625" cy="489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388" name="AutoShape 4" descr="Image result for cypris larva"/>
          <p:cNvSpPr>
            <a:spLocks noChangeAspect="1" noChangeArrowheads="1"/>
          </p:cNvSpPr>
          <p:nvPr/>
        </p:nvSpPr>
        <p:spPr bwMode="auto">
          <a:xfrm>
            <a:off x="155575" y="-2346325"/>
            <a:ext cx="6524625" cy="489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6390" name="Picture 6" descr="Image result for cypris lar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0"/>
            <a:ext cx="4340521" cy="325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Protozoea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953000" cy="5638800"/>
          </a:xfrm>
        </p:spPr>
        <p:txBody>
          <a:bodyPr>
            <a:normAutofit/>
          </a:bodyPr>
          <a:lstStyle/>
          <a:p>
            <a:r>
              <a:rPr lang="en-IN" sz="2200" dirty="0" smtClean="0"/>
              <a:t>Marine prawns (</a:t>
            </a:r>
            <a:r>
              <a:rPr lang="en-IN" sz="2200" i="1" dirty="0" err="1" smtClean="0"/>
              <a:t>Penaeus</a:t>
            </a:r>
            <a:r>
              <a:rPr lang="en-IN" sz="2200" dirty="0" smtClean="0"/>
              <a:t> sp.) and </a:t>
            </a:r>
            <a:r>
              <a:rPr lang="en-IN" sz="2200" dirty="0" err="1" smtClean="0"/>
              <a:t>sergestid</a:t>
            </a:r>
            <a:r>
              <a:rPr lang="en-IN" sz="2200" dirty="0" smtClean="0"/>
              <a:t> decapods by </a:t>
            </a:r>
            <a:r>
              <a:rPr lang="en-IN" sz="2200" dirty="0" err="1" smtClean="0"/>
              <a:t>nauplian</a:t>
            </a:r>
            <a:r>
              <a:rPr lang="en-IN" sz="2200" dirty="0" smtClean="0"/>
              <a:t> growth and moulting, develops into </a:t>
            </a:r>
            <a:r>
              <a:rPr lang="en-IN" sz="2200" dirty="0" err="1" smtClean="0"/>
              <a:t>protozoea</a:t>
            </a:r>
            <a:r>
              <a:rPr lang="en-IN" sz="2200" dirty="0" smtClean="0"/>
              <a:t> larva.</a:t>
            </a:r>
          </a:p>
          <a:p>
            <a:r>
              <a:rPr lang="en-IN" sz="2200" dirty="0" smtClean="0"/>
              <a:t>Body divisible into broad segmented </a:t>
            </a:r>
            <a:r>
              <a:rPr lang="en-IN" sz="2200" dirty="0" err="1" smtClean="0"/>
              <a:t>cephalothporax</a:t>
            </a:r>
            <a:r>
              <a:rPr lang="en-IN" sz="2200" dirty="0" smtClean="0"/>
              <a:t>  covered with carapace and </a:t>
            </a:r>
            <a:r>
              <a:rPr lang="en-IN" sz="2200" dirty="0" err="1" smtClean="0"/>
              <a:t>unsegmented</a:t>
            </a:r>
            <a:r>
              <a:rPr lang="en-IN" sz="2200" dirty="0" smtClean="0"/>
              <a:t>, slender abdomen with no appendages.</a:t>
            </a:r>
          </a:p>
          <a:p>
            <a:r>
              <a:rPr lang="en-IN" sz="2200" dirty="0" smtClean="0"/>
              <a:t>Body ends with a forked </a:t>
            </a:r>
            <a:r>
              <a:rPr lang="en-IN" sz="2200" dirty="0" err="1" smtClean="0"/>
              <a:t>telson</a:t>
            </a:r>
            <a:r>
              <a:rPr lang="en-IN" sz="2200" dirty="0" smtClean="0"/>
              <a:t>.</a:t>
            </a:r>
          </a:p>
          <a:p>
            <a:r>
              <a:rPr lang="en-IN" sz="2200" dirty="0" smtClean="0"/>
              <a:t>Single median eye present with appendages comprising antenna, antennules, mouthparts and 1</a:t>
            </a:r>
            <a:r>
              <a:rPr lang="en-IN" sz="2200" baseline="30000" dirty="0" smtClean="0"/>
              <a:t>st</a:t>
            </a:r>
            <a:r>
              <a:rPr lang="en-IN" sz="2200" dirty="0" smtClean="0"/>
              <a:t> and 2</a:t>
            </a:r>
            <a:r>
              <a:rPr lang="en-IN" sz="2200" baseline="30000" dirty="0" smtClean="0"/>
              <a:t>nd</a:t>
            </a:r>
            <a:r>
              <a:rPr lang="en-IN" sz="2200" dirty="0" smtClean="0"/>
              <a:t> </a:t>
            </a:r>
            <a:r>
              <a:rPr lang="en-IN" sz="2200" dirty="0" err="1" smtClean="0"/>
              <a:t>maxillipeds</a:t>
            </a:r>
            <a:r>
              <a:rPr lang="en-IN" sz="2200" dirty="0" smtClean="0"/>
              <a:t>.</a:t>
            </a:r>
          </a:p>
          <a:p>
            <a:r>
              <a:rPr lang="en-IN" sz="2200" dirty="0" smtClean="0"/>
              <a:t>Later moults into </a:t>
            </a:r>
            <a:r>
              <a:rPr lang="en-IN" sz="2200" dirty="0" err="1" smtClean="0"/>
              <a:t>zoea</a:t>
            </a:r>
            <a:r>
              <a:rPr lang="en-IN" sz="2200" dirty="0" smtClean="0"/>
              <a:t> larva.</a:t>
            </a:r>
          </a:p>
          <a:p>
            <a:endParaRPr lang="en-IN" sz="2200" dirty="0"/>
          </a:p>
        </p:txBody>
      </p:sp>
      <p:pic>
        <p:nvPicPr>
          <p:cNvPr id="17410" name="Picture 2" descr="Image result for protozoea  larva"/>
          <p:cNvPicPr>
            <a:picLocks noChangeAspect="1" noChangeArrowheads="1"/>
          </p:cNvPicPr>
          <p:nvPr/>
        </p:nvPicPr>
        <p:blipFill>
          <a:blip r:embed="rId2"/>
          <a:srcRect b="4437"/>
          <a:stretch>
            <a:fillRect/>
          </a:stretch>
        </p:blipFill>
        <p:spPr bwMode="auto">
          <a:xfrm>
            <a:off x="5029200" y="1981200"/>
            <a:ext cx="3966210" cy="3869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Zoea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029200" cy="6324600"/>
          </a:xfrm>
        </p:spPr>
        <p:txBody>
          <a:bodyPr>
            <a:normAutofit/>
          </a:bodyPr>
          <a:lstStyle/>
          <a:p>
            <a:r>
              <a:rPr lang="en-IN" sz="2200" dirty="0" smtClean="0"/>
              <a:t>All marine decapods except </a:t>
            </a:r>
            <a:r>
              <a:rPr lang="en-IN" sz="2200" dirty="0" err="1" smtClean="0"/>
              <a:t>sergestids</a:t>
            </a:r>
            <a:r>
              <a:rPr lang="en-IN" sz="2200" dirty="0" smtClean="0"/>
              <a:t> and </a:t>
            </a:r>
            <a:r>
              <a:rPr lang="en-IN" sz="2200" dirty="0" err="1" smtClean="0"/>
              <a:t>peneids</a:t>
            </a:r>
            <a:r>
              <a:rPr lang="en-IN" sz="2200" dirty="0" smtClean="0"/>
              <a:t>, hatching of larva takes place at </a:t>
            </a:r>
            <a:r>
              <a:rPr lang="en-IN" sz="2200" dirty="0" err="1" smtClean="0"/>
              <a:t>zoea</a:t>
            </a:r>
            <a:r>
              <a:rPr lang="en-IN" sz="2200" dirty="0" smtClean="0"/>
              <a:t> stage (as true crabs).</a:t>
            </a:r>
          </a:p>
          <a:p>
            <a:r>
              <a:rPr lang="en-IN" sz="2200" dirty="0" smtClean="0"/>
              <a:t>Broad </a:t>
            </a:r>
            <a:r>
              <a:rPr lang="en-IN" sz="2200" dirty="0" err="1" smtClean="0"/>
              <a:t>cephalothorax</a:t>
            </a:r>
            <a:r>
              <a:rPr lang="en-IN" sz="2200" dirty="0" smtClean="0"/>
              <a:t> with curved abdomen (helps in swimming) and ends into forked </a:t>
            </a:r>
            <a:r>
              <a:rPr lang="en-IN" sz="2200" dirty="0" err="1" smtClean="0"/>
              <a:t>telson</a:t>
            </a:r>
            <a:r>
              <a:rPr lang="en-IN" sz="2200" dirty="0" smtClean="0"/>
              <a:t>.</a:t>
            </a:r>
          </a:p>
          <a:p>
            <a:r>
              <a:rPr lang="en-IN" sz="2200" dirty="0" smtClean="0"/>
              <a:t>Head bears a dorsal, frontal and two lateral spines and one stalked compound eyes.</a:t>
            </a:r>
          </a:p>
          <a:p>
            <a:r>
              <a:rPr lang="en-IN" sz="2200" dirty="0" smtClean="0"/>
              <a:t>Rudiments of thoracic appendages present.</a:t>
            </a:r>
          </a:p>
          <a:p>
            <a:r>
              <a:rPr lang="en-IN" sz="2200" dirty="0" err="1" smtClean="0"/>
              <a:t>Biramous</a:t>
            </a:r>
            <a:r>
              <a:rPr lang="en-IN" sz="2200" dirty="0" smtClean="0"/>
              <a:t> </a:t>
            </a:r>
            <a:r>
              <a:rPr lang="en-IN" sz="2200" dirty="0" err="1" smtClean="0"/>
              <a:t>maxillipeds</a:t>
            </a:r>
            <a:r>
              <a:rPr lang="en-IN" sz="2200" dirty="0" smtClean="0"/>
              <a:t> used for swimming.</a:t>
            </a:r>
          </a:p>
          <a:p>
            <a:endParaRPr lang="en-IN" sz="2200" dirty="0"/>
          </a:p>
        </p:txBody>
      </p:sp>
      <p:pic>
        <p:nvPicPr>
          <p:cNvPr id="18436" name="Picture 4" descr="Image result for mysis larva"/>
          <p:cNvPicPr>
            <a:picLocks noChangeAspect="1" noChangeArrowheads="1"/>
          </p:cNvPicPr>
          <p:nvPr/>
        </p:nvPicPr>
        <p:blipFill>
          <a:blip r:embed="rId2"/>
          <a:srcRect b="2544"/>
          <a:stretch>
            <a:fillRect/>
          </a:stretch>
        </p:blipFill>
        <p:spPr bwMode="auto">
          <a:xfrm>
            <a:off x="4876800" y="2057400"/>
            <a:ext cx="4267200" cy="3818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Mysis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743200"/>
          </a:xfrm>
        </p:spPr>
        <p:txBody>
          <a:bodyPr>
            <a:normAutofit/>
          </a:bodyPr>
          <a:lstStyle/>
          <a:p>
            <a:r>
              <a:rPr lang="en-IN" sz="2400" dirty="0" err="1" smtClean="0"/>
              <a:t>Peneid</a:t>
            </a:r>
            <a:r>
              <a:rPr lang="en-IN" sz="2400" dirty="0" smtClean="0"/>
              <a:t> decapods and lobsters, </a:t>
            </a:r>
            <a:r>
              <a:rPr lang="en-IN" sz="2400" dirty="0" err="1" smtClean="0"/>
              <a:t>zoea</a:t>
            </a:r>
            <a:r>
              <a:rPr lang="en-IN" sz="2400" dirty="0" smtClean="0"/>
              <a:t> metamorphosed into </a:t>
            </a:r>
            <a:r>
              <a:rPr lang="en-IN" sz="2400" dirty="0" err="1" smtClean="0"/>
              <a:t>mysis</a:t>
            </a:r>
            <a:r>
              <a:rPr lang="en-IN" sz="2400" dirty="0" smtClean="0"/>
              <a:t> or </a:t>
            </a:r>
            <a:r>
              <a:rPr lang="en-IN" sz="2400" dirty="0" err="1" smtClean="0"/>
              <a:t>shizopod</a:t>
            </a:r>
            <a:r>
              <a:rPr lang="en-IN" sz="2400" dirty="0" smtClean="0"/>
              <a:t> larva.</a:t>
            </a:r>
          </a:p>
          <a:p>
            <a:r>
              <a:rPr lang="en-IN" sz="2400" dirty="0" smtClean="0"/>
              <a:t>Body divisible into </a:t>
            </a:r>
            <a:r>
              <a:rPr lang="en-IN" sz="2400" dirty="0" err="1" smtClean="0"/>
              <a:t>cephalothorax</a:t>
            </a:r>
            <a:r>
              <a:rPr lang="en-IN" sz="2400" dirty="0" smtClean="0"/>
              <a:t> and six segmented abdomen ends into </a:t>
            </a:r>
            <a:r>
              <a:rPr lang="en-IN" sz="2400" dirty="0" err="1" smtClean="0"/>
              <a:t>telson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Five pairs of thoracic,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jointed appendages. Abdomen ends into </a:t>
            </a:r>
            <a:r>
              <a:rPr lang="en-IN" sz="2400" dirty="0" err="1" smtClean="0"/>
              <a:t>biramous</a:t>
            </a:r>
            <a:r>
              <a:rPr lang="en-IN" sz="2400" dirty="0" smtClean="0"/>
              <a:t> </a:t>
            </a:r>
            <a:r>
              <a:rPr lang="en-IN" sz="2400" dirty="0" err="1" smtClean="0"/>
              <a:t>pleopods</a:t>
            </a:r>
            <a:r>
              <a:rPr lang="en-IN" sz="2400" dirty="0" smtClean="0"/>
              <a:t> and a pair </a:t>
            </a:r>
            <a:r>
              <a:rPr lang="en-IN" sz="2400" dirty="0" err="1" smtClean="0"/>
              <a:t>uropods</a:t>
            </a:r>
            <a:r>
              <a:rPr lang="en-IN" sz="2400" dirty="0" smtClean="0"/>
              <a:t> and </a:t>
            </a:r>
            <a:r>
              <a:rPr lang="en-IN" sz="2400" dirty="0" err="1" smtClean="0"/>
              <a:t>telson</a:t>
            </a:r>
            <a:r>
              <a:rPr lang="en-IN" sz="2400" dirty="0" smtClean="0"/>
              <a:t>.</a:t>
            </a:r>
          </a:p>
          <a:p>
            <a:endParaRPr lang="en-IN" sz="2400" dirty="0"/>
          </a:p>
        </p:txBody>
      </p:sp>
      <p:pic>
        <p:nvPicPr>
          <p:cNvPr id="19458" name="Picture 2" descr="Image result for mysis larva"/>
          <p:cNvPicPr>
            <a:picLocks noChangeAspect="1" noChangeArrowheads="1"/>
          </p:cNvPicPr>
          <p:nvPr/>
        </p:nvPicPr>
        <p:blipFill>
          <a:blip r:embed="rId2"/>
          <a:srcRect b="5401"/>
          <a:stretch>
            <a:fillRect/>
          </a:stretch>
        </p:blipFill>
        <p:spPr bwMode="auto">
          <a:xfrm>
            <a:off x="2057400" y="3619857"/>
            <a:ext cx="5410200" cy="3085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err="1" smtClean="0"/>
              <a:t>Megalopa</a:t>
            </a:r>
            <a:r>
              <a:rPr lang="en-IN" dirty="0" smtClean="0"/>
              <a:t> larva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800600" cy="55626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Brachyuran decapods metamorphose from </a:t>
            </a:r>
            <a:r>
              <a:rPr lang="en-IN" sz="2400" dirty="0" err="1" smtClean="0"/>
              <a:t>zoea</a:t>
            </a:r>
            <a:r>
              <a:rPr lang="en-IN" sz="2400" dirty="0" smtClean="0"/>
              <a:t> to </a:t>
            </a:r>
            <a:r>
              <a:rPr lang="en-IN" sz="2400" dirty="0" err="1" smtClean="0"/>
              <a:t>megalopa</a:t>
            </a:r>
            <a:r>
              <a:rPr lang="en-IN" sz="2400" dirty="0" smtClean="0"/>
              <a:t> larva.</a:t>
            </a:r>
          </a:p>
          <a:p>
            <a:r>
              <a:rPr lang="en-IN" sz="2400" dirty="0" err="1" smtClean="0"/>
              <a:t>Cephalothorax</a:t>
            </a:r>
            <a:r>
              <a:rPr lang="en-IN" sz="2400" dirty="0" smtClean="0"/>
              <a:t> well developed and jointed thorax with five pairs of jointed appendages, helps in walking.</a:t>
            </a:r>
          </a:p>
          <a:p>
            <a:r>
              <a:rPr lang="en-IN" sz="2400" dirty="0" smtClean="0"/>
              <a:t>Large stalked eyes present and abdomen has functional swimmerets.</a:t>
            </a:r>
          </a:p>
          <a:p>
            <a:r>
              <a:rPr lang="en-IN" sz="2400" dirty="0" smtClean="0"/>
              <a:t>Abdomen with six pairs of </a:t>
            </a:r>
            <a:r>
              <a:rPr lang="en-IN" sz="2400" dirty="0" err="1" smtClean="0"/>
              <a:t>pleopods</a:t>
            </a:r>
            <a:r>
              <a:rPr lang="en-IN" sz="2400" dirty="0" smtClean="0"/>
              <a:t> and place straight in line with </a:t>
            </a:r>
            <a:r>
              <a:rPr lang="en-IN" sz="2400" dirty="0" err="1" smtClean="0"/>
              <a:t>cephalothorax</a:t>
            </a:r>
            <a:r>
              <a:rPr lang="en-IN" sz="2400" dirty="0" smtClean="0"/>
              <a:t>.</a:t>
            </a:r>
            <a:endParaRPr lang="en-IN" sz="2400" dirty="0"/>
          </a:p>
        </p:txBody>
      </p:sp>
      <p:pic>
        <p:nvPicPr>
          <p:cNvPr id="20482" name="Picture 2" descr="Image result for mysis larva"/>
          <p:cNvPicPr>
            <a:picLocks noChangeAspect="1" noChangeArrowheads="1"/>
          </p:cNvPicPr>
          <p:nvPr/>
        </p:nvPicPr>
        <p:blipFill>
          <a:blip r:embed="rId2"/>
          <a:srcRect b="3871"/>
          <a:stretch>
            <a:fillRect/>
          </a:stretch>
        </p:blipFill>
        <p:spPr bwMode="auto">
          <a:xfrm>
            <a:off x="4572000" y="1828800"/>
            <a:ext cx="4381500" cy="3862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935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CRUSTACEAN LARVA</vt:lpstr>
      <vt:lpstr>Characteristics </vt:lpstr>
      <vt:lpstr>Nauplius larva</vt:lpstr>
      <vt:lpstr>Metanauplius larva</vt:lpstr>
      <vt:lpstr>Cypris larva</vt:lpstr>
      <vt:lpstr>Protozoea larva</vt:lpstr>
      <vt:lpstr>Zoea larva</vt:lpstr>
      <vt:lpstr>Mysis larva</vt:lpstr>
      <vt:lpstr>Megalopa larva</vt:lpstr>
      <vt:lpstr>Kentrogen larva</vt:lpstr>
      <vt:lpstr>Epicardean larva</vt:lpstr>
      <vt:lpstr>Erichthus larva</vt:lpstr>
      <vt:lpstr>Alima larva</vt:lpstr>
      <vt:lpstr>Phyllosoma larva</vt:lpstr>
      <vt:lpstr>Sequence of larval appearance</vt:lpstr>
      <vt:lpstr>Significance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Crustacean larva </dc:title>
  <dc:creator>SAMIR SARDAR</dc:creator>
  <cp:lastModifiedBy>Admin</cp:lastModifiedBy>
  <cp:revision>38</cp:revision>
  <dcterms:created xsi:type="dcterms:W3CDTF">2006-08-16T00:00:00Z</dcterms:created>
  <dcterms:modified xsi:type="dcterms:W3CDTF">2022-09-26T16:40:11Z</dcterms:modified>
</cp:coreProperties>
</file>