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4" r:id="rId4"/>
    <p:sldId id="275" r:id="rId5"/>
    <p:sldId id="276" r:id="rId6"/>
    <p:sldId id="277" r:id="rId7"/>
    <p:sldId id="278" r:id="rId8"/>
    <p:sldId id="279" r:id="rId9"/>
    <p:sldId id="280" r:id="rId10"/>
    <p:sldId id="281" r:id="rId11"/>
    <p:sldId id="257" r:id="rId12"/>
    <p:sldId id="258" r:id="rId13"/>
    <p:sldId id="273" r:id="rId14"/>
    <p:sldId id="260" r:id="rId15"/>
    <p:sldId id="261" r:id="rId16"/>
    <p:sldId id="262" r:id="rId17"/>
    <p:sldId id="264" r:id="rId18"/>
    <p:sldId id="263" r:id="rId19"/>
    <p:sldId id="265" r:id="rId20"/>
    <p:sldId id="266" r:id="rId21"/>
    <p:sldId id="268" r:id="rId22"/>
    <p:sldId id="267" r:id="rId23"/>
    <p:sldId id="269" r:id="rId24"/>
    <p:sldId id="270" r:id="rId25"/>
    <p:sldId id="271" r:id="rId26"/>
    <p:sldId id="272"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100FF33-5AA6-4A6F-BC34-0A6382EF65E5}" type="datetimeFigureOut">
              <a:rPr lang="en-IN" smtClean="0"/>
              <a:t>27-10-2022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17404084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00FF33-5AA6-4A6F-BC34-0A6382EF65E5}" type="datetimeFigureOut">
              <a:rPr lang="en-IN" smtClean="0"/>
              <a:t>27-10-2022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392385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00FF33-5AA6-4A6F-BC34-0A6382EF65E5}" type="datetimeFigureOut">
              <a:rPr lang="en-IN" smtClean="0"/>
              <a:t>27-10-2022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78445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00FF33-5AA6-4A6F-BC34-0A6382EF65E5}" type="datetimeFigureOut">
              <a:rPr lang="en-IN" smtClean="0"/>
              <a:t>27-10-2022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11306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100FF33-5AA6-4A6F-BC34-0A6382EF65E5}" type="datetimeFigureOut">
              <a:rPr lang="en-IN" smtClean="0"/>
              <a:t>27-10-2022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29887322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100FF33-5AA6-4A6F-BC34-0A6382EF65E5}" type="datetimeFigureOut">
              <a:rPr lang="en-IN" smtClean="0"/>
              <a:t>27-10-2022</a:t>
            </a:fld>
            <a:endParaRPr lang="en-IN"/>
          </a:p>
        </p:txBody>
      </p:sp>
      <p:sp>
        <p:nvSpPr>
          <p:cNvPr id="9" name="Footer Placeholder 8"/>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226288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100FF33-5AA6-4A6F-BC34-0A6382EF65E5}" type="datetimeFigureOut">
              <a:rPr lang="en-IN" smtClean="0"/>
              <a:t>27-10-2022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87DA76C-25DA-417B-93C9-6A6E635C8E1B}"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1042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00FF33-5AA6-4A6F-BC34-0A6382EF65E5}" type="datetimeFigureOut">
              <a:rPr lang="en-IN" smtClean="0"/>
              <a:t>27-10-2022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24383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FF33-5AA6-4A6F-BC34-0A6382EF65E5}" type="datetimeFigureOut">
              <a:rPr lang="en-IN" smtClean="0"/>
              <a:t>27-10-2022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3320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100FF33-5AA6-4A6F-BC34-0A6382EF65E5}" type="datetimeFigureOut">
              <a:rPr lang="en-IN" smtClean="0"/>
              <a:t>27-10-2022</a:t>
            </a:fld>
            <a:endParaRPr lang="en-I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1" name="Slide Number Placeholder 10"/>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75614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100FF33-5AA6-4A6F-BC34-0A6382EF65E5}" type="datetimeFigureOut">
              <a:rPr lang="en-IN" smtClean="0"/>
              <a:t>27-10-2022</a:t>
            </a:fld>
            <a:endParaRPr lang="en-I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0" name="Slide Number Placeholder 9"/>
          <p:cNvSpPr>
            <a:spLocks noGrp="1"/>
          </p:cNvSpPr>
          <p:nvPr>
            <p:ph type="sldNum" sz="quarter" idx="12"/>
          </p:nvPr>
        </p:nvSpPr>
        <p:spPr/>
        <p:txBody>
          <a:bodyPr/>
          <a:lstStyle/>
          <a:p>
            <a:fld id="{387DA76C-25DA-417B-93C9-6A6E635C8E1B}" type="slidenum">
              <a:rPr lang="en-IN" smtClean="0"/>
              <a:t>‹#›</a:t>
            </a:fld>
            <a:endParaRPr lang="en-IN"/>
          </a:p>
        </p:txBody>
      </p:sp>
    </p:spTree>
    <p:extLst>
      <p:ext uri="{BB962C8B-B14F-4D97-AF65-F5344CB8AC3E}">
        <p14:creationId xmlns:p14="http://schemas.microsoft.com/office/powerpoint/2010/main" val="366702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100FF33-5AA6-4A6F-BC34-0A6382EF65E5}" type="datetimeFigureOut">
              <a:rPr lang="en-IN" smtClean="0"/>
              <a:t>27-10-2022</a:t>
            </a:fld>
            <a:endParaRPr lang="en-I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87DA76C-25DA-417B-93C9-6A6E635C8E1B}" type="slidenum">
              <a:rPr lang="en-IN" smtClean="0"/>
              <a:t>‹#›</a:t>
            </a:fld>
            <a:endParaRPr lang="en-IN"/>
          </a:p>
        </p:txBody>
      </p:sp>
    </p:spTree>
    <p:extLst>
      <p:ext uri="{BB962C8B-B14F-4D97-AF65-F5344CB8AC3E}">
        <p14:creationId xmlns:p14="http://schemas.microsoft.com/office/powerpoint/2010/main" val="1799435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C096-0F32-7DC3-A8C5-E2485CE9F0DF}"/>
              </a:ext>
            </a:extLst>
          </p:cNvPr>
          <p:cNvSpPr>
            <a:spLocks noGrp="1"/>
          </p:cNvSpPr>
          <p:nvPr>
            <p:ph type="ctrTitle"/>
          </p:nvPr>
        </p:nvSpPr>
        <p:spPr>
          <a:xfrm>
            <a:off x="1600200" y="859537"/>
            <a:ext cx="8991600" cy="1645920"/>
          </a:xfrm>
          <a:solidFill>
            <a:schemeClr val="accent1">
              <a:lumMod val="60000"/>
              <a:lumOff val="40000"/>
            </a:schemeClr>
          </a:solidFill>
        </p:spPr>
        <p:txBody>
          <a:bodyPr>
            <a:normAutofit/>
          </a:bodyPr>
          <a:lstStyle/>
          <a:p>
            <a:r>
              <a:rPr lang="en-US" dirty="0"/>
              <a:t>Heterochromatin, Polytene and lamp-brush chromosomes</a:t>
            </a:r>
            <a:endParaRPr lang="en-IN" dirty="0"/>
          </a:p>
        </p:txBody>
      </p:sp>
      <p:sp>
        <p:nvSpPr>
          <p:cNvPr id="3" name="Subtitle 2">
            <a:extLst>
              <a:ext uri="{FF2B5EF4-FFF2-40B4-BE49-F238E27FC236}">
                <a16:creationId xmlns:a16="http://schemas.microsoft.com/office/drawing/2014/main" id="{2BC66B46-44C7-545E-649F-F4651B554171}"/>
              </a:ext>
            </a:extLst>
          </p:cNvPr>
          <p:cNvSpPr>
            <a:spLocks noGrp="1"/>
          </p:cNvSpPr>
          <p:nvPr>
            <p:ph type="subTitle" idx="1"/>
          </p:nvPr>
        </p:nvSpPr>
        <p:spPr>
          <a:xfrm>
            <a:off x="2695194" y="4352543"/>
            <a:ext cx="6801612" cy="1710905"/>
          </a:xfrm>
        </p:spPr>
        <p:txBody>
          <a:bodyPr>
            <a:normAutofit/>
          </a:bodyPr>
          <a:lstStyle/>
          <a:p>
            <a:r>
              <a:rPr lang="en-US" dirty="0"/>
              <a:t>Dr. Ajoy Mallik</a:t>
            </a:r>
          </a:p>
          <a:p>
            <a:r>
              <a:rPr lang="en-US" dirty="0"/>
              <a:t>Assistant Professor</a:t>
            </a:r>
          </a:p>
          <a:p>
            <a:r>
              <a:rPr lang="en-US" dirty="0"/>
              <a:t>Department of Zoology</a:t>
            </a:r>
          </a:p>
          <a:p>
            <a:r>
              <a:rPr lang="en-US" dirty="0"/>
              <a:t>Ramakrishna Mission Vivekananda Centenary College</a:t>
            </a:r>
          </a:p>
          <a:p>
            <a:endParaRPr lang="en-IN" dirty="0"/>
          </a:p>
        </p:txBody>
      </p:sp>
    </p:spTree>
    <p:extLst>
      <p:ext uri="{BB962C8B-B14F-4D97-AF65-F5344CB8AC3E}">
        <p14:creationId xmlns:p14="http://schemas.microsoft.com/office/powerpoint/2010/main" val="306132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94681"/>
            <a:ext cx="10928412" cy="742793"/>
          </a:xfrm>
          <a:solidFill>
            <a:schemeClr val="accent1">
              <a:lumMod val="60000"/>
              <a:lumOff val="40000"/>
            </a:schemeClr>
          </a:solidFill>
        </p:spPr>
        <p:txBody>
          <a:bodyPr>
            <a:normAutofit fontScale="90000"/>
          </a:bodyPr>
          <a:lstStyle/>
          <a:p>
            <a:r>
              <a:rPr lang="en-US" dirty="0"/>
              <a:t>Functions of heterochromatin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10963921" cy="5370990"/>
          </a:xfrm>
        </p:spPr>
        <p:txBody>
          <a:bodyPr>
            <a:normAutofit/>
          </a:bodyPr>
          <a:lstStyle/>
          <a:p>
            <a:pPr marL="0" indent="0" algn="just">
              <a:buNone/>
            </a:pPr>
            <a:r>
              <a:rPr lang="en-US" sz="2000" dirty="0">
                <a:solidFill>
                  <a:srgbClr val="002060"/>
                </a:solidFill>
              </a:rPr>
              <a:t>It plays an indispensable role in organization of nuclear domains. </a:t>
            </a:r>
          </a:p>
          <a:p>
            <a:pPr algn="just">
              <a:buFont typeface="Wingdings" panose="05000000000000000000" pitchFamily="2" charset="2"/>
              <a:buChar char="v"/>
            </a:pPr>
            <a:r>
              <a:rPr lang="en-US" sz="2000" dirty="0"/>
              <a:t>HC is </a:t>
            </a:r>
            <a:r>
              <a:rPr lang="en-US" sz="2000" dirty="0">
                <a:solidFill>
                  <a:srgbClr val="FF0000"/>
                </a:solidFill>
              </a:rPr>
              <a:t>usually localized in the periphery of the nucleus and is attached to the nuclear membrane</a:t>
            </a:r>
            <a:r>
              <a:rPr lang="en-US" sz="2000" dirty="0"/>
              <a:t>. In contrast, the active chromatin occupies a more central position.</a:t>
            </a:r>
          </a:p>
          <a:p>
            <a:pPr marL="0" indent="0" algn="just">
              <a:buNone/>
            </a:pPr>
            <a:r>
              <a:rPr lang="en-US" sz="2000" dirty="0">
                <a:solidFill>
                  <a:srgbClr val="002060"/>
                </a:solidFill>
              </a:rPr>
              <a:t>It plays an important role in centromere. </a:t>
            </a:r>
          </a:p>
          <a:p>
            <a:pPr algn="just">
              <a:buFont typeface="Wingdings" panose="05000000000000000000" pitchFamily="2" charset="2"/>
              <a:buChar char="v"/>
            </a:pPr>
            <a:r>
              <a:rPr lang="en-US" sz="2000" dirty="0"/>
              <a:t>HC is </a:t>
            </a:r>
            <a:r>
              <a:rPr lang="en-US" sz="2000" dirty="0">
                <a:solidFill>
                  <a:srgbClr val="FF0000"/>
                </a:solidFill>
              </a:rPr>
              <a:t>necessary for the cohesion of sister chromatids</a:t>
            </a:r>
            <a:r>
              <a:rPr lang="en-US" sz="2000" dirty="0"/>
              <a:t> and that it allows the normal disjunction of mitotic chromosomes.</a:t>
            </a:r>
          </a:p>
          <a:p>
            <a:pPr marL="0" indent="0" algn="just">
              <a:buNone/>
            </a:pPr>
            <a:r>
              <a:rPr lang="en-US" sz="2000" dirty="0">
                <a:solidFill>
                  <a:srgbClr val="002060"/>
                </a:solidFill>
              </a:rPr>
              <a:t>It has profound role in gene repression or epigenetic regulation. </a:t>
            </a:r>
          </a:p>
          <a:p>
            <a:pPr algn="just">
              <a:buFont typeface="Wingdings" panose="05000000000000000000" pitchFamily="2" charset="2"/>
              <a:buChar char="v"/>
            </a:pPr>
            <a:r>
              <a:rPr lang="en-US" sz="2000" dirty="0">
                <a:solidFill>
                  <a:srgbClr val="FF0000"/>
                </a:solidFill>
              </a:rPr>
              <a:t>Heterochromatin appears to be involved in controlling the </a:t>
            </a:r>
            <a:r>
              <a:rPr lang="en-US" sz="2000" dirty="0" err="1">
                <a:solidFill>
                  <a:srgbClr val="FF0000"/>
                </a:solidFill>
              </a:rPr>
              <a:t>transcriptability</a:t>
            </a:r>
            <a:r>
              <a:rPr lang="en-US" sz="2000" dirty="0">
                <a:solidFill>
                  <a:srgbClr val="FF0000"/>
                </a:solidFill>
              </a:rPr>
              <a:t> of the genome</a:t>
            </a:r>
            <a:r>
              <a:rPr lang="en-US" sz="2000" dirty="0"/>
              <a:t>. Genes that are usually located in the euchromatin can, therefore, be silenced when they are placed close to a heterochromatic domain.</a:t>
            </a:r>
            <a:endParaRPr lang="en-IN" sz="2000" dirty="0"/>
          </a:p>
        </p:txBody>
      </p:sp>
    </p:spTree>
    <p:extLst>
      <p:ext uri="{BB962C8B-B14F-4D97-AF65-F5344CB8AC3E}">
        <p14:creationId xmlns:p14="http://schemas.microsoft.com/office/powerpoint/2010/main" val="294561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IN" dirty="0"/>
              <a:t>Polytene chromosome-Introduction</a:t>
            </a:r>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65824" y="1003177"/>
            <a:ext cx="10928413" cy="5584053"/>
          </a:xfrm>
        </p:spPr>
        <p:txBody>
          <a:bodyPr>
            <a:normAutofit lnSpcReduction="10000"/>
          </a:bodyPr>
          <a:lstStyle/>
          <a:p>
            <a:pPr>
              <a:buFont typeface="Wingdings" panose="05000000000000000000" pitchFamily="2" charset="2"/>
              <a:buChar char="v"/>
            </a:pPr>
            <a:r>
              <a:rPr lang="en-US" sz="2000" dirty="0"/>
              <a:t>Polytene chromosomes </a:t>
            </a:r>
            <a:r>
              <a:rPr lang="en-US" sz="2000" dirty="0">
                <a:solidFill>
                  <a:srgbClr val="FF0000"/>
                </a:solidFill>
              </a:rPr>
              <a:t>are giant interphase chromosomes with several DNA strands </a:t>
            </a:r>
            <a:r>
              <a:rPr lang="en-US" sz="2000" dirty="0"/>
              <a:t>placed side by side.</a:t>
            </a:r>
          </a:p>
          <a:p>
            <a:pPr>
              <a:buFont typeface="Wingdings" panose="05000000000000000000" pitchFamily="2" charset="2"/>
              <a:buChar char="v"/>
            </a:pPr>
            <a:r>
              <a:rPr lang="en-US" sz="2000" dirty="0"/>
              <a:t>They are first observed by </a:t>
            </a:r>
            <a:r>
              <a:rPr lang="en-US" sz="2000" dirty="0">
                <a:solidFill>
                  <a:srgbClr val="FF0000"/>
                </a:solidFill>
              </a:rPr>
              <a:t>E. G. </a:t>
            </a:r>
            <a:r>
              <a:rPr lang="en-US" sz="2000" dirty="0" err="1">
                <a:solidFill>
                  <a:srgbClr val="FF0000"/>
                </a:solidFill>
              </a:rPr>
              <a:t>Balbiani</a:t>
            </a:r>
            <a:r>
              <a:rPr lang="en-US" sz="2000" dirty="0">
                <a:solidFill>
                  <a:srgbClr val="FF0000"/>
                </a:solidFill>
              </a:rPr>
              <a:t> in 1881 </a:t>
            </a:r>
            <a:r>
              <a:rPr lang="en-US" sz="2000" dirty="0"/>
              <a:t>in squash of salivary gland cells of </a:t>
            </a:r>
            <a:r>
              <a:rPr lang="en-US" sz="2000" dirty="0" err="1"/>
              <a:t>Chironomous</a:t>
            </a:r>
            <a:r>
              <a:rPr lang="en-US" sz="2000" dirty="0"/>
              <a:t> larvae, hence also known as salivary gland chromosome or giant chromosome.</a:t>
            </a:r>
          </a:p>
          <a:p>
            <a:pPr>
              <a:buFont typeface="Wingdings" panose="05000000000000000000" pitchFamily="2" charset="2"/>
              <a:buChar char="v"/>
            </a:pPr>
            <a:r>
              <a:rPr lang="en-US" sz="2000" dirty="0"/>
              <a:t>They are </a:t>
            </a:r>
            <a:r>
              <a:rPr lang="en-US" sz="2000" dirty="0">
                <a:solidFill>
                  <a:srgbClr val="FF0000"/>
                </a:solidFill>
              </a:rPr>
              <a:t>strongly amplified form of interphase chromosomes that are commonly seen in salivary glands of dipteran species</a:t>
            </a:r>
            <a:r>
              <a:rPr lang="en-US" sz="2000" dirty="0"/>
              <a:t>, e.g. Chironomus larva, Drosophila melanogaster larvae, Sciara, </a:t>
            </a:r>
            <a:r>
              <a:rPr lang="en-US" sz="2000" dirty="0" err="1"/>
              <a:t>Rhyncosciara</a:t>
            </a:r>
            <a:r>
              <a:rPr lang="en-US" sz="2000" dirty="0"/>
              <a:t>, etc.</a:t>
            </a:r>
          </a:p>
          <a:p>
            <a:pPr>
              <a:buFont typeface="Wingdings" panose="05000000000000000000" pitchFamily="2" charset="2"/>
              <a:buChar char="v"/>
            </a:pPr>
            <a:r>
              <a:rPr lang="en-US" sz="2000" dirty="0"/>
              <a:t>They are </a:t>
            </a:r>
            <a:r>
              <a:rPr lang="en-US" sz="2000" dirty="0">
                <a:solidFill>
                  <a:srgbClr val="FF0000"/>
                </a:solidFill>
              </a:rPr>
              <a:t>also found in various other tissue in the larvae of dipteran, such as midgut, rectal and Malpighian tubules</a:t>
            </a:r>
            <a:r>
              <a:rPr lang="en-US" sz="2000" dirty="0"/>
              <a:t> as well as in several species of </a:t>
            </a:r>
            <a:r>
              <a:rPr lang="en-US" sz="2000" dirty="0">
                <a:solidFill>
                  <a:srgbClr val="FF0000"/>
                </a:solidFill>
              </a:rPr>
              <a:t>protozoans and plants</a:t>
            </a:r>
            <a:r>
              <a:rPr lang="en-US" sz="2000" dirty="0"/>
              <a:t>.</a:t>
            </a:r>
          </a:p>
          <a:p>
            <a:pPr>
              <a:buFont typeface="Wingdings" panose="05000000000000000000" pitchFamily="2" charset="2"/>
              <a:buChar char="v"/>
            </a:pPr>
            <a:r>
              <a:rPr lang="en-US" sz="2000" dirty="0"/>
              <a:t>They are many times larger than the normal </a:t>
            </a:r>
            <a:r>
              <a:rPr lang="en-US" sz="2000" dirty="0">
                <a:solidFill>
                  <a:srgbClr val="FF0000"/>
                </a:solidFill>
              </a:rPr>
              <a:t>chromosomes reaching a length of 200μm </a:t>
            </a:r>
            <a:r>
              <a:rPr lang="en-US" sz="2000" dirty="0"/>
              <a:t>and are visible even under a compound microscope.</a:t>
            </a:r>
          </a:p>
          <a:p>
            <a:pPr>
              <a:buFont typeface="Wingdings" panose="05000000000000000000" pitchFamily="2" charset="2"/>
              <a:buChar char="v"/>
            </a:pPr>
            <a:r>
              <a:rPr lang="en-US" sz="2000" dirty="0"/>
              <a:t>The </a:t>
            </a:r>
            <a:r>
              <a:rPr lang="en-US" sz="2000" dirty="0">
                <a:solidFill>
                  <a:srgbClr val="FF0000"/>
                </a:solidFill>
              </a:rPr>
              <a:t>enormous size is due to the duplication of chromonema which do not separate</a:t>
            </a:r>
            <a:r>
              <a:rPr lang="en-US" sz="2000" dirty="0"/>
              <a:t>.</a:t>
            </a:r>
          </a:p>
          <a:p>
            <a:pPr>
              <a:buFont typeface="Wingdings" panose="05000000000000000000" pitchFamily="2" charset="2"/>
              <a:buChar char="v"/>
            </a:pPr>
            <a:r>
              <a:rPr lang="en-US" sz="2000" dirty="0">
                <a:solidFill>
                  <a:srgbClr val="FF0000"/>
                </a:solidFill>
              </a:rPr>
              <a:t>Non-</a:t>
            </a:r>
            <a:r>
              <a:rPr lang="en-US" sz="2000" dirty="0" err="1">
                <a:solidFill>
                  <a:srgbClr val="FF0000"/>
                </a:solidFill>
              </a:rPr>
              <a:t>separtion</a:t>
            </a:r>
            <a:r>
              <a:rPr lang="en-US" sz="2000" dirty="0">
                <a:solidFill>
                  <a:srgbClr val="FF0000"/>
                </a:solidFill>
              </a:rPr>
              <a:t> of chromonema results in presence of many strands and therefore, it is known as polytene chromosome</a:t>
            </a:r>
            <a:r>
              <a:rPr lang="en-US" sz="2000" dirty="0"/>
              <a:t>.</a:t>
            </a:r>
          </a:p>
          <a:p>
            <a:pPr>
              <a:buFont typeface="Wingdings" panose="05000000000000000000" pitchFamily="2" charset="2"/>
              <a:buChar char="v"/>
            </a:pPr>
            <a:r>
              <a:rPr lang="en-US" sz="2000" dirty="0"/>
              <a:t>Sutton worked on polytene chromosomes of </a:t>
            </a:r>
            <a:r>
              <a:rPr lang="en-US" sz="2000" dirty="0">
                <a:solidFill>
                  <a:srgbClr val="FF0000"/>
                </a:solidFill>
              </a:rPr>
              <a:t>Anopheles mosquitoes</a:t>
            </a:r>
            <a:r>
              <a:rPr lang="en-US" sz="2000" dirty="0"/>
              <a:t>.</a:t>
            </a:r>
          </a:p>
          <a:p>
            <a:pPr>
              <a:buFont typeface="Wingdings" panose="05000000000000000000" pitchFamily="2" charset="2"/>
              <a:buChar char="v"/>
            </a:pPr>
            <a:r>
              <a:rPr lang="en-US" sz="2000" dirty="0" err="1"/>
              <a:t>Riandian</a:t>
            </a:r>
            <a:r>
              <a:rPr lang="en-US" sz="2000" dirty="0"/>
              <a:t> worked on polytene chromosomes of </a:t>
            </a:r>
            <a:r>
              <a:rPr lang="en-US" sz="2000" dirty="0" err="1">
                <a:solidFill>
                  <a:srgbClr val="FF0000"/>
                </a:solidFill>
              </a:rPr>
              <a:t>Tse-tse</a:t>
            </a:r>
            <a:r>
              <a:rPr lang="en-US" sz="2000" dirty="0">
                <a:solidFill>
                  <a:srgbClr val="FF0000"/>
                </a:solidFill>
              </a:rPr>
              <a:t> fly</a:t>
            </a:r>
            <a:r>
              <a:rPr lang="en-US" sz="2000" dirty="0"/>
              <a:t>.</a:t>
            </a:r>
            <a:endParaRPr lang="en-IN" sz="2000" dirty="0"/>
          </a:p>
        </p:txBody>
      </p:sp>
    </p:spTree>
    <p:extLst>
      <p:ext uri="{BB962C8B-B14F-4D97-AF65-F5344CB8AC3E}">
        <p14:creationId xmlns:p14="http://schemas.microsoft.com/office/powerpoint/2010/main" val="223620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IN" dirty="0"/>
              <a:t>Morphology of polytene </a:t>
            </a:r>
            <a:r>
              <a:rPr lang="en-IN" dirty="0" err="1"/>
              <a:t>chromsome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985421"/>
            <a:ext cx="5803036" cy="5872579"/>
          </a:xfrm>
        </p:spPr>
        <p:txBody>
          <a:bodyPr>
            <a:normAutofit/>
          </a:bodyPr>
          <a:lstStyle/>
          <a:p>
            <a:pPr>
              <a:buFont typeface="Wingdings" panose="05000000000000000000" pitchFamily="2" charset="2"/>
              <a:buChar char="v"/>
            </a:pPr>
            <a:r>
              <a:rPr lang="en-US" dirty="0"/>
              <a:t>It is seen in the nucleus during interphase.</a:t>
            </a:r>
          </a:p>
          <a:p>
            <a:pPr>
              <a:buFont typeface="Wingdings" panose="05000000000000000000" pitchFamily="2" charset="2"/>
              <a:buChar char="v"/>
            </a:pPr>
            <a:r>
              <a:rPr lang="en-US" dirty="0"/>
              <a:t>It is a </a:t>
            </a:r>
            <a:r>
              <a:rPr lang="en-US" dirty="0">
                <a:solidFill>
                  <a:srgbClr val="FF0000"/>
                </a:solidFill>
              </a:rPr>
              <a:t>giant chromosome with 5 long and 2 short arm radiating from a central point called </a:t>
            </a:r>
            <a:r>
              <a:rPr lang="en-US" dirty="0" err="1">
                <a:solidFill>
                  <a:srgbClr val="FF0000"/>
                </a:solidFill>
              </a:rPr>
              <a:t>chromocentre</a:t>
            </a:r>
            <a:r>
              <a:rPr lang="en-US" dirty="0">
                <a:solidFill>
                  <a:srgbClr val="FF0000"/>
                </a:solidFill>
              </a:rPr>
              <a:t>. It is 2000 </a:t>
            </a:r>
            <a:r>
              <a:rPr lang="en-US" dirty="0" err="1">
                <a:solidFill>
                  <a:srgbClr val="FF0000"/>
                </a:solidFill>
              </a:rPr>
              <a:t>μm</a:t>
            </a:r>
            <a:r>
              <a:rPr lang="en-US" dirty="0">
                <a:solidFill>
                  <a:srgbClr val="FF0000"/>
                </a:solidFill>
              </a:rPr>
              <a:t> in length (7.5 </a:t>
            </a:r>
            <a:r>
              <a:rPr lang="en-US" dirty="0" err="1">
                <a:solidFill>
                  <a:srgbClr val="FF0000"/>
                </a:solidFill>
              </a:rPr>
              <a:t>μm</a:t>
            </a:r>
            <a:r>
              <a:rPr lang="en-US" dirty="0">
                <a:solidFill>
                  <a:srgbClr val="FF0000"/>
                </a:solidFill>
              </a:rPr>
              <a:t> in somatic cells</a:t>
            </a:r>
            <a:r>
              <a:rPr lang="en-US" dirty="0"/>
              <a:t>).</a:t>
            </a:r>
          </a:p>
          <a:p>
            <a:pPr>
              <a:buFont typeface="Wingdings" panose="05000000000000000000" pitchFamily="2" charset="2"/>
              <a:buChar char="v"/>
            </a:pPr>
            <a:r>
              <a:rPr lang="en-US" dirty="0" err="1">
                <a:solidFill>
                  <a:srgbClr val="FF0000"/>
                </a:solidFill>
              </a:rPr>
              <a:t>Chromocentre</a:t>
            </a:r>
            <a:r>
              <a:rPr lang="en-US" dirty="0">
                <a:solidFill>
                  <a:srgbClr val="FF0000"/>
                </a:solidFill>
              </a:rPr>
              <a:t> is formed by the fusion of centromeres of all the chromosome</a:t>
            </a:r>
            <a:r>
              <a:rPr lang="en-US" dirty="0"/>
              <a:t> (2n = 8 in Chironomus &amp; 2n = 4 in Drosophila) found in the cell.</a:t>
            </a:r>
          </a:p>
          <a:p>
            <a:pPr>
              <a:buFont typeface="Wingdings" panose="05000000000000000000" pitchFamily="2" charset="2"/>
              <a:buChar char="v"/>
            </a:pPr>
            <a:r>
              <a:rPr lang="en-US" dirty="0">
                <a:solidFill>
                  <a:srgbClr val="FF0000"/>
                </a:solidFill>
              </a:rPr>
              <a:t>Out of 6 arms, the short arm represents the fused IV chromosome</a:t>
            </a:r>
            <a:r>
              <a:rPr lang="en-US" dirty="0"/>
              <a:t>.</a:t>
            </a:r>
          </a:p>
          <a:p>
            <a:pPr>
              <a:buFont typeface="Wingdings" panose="05000000000000000000" pitchFamily="2" charset="2"/>
              <a:buChar char="v"/>
            </a:pPr>
            <a:r>
              <a:rPr lang="en-US" dirty="0">
                <a:solidFill>
                  <a:srgbClr val="FF0000"/>
                </a:solidFill>
              </a:rPr>
              <a:t>The II chromosome is the longest </a:t>
            </a:r>
            <a:r>
              <a:rPr lang="en-US" dirty="0"/>
              <a:t>and is metacentric, with seven weak spots.</a:t>
            </a:r>
          </a:p>
          <a:p>
            <a:pPr>
              <a:buFont typeface="Wingdings" panose="05000000000000000000" pitchFamily="2" charset="2"/>
              <a:buChar char="v"/>
            </a:pPr>
            <a:r>
              <a:rPr lang="en-US" dirty="0"/>
              <a:t>The </a:t>
            </a:r>
            <a:r>
              <a:rPr lang="en-US" dirty="0">
                <a:solidFill>
                  <a:srgbClr val="FF0000"/>
                </a:solidFill>
              </a:rPr>
              <a:t>longest represent the fused sex chromosome</a:t>
            </a:r>
            <a:r>
              <a:rPr lang="en-US" dirty="0"/>
              <a:t>.</a:t>
            </a:r>
          </a:p>
          <a:p>
            <a:pPr>
              <a:buFont typeface="Wingdings" panose="05000000000000000000" pitchFamily="2" charset="2"/>
              <a:buChar char="v"/>
            </a:pPr>
            <a:r>
              <a:rPr lang="en-US" dirty="0">
                <a:solidFill>
                  <a:srgbClr val="FF0000"/>
                </a:solidFill>
              </a:rPr>
              <a:t>It shows linear series of alternating bands and integrands which are species specific</a:t>
            </a:r>
            <a:r>
              <a:rPr lang="en-US" dirty="0"/>
              <a:t>.</a:t>
            </a:r>
            <a:endParaRPr lang="en-IN" dirty="0"/>
          </a:p>
        </p:txBody>
      </p:sp>
      <p:pic>
        <p:nvPicPr>
          <p:cNvPr id="5" name="Picture 4">
            <a:extLst>
              <a:ext uri="{FF2B5EF4-FFF2-40B4-BE49-F238E27FC236}">
                <a16:creationId xmlns:a16="http://schemas.microsoft.com/office/drawing/2014/main" id="{B03A0BD2-FC38-A899-2694-ED63982D0F06}"/>
              </a:ext>
            </a:extLst>
          </p:cNvPr>
          <p:cNvPicPr>
            <a:picLocks noChangeAspect="1"/>
          </p:cNvPicPr>
          <p:nvPr/>
        </p:nvPicPr>
        <p:blipFill>
          <a:blip r:embed="rId2"/>
          <a:stretch>
            <a:fillRect/>
          </a:stretch>
        </p:blipFill>
        <p:spPr>
          <a:xfrm>
            <a:off x="6433351" y="783942"/>
            <a:ext cx="5572125" cy="2971800"/>
          </a:xfrm>
          <a:prstGeom prst="rect">
            <a:avLst/>
          </a:prstGeom>
        </p:spPr>
      </p:pic>
      <p:pic>
        <p:nvPicPr>
          <p:cNvPr id="7" name="Picture 6">
            <a:extLst>
              <a:ext uri="{FF2B5EF4-FFF2-40B4-BE49-F238E27FC236}">
                <a16:creationId xmlns:a16="http://schemas.microsoft.com/office/drawing/2014/main" id="{6FF84AAF-7552-FEF3-3A9C-FDD51C3C0FE1}"/>
              </a:ext>
            </a:extLst>
          </p:cNvPr>
          <p:cNvPicPr>
            <a:picLocks noChangeAspect="1"/>
          </p:cNvPicPr>
          <p:nvPr/>
        </p:nvPicPr>
        <p:blipFill>
          <a:blip r:embed="rId3"/>
          <a:stretch>
            <a:fillRect/>
          </a:stretch>
        </p:blipFill>
        <p:spPr>
          <a:xfrm>
            <a:off x="6433351" y="3767327"/>
            <a:ext cx="5572125" cy="3090673"/>
          </a:xfrm>
          <a:prstGeom prst="rect">
            <a:avLst/>
          </a:prstGeom>
        </p:spPr>
      </p:pic>
    </p:spTree>
    <p:extLst>
      <p:ext uri="{BB962C8B-B14F-4D97-AF65-F5344CB8AC3E}">
        <p14:creationId xmlns:p14="http://schemas.microsoft.com/office/powerpoint/2010/main" val="220190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IN" dirty="0"/>
              <a:t>Morphology of polytene </a:t>
            </a:r>
            <a:r>
              <a:rPr lang="en-IN" dirty="0" err="1"/>
              <a:t>chromsome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lnSpcReduction="10000"/>
          </a:bodyPr>
          <a:lstStyle/>
          <a:p>
            <a:pPr>
              <a:buFont typeface="Wingdings" panose="05000000000000000000" pitchFamily="2" charset="2"/>
              <a:buChar char="v"/>
            </a:pPr>
            <a:r>
              <a:rPr lang="en-US" dirty="0"/>
              <a:t>It has 6 radiating arms from </a:t>
            </a:r>
            <a:r>
              <a:rPr lang="en-US" dirty="0" err="1"/>
              <a:t>chromocentre</a:t>
            </a:r>
            <a:r>
              <a:rPr lang="en-US" dirty="0"/>
              <a:t> (5 long and 1 short arm) as described below:</a:t>
            </a:r>
          </a:p>
          <a:p>
            <a:pPr lvl="2">
              <a:buFont typeface="Wingdings" panose="05000000000000000000" pitchFamily="2" charset="2"/>
              <a:buChar char="v"/>
            </a:pPr>
            <a:r>
              <a:rPr lang="en-US" dirty="0"/>
              <a:t>I. X-chromosome (longest arm) (Y </a:t>
            </a:r>
            <a:r>
              <a:rPr lang="en-US" dirty="0" err="1"/>
              <a:t>chromsome</a:t>
            </a:r>
            <a:r>
              <a:rPr lang="en-US" dirty="0"/>
              <a:t> is fused with </a:t>
            </a:r>
            <a:r>
              <a:rPr lang="en-US" dirty="0" err="1"/>
              <a:t>chromocentre</a:t>
            </a:r>
            <a:r>
              <a:rPr lang="en-US" dirty="0"/>
              <a:t> in male and usually not seen as separate strand)</a:t>
            </a:r>
          </a:p>
          <a:p>
            <a:pPr lvl="2">
              <a:buFont typeface="Wingdings" panose="05000000000000000000" pitchFamily="2" charset="2"/>
              <a:buChar char="v"/>
            </a:pPr>
            <a:r>
              <a:rPr lang="en-US" dirty="0"/>
              <a:t>II. 2R (II-</a:t>
            </a:r>
            <a:r>
              <a:rPr lang="en-US" dirty="0" err="1"/>
              <a:t>chromsome</a:t>
            </a:r>
            <a:r>
              <a:rPr lang="en-US" dirty="0"/>
              <a:t> Right arm)</a:t>
            </a:r>
          </a:p>
          <a:p>
            <a:pPr lvl="2">
              <a:buFont typeface="Wingdings" panose="05000000000000000000" pitchFamily="2" charset="2"/>
              <a:buChar char="v"/>
            </a:pPr>
            <a:r>
              <a:rPr lang="en-US" dirty="0"/>
              <a:t>III. 2L (II-</a:t>
            </a:r>
            <a:r>
              <a:rPr lang="en-US" dirty="0" err="1"/>
              <a:t>chromsome</a:t>
            </a:r>
            <a:r>
              <a:rPr lang="en-US" dirty="0"/>
              <a:t> Left arm)</a:t>
            </a:r>
          </a:p>
          <a:p>
            <a:pPr lvl="2">
              <a:buFont typeface="Wingdings" panose="05000000000000000000" pitchFamily="2" charset="2"/>
              <a:buChar char="v"/>
            </a:pPr>
            <a:r>
              <a:rPr lang="en-US" dirty="0"/>
              <a:t>IV. 3R (III-</a:t>
            </a:r>
            <a:r>
              <a:rPr lang="en-US" dirty="0" err="1"/>
              <a:t>chromsome</a:t>
            </a:r>
            <a:r>
              <a:rPr lang="en-US" dirty="0"/>
              <a:t> Right arm)</a:t>
            </a:r>
          </a:p>
          <a:p>
            <a:pPr lvl="2">
              <a:buFont typeface="Wingdings" panose="05000000000000000000" pitchFamily="2" charset="2"/>
              <a:buChar char="v"/>
            </a:pPr>
            <a:r>
              <a:rPr lang="en-US" dirty="0"/>
              <a:t>V. 3L (III-</a:t>
            </a:r>
            <a:r>
              <a:rPr lang="en-US" dirty="0" err="1"/>
              <a:t>chromsome</a:t>
            </a:r>
            <a:r>
              <a:rPr lang="en-US" dirty="0"/>
              <a:t> Left arm)</a:t>
            </a:r>
          </a:p>
          <a:p>
            <a:pPr lvl="2">
              <a:buFont typeface="Wingdings" panose="05000000000000000000" pitchFamily="2" charset="2"/>
              <a:buChar char="v"/>
            </a:pPr>
            <a:r>
              <a:rPr lang="en-US" dirty="0"/>
              <a:t>VI. IV-chromosome (Shortest arm)</a:t>
            </a:r>
          </a:p>
          <a:p>
            <a:pPr>
              <a:buFont typeface="Wingdings" panose="05000000000000000000" pitchFamily="2" charset="2"/>
              <a:buChar char="v"/>
            </a:pPr>
            <a:r>
              <a:rPr lang="en-US" dirty="0"/>
              <a:t>Chromatin of polytene </a:t>
            </a:r>
            <a:r>
              <a:rPr lang="en-US" dirty="0" err="1"/>
              <a:t>chromsomes</a:t>
            </a:r>
            <a:r>
              <a:rPr lang="en-US" dirty="0"/>
              <a:t> are stained in banded pattern. The </a:t>
            </a:r>
            <a:r>
              <a:rPr lang="en-US" dirty="0">
                <a:solidFill>
                  <a:srgbClr val="FF0000"/>
                </a:solidFill>
              </a:rPr>
              <a:t>chromatin in darkly stained band is more condensed than lightly stained </a:t>
            </a:r>
            <a:r>
              <a:rPr lang="en-US" dirty="0" err="1">
                <a:solidFill>
                  <a:srgbClr val="FF0000"/>
                </a:solidFill>
              </a:rPr>
              <a:t>interbands</a:t>
            </a:r>
            <a:r>
              <a:rPr lang="en-US" dirty="0"/>
              <a:t>.</a:t>
            </a:r>
          </a:p>
          <a:p>
            <a:pPr>
              <a:buFont typeface="Wingdings" panose="05000000000000000000" pitchFamily="2" charset="2"/>
              <a:buChar char="v"/>
            </a:pPr>
            <a:r>
              <a:rPr lang="en-US" dirty="0"/>
              <a:t>The </a:t>
            </a:r>
            <a:r>
              <a:rPr lang="en-US" dirty="0">
                <a:solidFill>
                  <a:srgbClr val="FF0000"/>
                </a:solidFill>
              </a:rPr>
              <a:t>dark bands represents heterochromatin region which have no gene or permanently repressed genes</a:t>
            </a:r>
            <a:r>
              <a:rPr lang="en-US" dirty="0"/>
              <a:t>, while </a:t>
            </a:r>
            <a:r>
              <a:rPr lang="en-US" dirty="0">
                <a:solidFill>
                  <a:srgbClr val="FF0000"/>
                </a:solidFill>
              </a:rPr>
              <a:t>lightly stained regions contain genes(</a:t>
            </a:r>
            <a:r>
              <a:rPr lang="en-US" dirty="0" err="1">
                <a:solidFill>
                  <a:srgbClr val="FF0000"/>
                </a:solidFill>
              </a:rPr>
              <a:t>euchromtin</a:t>
            </a:r>
            <a:r>
              <a:rPr lang="en-US" dirty="0"/>
              <a:t>)</a:t>
            </a:r>
          </a:p>
          <a:p>
            <a:pPr>
              <a:buFont typeface="Wingdings" panose="05000000000000000000" pitchFamily="2" charset="2"/>
              <a:buChar char="v"/>
            </a:pPr>
            <a:r>
              <a:rPr lang="en-US" dirty="0"/>
              <a:t>About </a:t>
            </a:r>
            <a:r>
              <a:rPr lang="en-US" dirty="0">
                <a:solidFill>
                  <a:srgbClr val="FF0000"/>
                </a:solidFill>
              </a:rPr>
              <a:t>80% of the DNA is located in bands &amp; about 15% in </a:t>
            </a:r>
            <a:r>
              <a:rPr lang="en-US" dirty="0" err="1">
                <a:solidFill>
                  <a:srgbClr val="FF0000"/>
                </a:solidFill>
              </a:rPr>
              <a:t>interbands</a:t>
            </a:r>
            <a:r>
              <a:rPr lang="en-US" dirty="0"/>
              <a:t>, that means only </a:t>
            </a:r>
            <a:r>
              <a:rPr lang="en-US" dirty="0">
                <a:solidFill>
                  <a:srgbClr val="FF0000"/>
                </a:solidFill>
              </a:rPr>
              <a:t>15% of DNA is genetically active</a:t>
            </a:r>
            <a:r>
              <a:rPr lang="en-US" dirty="0"/>
              <a:t>.</a:t>
            </a:r>
          </a:p>
          <a:p>
            <a:pPr>
              <a:buFont typeface="Wingdings" panose="05000000000000000000" pitchFamily="2" charset="2"/>
              <a:buChar char="v"/>
            </a:pPr>
            <a:r>
              <a:rPr lang="en-US" dirty="0"/>
              <a:t>It was Painter (1933) &amp; Bridges (1936), who showed that in Drosophila the bands are associated with genes.</a:t>
            </a:r>
          </a:p>
          <a:p>
            <a:pPr>
              <a:buFont typeface="Wingdings" panose="05000000000000000000" pitchFamily="2" charset="2"/>
              <a:buChar char="v"/>
            </a:pPr>
            <a:r>
              <a:rPr lang="en-US" dirty="0"/>
              <a:t>In Drosophila, </a:t>
            </a:r>
            <a:r>
              <a:rPr lang="en-US" dirty="0">
                <a:solidFill>
                  <a:srgbClr val="FF0000"/>
                </a:solidFill>
              </a:rPr>
              <a:t>5000 bands have been found in the 4 chromosomes of salivary gland cells</a:t>
            </a:r>
            <a:r>
              <a:rPr lang="en-US" dirty="0"/>
              <a:t>. It was established by Bridges in ~1936 by constructing salivary gland chromosome map of D. melanogaster.</a:t>
            </a:r>
          </a:p>
          <a:p>
            <a:pPr>
              <a:buFont typeface="Wingdings" panose="05000000000000000000" pitchFamily="2" charset="2"/>
              <a:buChar char="v"/>
            </a:pPr>
            <a:r>
              <a:rPr lang="en-US" dirty="0"/>
              <a:t>Dark bands have a high DNA content &amp; absorb U.V light.</a:t>
            </a:r>
            <a:endParaRPr lang="en-IN" dirty="0"/>
          </a:p>
        </p:txBody>
      </p:sp>
    </p:spTree>
    <p:extLst>
      <p:ext uri="{BB962C8B-B14F-4D97-AF65-F5344CB8AC3E}">
        <p14:creationId xmlns:p14="http://schemas.microsoft.com/office/powerpoint/2010/main" val="300562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t>Why it is so giant?</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a:bodyPr>
          <a:lstStyle/>
          <a:p>
            <a:pPr algn="just">
              <a:buFont typeface="Wingdings" panose="05000000000000000000" pitchFamily="2" charset="2"/>
              <a:buChar char="v"/>
            </a:pPr>
            <a:r>
              <a:rPr lang="en-US" sz="2000" dirty="0"/>
              <a:t>It is </a:t>
            </a:r>
            <a:r>
              <a:rPr lang="en-US" sz="2000" dirty="0">
                <a:solidFill>
                  <a:srgbClr val="FF0000"/>
                </a:solidFill>
              </a:rPr>
              <a:t>1000 times larger than other somatic chromosomes </a:t>
            </a:r>
            <a:r>
              <a:rPr lang="en-US" sz="2000" dirty="0">
                <a:solidFill>
                  <a:schemeClr val="tx1"/>
                </a:solidFill>
              </a:rPr>
              <a:t>and as long as 0.5mm, and up to 20mm in diameter looking giant</a:t>
            </a:r>
            <a:r>
              <a:rPr lang="en-US" sz="2000" dirty="0"/>
              <a:t>.</a:t>
            </a:r>
          </a:p>
          <a:p>
            <a:pPr algn="just">
              <a:buFont typeface="Wingdings" panose="05000000000000000000" pitchFamily="2" charset="2"/>
              <a:buChar char="v"/>
            </a:pPr>
            <a:r>
              <a:rPr lang="en-US" sz="2000" dirty="0"/>
              <a:t>The </a:t>
            </a:r>
            <a:r>
              <a:rPr lang="en-US" sz="2000" dirty="0">
                <a:solidFill>
                  <a:srgbClr val="FF0000"/>
                </a:solidFill>
              </a:rPr>
              <a:t>larger size of the chromosomes is due to the presence of many longitudinal strands called </a:t>
            </a:r>
            <a:r>
              <a:rPr lang="en-US" sz="2000" dirty="0" err="1">
                <a:solidFill>
                  <a:srgbClr val="FF0000"/>
                </a:solidFill>
              </a:rPr>
              <a:t>chromonemata</a:t>
            </a:r>
            <a:r>
              <a:rPr lang="en-US" sz="2000" dirty="0"/>
              <a:t>.</a:t>
            </a:r>
          </a:p>
          <a:p>
            <a:pPr algn="just">
              <a:buFont typeface="Wingdings" panose="05000000000000000000" pitchFamily="2" charset="2"/>
              <a:buChar char="v"/>
            </a:pPr>
            <a:r>
              <a:rPr lang="en-US" sz="2000" dirty="0"/>
              <a:t>Hence they are also called </a:t>
            </a:r>
            <a:r>
              <a:rPr lang="en-US" sz="2000" dirty="0">
                <a:solidFill>
                  <a:srgbClr val="FF0000"/>
                </a:solidFill>
              </a:rPr>
              <a:t>Polytene chromosomes (many threaded</a:t>
            </a:r>
            <a:r>
              <a:rPr lang="en-US" sz="2000" dirty="0"/>
              <a:t>). </a:t>
            </a:r>
          </a:p>
          <a:p>
            <a:pPr algn="just">
              <a:buFont typeface="Wingdings" panose="05000000000000000000" pitchFamily="2" charset="2"/>
              <a:buChar char="v"/>
            </a:pPr>
            <a:r>
              <a:rPr lang="en-US" sz="2000" dirty="0"/>
              <a:t>The </a:t>
            </a:r>
            <a:r>
              <a:rPr lang="en-US" sz="2000" dirty="0">
                <a:solidFill>
                  <a:srgbClr val="FF0000"/>
                </a:solidFill>
              </a:rPr>
              <a:t>many strands of the giant chromosomes are due to repeated division of the chromosome without the cytoplasmic division/mitosis</a:t>
            </a:r>
            <a:r>
              <a:rPr lang="en-US" sz="2000" dirty="0"/>
              <a:t>. This type division is called </a:t>
            </a:r>
            <a:r>
              <a:rPr lang="en-US" sz="2000" dirty="0">
                <a:solidFill>
                  <a:srgbClr val="FF0000"/>
                </a:solidFill>
              </a:rPr>
              <a:t>endoreduplication or endoreplication</a:t>
            </a:r>
            <a:r>
              <a:rPr lang="en-US" sz="2000" dirty="0"/>
              <a:t>.</a:t>
            </a:r>
          </a:p>
          <a:p>
            <a:pPr algn="just">
              <a:buFont typeface="Wingdings" panose="05000000000000000000" pitchFamily="2" charset="2"/>
              <a:buChar char="v"/>
            </a:pPr>
            <a:r>
              <a:rPr lang="en-US" sz="2000" dirty="0"/>
              <a:t>Drosophila chromosomes has been </a:t>
            </a:r>
            <a:r>
              <a:rPr lang="en-US" sz="2000" dirty="0">
                <a:solidFill>
                  <a:srgbClr val="FF0000"/>
                </a:solidFill>
              </a:rPr>
              <a:t>replicated through 10 cycles without separation of the daughter chromosomes, so that 1024 (= 210) </a:t>
            </a:r>
            <a:r>
              <a:rPr lang="en-US" sz="2000" dirty="0"/>
              <a:t>identical strands of chromatin are lined up side by side.</a:t>
            </a:r>
          </a:p>
          <a:p>
            <a:pPr algn="just">
              <a:buFont typeface="Wingdings" panose="05000000000000000000" pitchFamily="2" charset="2"/>
              <a:buChar char="v"/>
            </a:pPr>
            <a:r>
              <a:rPr lang="en-US" sz="2000" dirty="0">
                <a:solidFill>
                  <a:srgbClr val="FF0000"/>
                </a:solidFill>
              </a:rPr>
              <a:t>Polytene homologues are held together by somatic pairing</a:t>
            </a:r>
            <a:r>
              <a:rPr lang="en-US" sz="2000" dirty="0"/>
              <a:t>.</a:t>
            </a:r>
          </a:p>
          <a:p>
            <a:pPr algn="just">
              <a:buFont typeface="Wingdings" panose="05000000000000000000" pitchFamily="2" charset="2"/>
              <a:buChar char="v"/>
            </a:pPr>
            <a:r>
              <a:rPr lang="en-US" sz="2000" dirty="0"/>
              <a:t>The </a:t>
            </a:r>
            <a:r>
              <a:rPr lang="en-US" sz="2000" dirty="0">
                <a:solidFill>
                  <a:srgbClr val="FF0000"/>
                </a:solidFill>
              </a:rPr>
              <a:t>centromeres of all four chromosomes aggregate to form a </a:t>
            </a:r>
            <a:r>
              <a:rPr lang="en-US" sz="2000" dirty="0" err="1">
                <a:solidFill>
                  <a:srgbClr val="FF0000"/>
                </a:solidFill>
              </a:rPr>
              <a:t>chromocentre</a:t>
            </a:r>
            <a:r>
              <a:rPr lang="en-US" sz="2000" dirty="0">
                <a:solidFill>
                  <a:srgbClr val="FF0000"/>
                </a:solidFill>
              </a:rPr>
              <a:t> that is seen amorphous and consists largely of heterochromatin</a:t>
            </a:r>
            <a:r>
              <a:rPr lang="en-US" sz="2000" dirty="0"/>
              <a:t>.</a:t>
            </a:r>
            <a:endParaRPr lang="en-IN" sz="2000" dirty="0"/>
          </a:p>
        </p:txBody>
      </p:sp>
    </p:spTree>
    <p:extLst>
      <p:ext uri="{BB962C8B-B14F-4D97-AF65-F5344CB8AC3E}">
        <p14:creationId xmlns:p14="http://schemas.microsoft.com/office/powerpoint/2010/main" val="332612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t>Polytenization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a:bodyPr>
          <a:lstStyle/>
          <a:p>
            <a:pPr algn="just">
              <a:buFont typeface="Wingdings" panose="05000000000000000000" pitchFamily="2" charset="2"/>
              <a:buChar char="v"/>
            </a:pPr>
            <a:r>
              <a:rPr lang="en-US" sz="2400" dirty="0"/>
              <a:t>It is the process of making </a:t>
            </a:r>
            <a:r>
              <a:rPr lang="en-US" sz="2400" dirty="0">
                <a:solidFill>
                  <a:srgbClr val="FF0000"/>
                </a:solidFill>
              </a:rPr>
              <a:t>multiple copies of chromosomes without the segregation and cell division</a:t>
            </a:r>
            <a:r>
              <a:rPr lang="en-US" sz="2400" dirty="0"/>
              <a:t>.</a:t>
            </a:r>
          </a:p>
          <a:p>
            <a:pPr algn="just">
              <a:buFont typeface="Wingdings" panose="05000000000000000000" pitchFamily="2" charset="2"/>
              <a:buChar char="v"/>
            </a:pPr>
            <a:r>
              <a:rPr lang="en-US" sz="2400" dirty="0"/>
              <a:t>It occurs when the DNA repeatedly replicates, but the daughter chromosomes do not separate – </a:t>
            </a:r>
            <a:r>
              <a:rPr lang="en-US" sz="2400" dirty="0">
                <a:solidFill>
                  <a:srgbClr val="FF0000"/>
                </a:solidFill>
              </a:rPr>
              <a:t>no karyokinesis</a:t>
            </a:r>
            <a:r>
              <a:rPr lang="en-US" sz="2400" dirty="0"/>
              <a:t>.</a:t>
            </a:r>
          </a:p>
          <a:p>
            <a:pPr algn="just">
              <a:buFont typeface="Wingdings" panose="05000000000000000000" pitchFamily="2" charset="2"/>
              <a:buChar char="v"/>
            </a:pPr>
            <a:r>
              <a:rPr lang="en-US" sz="2400" dirty="0"/>
              <a:t>The result is an </a:t>
            </a:r>
            <a:r>
              <a:rPr lang="en-US" sz="2400" dirty="0">
                <a:solidFill>
                  <a:srgbClr val="FF0000"/>
                </a:solidFill>
              </a:rPr>
              <a:t>enlarged chromosome composed of many parallel copies of itself </a:t>
            </a:r>
            <a:r>
              <a:rPr lang="en-US" sz="2400" dirty="0"/>
              <a:t>.</a:t>
            </a:r>
          </a:p>
          <a:p>
            <a:pPr algn="just">
              <a:buFont typeface="Wingdings" panose="05000000000000000000" pitchFamily="2" charset="2"/>
              <a:buChar char="v"/>
            </a:pPr>
            <a:r>
              <a:rPr lang="en-US" sz="2400" dirty="0"/>
              <a:t>The amplification of chromosomal </a:t>
            </a:r>
            <a:r>
              <a:rPr lang="en-US" sz="2400" dirty="0">
                <a:solidFill>
                  <a:srgbClr val="FF0000"/>
                </a:solidFill>
              </a:rPr>
              <a:t>DNA greatly increases gene copy number, presumably to supply sufficient mRNA for protein synthesis </a:t>
            </a:r>
            <a:r>
              <a:rPr lang="en-US" sz="2400" dirty="0"/>
              <a:t>in the massive salivary gland cells.</a:t>
            </a:r>
            <a:endParaRPr lang="en-IN" sz="2400" dirty="0"/>
          </a:p>
        </p:txBody>
      </p:sp>
    </p:spTree>
    <p:extLst>
      <p:ext uri="{BB962C8B-B14F-4D97-AF65-F5344CB8AC3E}">
        <p14:creationId xmlns:p14="http://schemas.microsoft.com/office/powerpoint/2010/main" val="125959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t>Banding pattern of polytene chromosomes</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6713460" cy="5872579"/>
          </a:xfrm>
        </p:spPr>
        <p:txBody>
          <a:bodyPr>
            <a:normAutofit fontScale="92500"/>
          </a:bodyPr>
          <a:lstStyle/>
          <a:p>
            <a:pPr algn="just">
              <a:buFont typeface="Wingdings" panose="05000000000000000000" pitchFamily="2" charset="2"/>
              <a:buChar char="v"/>
            </a:pPr>
            <a:r>
              <a:rPr lang="en-US" sz="2400" dirty="0"/>
              <a:t>The Polytene chromosome contains </a:t>
            </a:r>
            <a:r>
              <a:rPr lang="en-US" sz="2400" dirty="0">
                <a:solidFill>
                  <a:srgbClr val="FF0000"/>
                </a:solidFill>
              </a:rPr>
              <a:t>two types of transverse bands,</a:t>
            </a:r>
            <a:r>
              <a:rPr lang="en-US" sz="2400" dirty="0"/>
              <a:t> namely </a:t>
            </a:r>
            <a:r>
              <a:rPr lang="en-US" sz="2400" dirty="0">
                <a:solidFill>
                  <a:srgbClr val="FF0000"/>
                </a:solidFill>
              </a:rPr>
              <a:t>dark bands and inter bands</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dark bands are darkly stained </a:t>
            </a:r>
            <a:r>
              <a:rPr lang="en-US" sz="2400" dirty="0">
                <a:solidFill>
                  <a:schemeClr val="tx1"/>
                </a:solidFill>
              </a:rPr>
              <a:t>and</a:t>
            </a:r>
            <a:r>
              <a:rPr lang="en-US" sz="2400" dirty="0">
                <a:solidFill>
                  <a:srgbClr val="FF0000"/>
                </a:solidFill>
              </a:rPr>
              <a:t> the inter bands are lightly stained with nuclear stains</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dark bands contain more DNA and less RNA</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inter bands contain more RNA and less DNA.</a:t>
            </a:r>
          </a:p>
          <a:p>
            <a:pPr algn="just">
              <a:buFont typeface="Wingdings" panose="05000000000000000000" pitchFamily="2" charset="2"/>
              <a:buChar char="v"/>
            </a:pPr>
            <a:r>
              <a:rPr lang="en-US" sz="2400" dirty="0"/>
              <a:t>Since the bands can be recognized by their different thicknesses and spacings, each one has been given a number to generate a polytene chromosome "map."</a:t>
            </a:r>
          </a:p>
          <a:p>
            <a:pPr algn="just">
              <a:buFont typeface="Wingdings" panose="05000000000000000000" pitchFamily="2" charset="2"/>
              <a:buChar char="v"/>
            </a:pPr>
            <a:r>
              <a:rPr lang="en-US" sz="2400" dirty="0"/>
              <a:t>The bands in </a:t>
            </a:r>
            <a:r>
              <a:rPr lang="en-US" sz="2400" dirty="0">
                <a:solidFill>
                  <a:srgbClr val="FF0000"/>
                </a:solidFill>
              </a:rPr>
              <a:t>Drosophila polytene chromosomes represent 50,000–100,000 base pairs</a:t>
            </a:r>
            <a:r>
              <a:rPr lang="en-US" sz="2400" dirty="0"/>
              <a:t>.</a:t>
            </a:r>
          </a:p>
          <a:p>
            <a:pPr algn="just">
              <a:buFont typeface="Wingdings" panose="05000000000000000000" pitchFamily="2" charset="2"/>
              <a:buChar char="v"/>
            </a:pPr>
            <a:r>
              <a:rPr lang="en-US" sz="2400" dirty="0"/>
              <a:t>There </a:t>
            </a:r>
            <a:r>
              <a:rPr lang="en-US" sz="2400" dirty="0">
                <a:solidFill>
                  <a:srgbClr val="FF0000"/>
                </a:solidFill>
              </a:rPr>
              <a:t>are approximately 5000 bands in the total Drosophila genome</a:t>
            </a:r>
            <a:r>
              <a:rPr lang="en-US" sz="2400" dirty="0"/>
              <a:t>.</a:t>
            </a:r>
            <a:endParaRPr lang="en-IN" sz="2400" dirty="0"/>
          </a:p>
        </p:txBody>
      </p:sp>
      <p:pic>
        <p:nvPicPr>
          <p:cNvPr id="5" name="Picture 4">
            <a:extLst>
              <a:ext uri="{FF2B5EF4-FFF2-40B4-BE49-F238E27FC236}">
                <a16:creationId xmlns:a16="http://schemas.microsoft.com/office/drawing/2014/main" id="{F5728C39-191D-D355-1EFA-41CC2035B9E7}"/>
              </a:ext>
            </a:extLst>
          </p:cNvPr>
          <p:cNvPicPr>
            <a:picLocks noChangeAspect="1"/>
          </p:cNvPicPr>
          <p:nvPr/>
        </p:nvPicPr>
        <p:blipFill>
          <a:blip r:embed="rId2"/>
          <a:stretch>
            <a:fillRect/>
          </a:stretch>
        </p:blipFill>
        <p:spPr>
          <a:xfrm>
            <a:off x="7505700" y="1149857"/>
            <a:ext cx="4610100" cy="4713931"/>
          </a:xfrm>
          <a:prstGeom prst="rect">
            <a:avLst/>
          </a:prstGeom>
        </p:spPr>
      </p:pic>
    </p:spTree>
    <p:extLst>
      <p:ext uri="{BB962C8B-B14F-4D97-AF65-F5344CB8AC3E}">
        <p14:creationId xmlns:p14="http://schemas.microsoft.com/office/powerpoint/2010/main" val="186518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t>Chromosomal puffs or </a:t>
            </a:r>
            <a:r>
              <a:rPr lang="en-US" dirty="0" err="1"/>
              <a:t>Balbiani</a:t>
            </a:r>
            <a:r>
              <a:rPr lang="en-US" dirty="0"/>
              <a:t> Rings</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7484985" cy="5872579"/>
          </a:xfrm>
        </p:spPr>
        <p:txBody>
          <a:bodyPr>
            <a:normAutofit lnSpcReduction="10000"/>
          </a:bodyPr>
          <a:lstStyle/>
          <a:p>
            <a:pPr algn="just">
              <a:buFont typeface="Wingdings" panose="05000000000000000000" pitchFamily="2" charset="2"/>
              <a:buChar char="v"/>
            </a:pPr>
            <a:r>
              <a:rPr lang="en-US" sz="2400" dirty="0"/>
              <a:t>The bands of Polytene chromosomes become enlarged at certain times to form </a:t>
            </a:r>
            <a:r>
              <a:rPr lang="en-US" sz="2400" dirty="0">
                <a:solidFill>
                  <a:srgbClr val="FF0000"/>
                </a:solidFill>
              </a:rPr>
              <a:t>swellings called puffs or </a:t>
            </a:r>
            <a:r>
              <a:rPr lang="en-US" sz="2400" dirty="0" err="1">
                <a:solidFill>
                  <a:srgbClr val="FF0000"/>
                </a:solidFill>
              </a:rPr>
              <a:t>Balbiani</a:t>
            </a:r>
            <a:r>
              <a:rPr lang="en-US" sz="2400" dirty="0">
                <a:solidFill>
                  <a:srgbClr val="FF0000"/>
                </a:solidFill>
              </a:rPr>
              <a:t> rings. The formation of puffs is called puffing</a:t>
            </a:r>
            <a:r>
              <a:rPr lang="en-US" sz="2400" dirty="0"/>
              <a:t>.</a:t>
            </a:r>
          </a:p>
          <a:p>
            <a:pPr algn="just">
              <a:buFont typeface="Wingdings" panose="05000000000000000000" pitchFamily="2" charset="2"/>
              <a:buChar char="v"/>
            </a:pPr>
            <a:r>
              <a:rPr lang="en-US" sz="2400" dirty="0"/>
              <a:t>In the regions of puffs, the </a:t>
            </a:r>
            <a:r>
              <a:rPr lang="en-US" sz="2400" dirty="0" err="1"/>
              <a:t>chromonemata</a:t>
            </a:r>
            <a:r>
              <a:rPr lang="en-US" sz="2400" dirty="0"/>
              <a:t> uncoil and open out from many loops. </a:t>
            </a:r>
            <a:r>
              <a:rPr lang="en-US" sz="2400" dirty="0">
                <a:solidFill>
                  <a:srgbClr val="FF0000"/>
                </a:solidFill>
              </a:rPr>
              <a:t>Thus puffing is caused by the uncoiling of individual chromomeres in a band</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puffs indicate the site of active genes when mRNA synthesis takes place</a:t>
            </a:r>
            <a:r>
              <a:rPr lang="en-US" sz="2400" dirty="0"/>
              <a:t>.</a:t>
            </a:r>
          </a:p>
          <a:p>
            <a:pPr algn="just">
              <a:buFont typeface="Wingdings" panose="05000000000000000000" pitchFamily="2" charset="2"/>
              <a:buChar char="v"/>
            </a:pPr>
            <a:r>
              <a:rPr lang="en-US" sz="2400" dirty="0"/>
              <a:t>Several factors hold sister chromatids together, including topological entanglement caused by DNA coiling, under-replication in some species and cell types, somatic pairing in Diptera and possibly in some ciliates, and </a:t>
            </a:r>
            <a:r>
              <a:rPr lang="en-US" sz="2400" dirty="0" err="1"/>
              <a:t>cohesin</a:t>
            </a:r>
            <a:r>
              <a:rPr lang="en-US" sz="2400" dirty="0"/>
              <a:t> complexes.</a:t>
            </a:r>
          </a:p>
          <a:p>
            <a:pPr algn="just">
              <a:buFont typeface="Wingdings" panose="05000000000000000000" pitchFamily="2" charset="2"/>
              <a:buChar char="v"/>
            </a:pPr>
            <a:r>
              <a:rPr lang="en-US" sz="2400" dirty="0"/>
              <a:t>In order to separate polytene chromosomes into individual strands, </a:t>
            </a:r>
            <a:r>
              <a:rPr lang="en-US" sz="2400" dirty="0" err="1"/>
              <a:t>condensins</a:t>
            </a:r>
            <a:r>
              <a:rPr lang="en-US" sz="2400" dirty="0"/>
              <a:t> are required.</a:t>
            </a:r>
          </a:p>
        </p:txBody>
      </p:sp>
      <p:pic>
        <p:nvPicPr>
          <p:cNvPr id="5" name="Picture 4">
            <a:extLst>
              <a:ext uri="{FF2B5EF4-FFF2-40B4-BE49-F238E27FC236}">
                <a16:creationId xmlns:a16="http://schemas.microsoft.com/office/drawing/2014/main" id="{A57827EA-C1F6-D0D4-436F-D63EEFB18E8D}"/>
              </a:ext>
            </a:extLst>
          </p:cNvPr>
          <p:cNvPicPr>
            <a:picLocks noChangeAspect="1"/>
          </p:cNvPicPr>
          <p:nvPr/>
        </p:nvPicPr>
        <p:blipFill>
          <a:blip r:embed="rId2"/>
          <a:stretch>
            <a:fillRect/>
          </a:stretch>
        </p:blipFill>
        <p:spPr>
          <a:xfrm>
            <a:off x="8115300" y="864107"/>
            <a:ext cx="4076700" cy="2190750"/>
          </a:xfrm>
          <a:prstGeom prst="rect">
            <a:avLst/>
          </a:prstGeom>
        </p:spPr>
      </p:pic>
      <p:pic>
        <p:nvPicPr>
          <p:cNvPr id="7" name="Picture 6">
            <a:extLst>
              <a:ext uri="{FF2B5EF4-FFF2-40B4-BE49-F238E27FC236}">
                <a16:creationId xmlns:a16="http://schemas.microsoft.com/office/drawing/2014/main" id="{318FB00A-AAF4-2CFB-0E3F-2BBF17483597}"/>
              </a:ext>
            </a:extLst>
          </p:cNvPr>
          <p:cNvPicPr>
            <a:picLocks noChangeAspect="1"/>
          </p:cNvPicPr>
          <p:nvPr/>
        </p:nvPicPr>
        <p:blipFill>
          <a:blip r:embed="rId3"/>
          <a:stretch>
            <a:fillRect/>
          </a:stretch>
        </p:blipFill>
        <p:spPr>
          <a:xfrm>
            <a:off x="8115300" y="3146607"/>
            <a:ext cx="4021922" cy="2482668"/>
          </a:xfrm>
          <a:prstGeom prst="rect">
            <a:avLst/>
          </a:prstGeom>
        </p:spPr>
      </p:pic>
    </p:spTree>
    <p:extLst>
      <p:ext uri="{BB962C8B-B14F-4D97-AF65-F5344CB8AC3E}">
        <p14:creationId xmlns:p14="http://schemas.microsoft.com/office/powerpoint/2010/main" val="164505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t>Functional stages in polytene chromosome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a:bodyPr>
          <a:lstStyle/>
          <a:p>
            <a:pPr algn="just">
              <a:buFont typeface="Wingdings" panose="05000000000000000000" pitchFamily="2" charset="2"/>
              <a:buChar char="v"/>
            </a:pPr>
            <a:r>
              <a:rPr lang="en-US" sz="2400" dirty="0"/>
              <a:t>Polytene </a:t>
            </a:r>
            <a:r>
              <a:rPr lang="en-US" sz="2400" dirty="0">
                <a:solidFill>
                  <a:srgbClr val="FF0000"/>
                </a:solidFill>
              </a:rPr>
              <a:t>chromosomes form structures that correlate with the functional state</a:t>
            </a:r>
            <a:r>
              <a:rPr lang="en-US" sz="2400" dirty="0"/>
              <a:t>.</a:t>
            </a:r>
          </a:p>
          <a:p>
            <a:pPr algn="just">
              <a:buFont typeface="Wingdings" panose="05000000000000000000" pitchFamily="2" charset="2"/>
              <a:buChar char="v"/>
            </a:pPr>
            <a:r>
              <a:rPr lang="en-US" sz="2400" dirty="0"/>
              <a:t>During the </a:t>
            </a:r>
            <a:r>
              <a:rPr lang="en-US" sz="2400" dirty="0">
                <a:solidFill>
                  <a:srgbClr val="FF0000"/>
                </a:solidFill>
              </a:rPr>
              <a:t>larval development of drosophila, a series of expansions (puffs) appear in temporal stages</a:t>
            </a:r>
            <a:r>
              <a:rPr lang="en-US" sz="2400" dirty="0"/>
              <a:t> in the polytene chromosomes.</a:t>
            </a:r>
          </a:p>
          <a:p>
            <a:pPr algn="just">
              <a:buFont typeface="Wingdings" panose="05000000000000000000" pitchFamily="2" charset="2"/>
              <a:buChar char="v"/>
            </a:pPr>
            <a:r>
              <a:rPr lang="en-US" sz="2400" dirty="0">
                <a:solidFill>
                  <a:srgbClr val="FF0000"/>
                </a:solidFill>
              </a:rPr>
              <a:t>Chromosome puffs are decondensed, expanded segments that represent active chromosomal regions</a:t>
            </a:r>
            <a:r>
              <a:rPr lang="en-US" sz="2400" dirty="0"/>
              <a:t>, i.e., regions that are being transcribed.</a:t>
            </a:r>
          </a:p>
          <a:p>
            <a:pPr algn="just">
              <a:buFont typeface="Wingdings" panose="05000000000000000000" pitchFamily="2" charset="2"/>
              <a:buChar char="v"/>
            </a:pPr>
            <a:r>
              <a:rPr lang="en-US" sz="2400" dirty="0"/>
              <a:t>The </a:t>
            </a:r>
            <a:r>
              <a:rPr lang="en-US" sz="2400" dirty="0">
                <a:solidFill>
                  <a:srgbClr val="FF0000"/>
                </a:solidFill>
              </a:rPr>
              <a:t>location and duration of the puffs reflect different stages of larval development</a:t>
            </a:r>
            <a:r>
              <a:rPr lang="en-US" sz="2400" dirty="0"/>
              <a:t>.</a:t>
            </a:r>
          </a:p>
          <a:p>
            <a:pPr algn="just">
              <a:buFont typeface="Wingdings" panose="05000000000000000000" pitchFamily="2" charset="2"/>
              <a:buChar char="v"/>
            </a:pPr>
            <a:r>
              <a:rPr lang="en-US" sz="2400" dirty="0"/>
              <a:t>The incorporation of radioactively labeled RNA has been used to demonstrate that RNA synthesis, a sign of gene activity (transcription),occurs in these regions</a:t>
            </a:r>
            <a:endParaRPr lang="en-IN" sz="2400" dirty="0"/>
          </a:p>
        </p:txBody>
      </p:sp>
    </p:spTree>
    <p:extLst>
      <p:ext uri="{BB962C8B-B14F-4D97-AF65-F5344CB8AC3E}">
        <p14:creationId xmlns:p14="http://schemas.microsoft.com/office/powerpoint/2010/main" val="19856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t>Function of polytene chromosomes</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a:bodyPr>
          <a:lstStyle/>
          <a:p>
            <a:pPr algn="just">
              <a:buFont typeface="Wingdings" panose="05000000000000000000" pitchFamily="2" charset="2"/>
              <a:buChar char="v"/>
            </a:pPr>
            <a:r>
              <a:rPr lang="en-US" sz="2400" dirty="0"/>
              <a:t>Increasing the volume of the cells' nuclei and causing cell expansion.</a:t>
            </a:r>
          </a:p>
          <a:p>
            <a:pPr algn="just">
              <a:buFont typeface="Wingdings" panose="05000000000000000000" pitchFamily="2" charset="2"/>
              <a:buChar char="v"/>
            </a:pPr>
            <a:r>
              <a:rPr lang="en-US" sz="2400" dirty="0">
                <a:solidFill>
                  <a:srgbClr val="FF0000"/>
                </a:solidFill>
              </a:rPr>
              <a:t>Metabolic advantage as multiple copies of genes permits a high level of gene expression</a:t>
            </a:r>
            <a:r>
              <a:rPr lang="en-US" sz="2400" dirty="0"/>
              <a:t>.</a:t>
            </a:r>
          </a:p>
          <a:p>
            <a:pPr algn="just">
              <a:buFont typeface="Wingdings" panose="05000000000000000000" pitchFamily="2" charset="2"/>
              <a:buChar char="v"/>
            </a:pPr>
            <a:r>
              <a:rPr lang="en-US" sz="2400" dirty="0"/>
              <a:t>In Drosophila melanogaster, the chromosomes undergo many rounds of </a:t>
            </a:r>
            <a:r>
              <a:rPr lang="en-US" sz="2400" dirty="0">
                <a:solidFill>
                  <a:srgbClr val="FF0000"/>
                </a:solidFill>
              </a:rPr>
              <a:t>endoreduplication to produce large amounts of glue before pupation</a:t>
            </a:r>
            <a:r>
              <a:rPr lang="en-US" sz="2400" dirty="0"/>
              <a:t>.</a:t>
            </a:r>
          </a:p>
          <a:p>
            <a:pPr algn="just">
              <a:buFont typeface="Wingdings" panose="05000000000000000000" pitchFamily="2" charset="2"/>
              <a:buChar char="v"/>
            </a:pPr>
            <a:r>
              <a:rPr lang="en-US" sz="2400" dirty="0"/>
              <a:t>There is tandem duplication of various polytene bands located near the centromere of the X chromosome which results in the Bar phenotype of kidney-shaped eyes.</a:t>
            </a:r>
          </a:p>
          <a:p>
            <a:pPr algn="just">
              <a:buFont typeface="Wingdings" panose="05000000000000000000" pitchFamily="2" charset="2"/>
              <a:buChar char="v"/>
            </a:pPr>
            <a:r>
              <a:rPr lang="en-US" sz="2400" dirty="0"/>
              <a:t>Because polytene chromosomes are interphase chromosomes, and are therefore transcribed. </a:t>
            </a:r>
          </a:p>
          <a:p>
            <a:pPr algn="just">
              <a:buFont typeface="Wingdings" panose="05000000000000000000" pitchFamily="2" charset="2"/>
              <a:buChar char="v"/>
            </a:pPr>
            <a:r>
              <a:rPr lang="en-US" sz="2400" dirty="0"/>
              <a:t>Thus it provides opportunity to study transcription by direct observation, and transcriptional responses to specific stimuli can be observed.</a:t>
            </a:r>
            <a:endParaRPr lang="en-IN" sz="2400" dirty="0"/>
          </a:p>
        </p:txBody>
      </p:sp>
    </p:spTree>
    <p:extLst>
      <p:ext uri="{BB962C8B-B14F-4D97-AF65-F5344CB8AC3E}">
        <p14:creationId xmlns:p14="http://schemas.microsoft.com/office/powerpoint/2010/main" val="163879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742793"/>
          </a:xfrm>
          <a:solidFill>
            <a:schemeClr val="accent1">
              <a:lumMod val="60000"/>
              <a:lumOff val="40000"/>
            </a:schemeClr>
          </a:solidFill>
        </p:spPr>
        <p:txBody>
          <a:bodyPr>
            <a:normAutofit fontScale="90000"/>
          </a:bodyPr>
          <a:lstStyle/>
          <a:p>
            <a:r>
              <a:rPr lang="en-US" dirty="0"/>
              <a:t>Heterochromatin: Types, organization,</a:t>
            </a:r>
            <a:br>
              <a:rPr lang="en-US" dirty="0"/>
            </a:br>
            <a:r>
              <a:rPr lang="en-US" dirty="0"/>
              <a:t>formation and significance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1056443"/>
            <a:ext cx="10963922" cy="5680243"/>
          </a:xfrm>
        </p:spPr>
        <p:txBody>
          <a:bodyPr>
            <a:normAutofit/>
          </a:bodyPr>
          <a:lstStyle/>
          <a:p>
            <a:pPr>
              <a:buFont typeface="Wingdings" panose="05000000000000000000" pitchFamily="2" charset="2"/>
              <a:buChar char="v"/>
            </a:pPr>
            <a:r>
              <a:rPr lang="en-US" dirty="0"/>
              <a:t>It is the </a:t>
            </a:r>
            <a:r>
              <a:rPr lang="en-US" dirty="0">
                <a:solidFill>
                  <a:srgbClr val="FF0000"/>
                </a:solidFill>
              </a:rPr>
              <a:t>structural form of DNA which is found in the periphery of the nucleus as opposed to euchromatin which is found in the inner body of the nucleus</a:t>
            </a:r>
            <a:r>
              <a:rPr lang="en-US" dirty="0"/>
              <a:t>.</a:t>
            </a:r>
          </a:p>
          <a:p>
            <a:pPr>
              <a:buFont typeface="Wingdings" panose="05000000000000000000" pitchFamily="2" charset="2"/>
              <a:buChar char="v"/>
            </a:pPr>
            <a:r>
              <a:rPr lang="en-US" dirty="0"/>
              <a:t>It is a part of chromatin which is </a:t>
            </a:r>
            <a:r>
              <a:rPr lang="en-US" dirty="0">
                <a:solidFill>
                  <a:srgbClr val="FF0000"/>
                </a:solidFill>
              </a:rPr>
              <a:t>densely packed – as opposed to euchromatin</a:t>
            </a:r>
            <a:r>
              <a:rPr lang="en-US" dirty="0"/>
              <a:t>, which is lightly packed.</a:t>
            </a:r>
          </a:p>
          <a:p>
            <a:pPr>
              <a:buFont typeface="Wingdings" panose="05000000000000000000" pitchFamily="2" charset="2"/>
              <a:buChar char="v"/>
            </a:pPr>
            <a:r>
              <a:rPr lang="en-US" dirty="0"/>
              <a:t>The term heterochromatin and euchromatin was coined by </a:t>
            </a:r>
            <a:r>
              <a:rPr lang="en-US" dirty="0">
                <a:solidFill>
                  <a:srgbClr val="FF0000"/>
                </a:solidFill>
              </a:rPr>
              <a:t>Emil </a:t>
            </a:r>
            <a:r>
              <a:rPr lang="en-US" dirty="0" err="1">
                <a:solidFill>
                  <a:srgbClr val="FF0000"/>
                </a:solidFill>
              </a:rPr>
              <a:t>Heitz</a:t>
            </a:r>
            <a:r>
              <a:rPr lang="en-US" dirty="0">
                <a:solidFill>
                  <a:srgbClr val="FF0000"/>
                </a:solidFill>
              </a:rPr>
              <a:t> in 1928 </a:t>
            </a:r>
            <a:r>
              <a:rPr lang="en-US" dirty="0"/>
              <a:t>who found heterochromatin as densely stained part of the chromosomes.</a:t>
            </a:r>
          </a:p>
          <a:p>
            <a:pPr>
              <a:buFont typeface="Wingdings" panose="05000000000000000000" pitchFamily="2" charset="2"/>
              <a:buChar char="v"/>
            </a:pPr>
            <a:r>
              <a:rPr lang="en-US" dirty="0"/>
              <a:t>The heterochromatin has </a:t>
            </a:r>
            <a:r>
              <a:rPr lang="en-US" dirty="0">
                <a:solidFill>
                  <a:srgbClr val="FF0000"/>
                </a:solidFill>
              </a:rPr>
              <a:t>variable forms, such as constitutive heterochromatin and facultative heterochromatin</a:t>
            </a:r>
            <a:r>
              <a:rPr lang="en-US" dirty="0"/>
              <a:t>.</a:t>
            </a:r>
          </a:p>
          <a:p>
            <a:pPr>
              <a:buFont typeface="Wingdings" panose="05000000000000000000" pitchFamily="2" charset="2"/>
              <a:buChar char="v"/>
            </a:pPr>
            <a:r>
              <a:rPr lang="en-US" dirty="0"/>
              <a:t>Only </a:t>
            </a:r>
            <a:r>
              <a:rPr lang="en-US" dirty="0">
                <a:solidFill>
                  <a:srgbClr val="FF0000"/>
                </a:solidFill>
              </a:rPr>
              <a:t>10% of the genome though to be present as heterochromatin</a:t>
            </a:r>
            <a:r>
              <a:rPr lang="en-US" dirty="0"/>
              <a:t>; rest is </a:t>
            </a:r>
            <a:r>
              <a:rPr lang="en-US" dirty="0" err="1"/>
              <a:t>euchromtin</a:t>
            </a:r>
            <a:r>
              <a:rPr lang="en-US" dirty="0"/>
              <a:t>.</a:t>
            </a:r>
          </a:p>
          <a:p>
            <a:pPr>
              <a:buFont typeface="Wingdings" panose="05000000000000000000" pitchFamily="2" charset="2"/>
              <a:buChar char="v"/>
            </a:pPr>
            <a:r>
              <a:rPr lang="en-US" dirty="0"/>
              <a:t>It is </a:t>
            </a:r>
            <a:r>
              <a:rPr lang="en-US" dirty="0">
                <a:solidFill>
                  <a:srgbClr val="FF0000"/>
                </a:solidFill>
              </a:rPr>
              <a:t>epigenetically marked by specific histone modifications</a:t>
            </a:r>
            <a:r>
              <a:rPr lang="en-US" dirty="0"/>
              <a:t>.</a:t>
            </a:r>
          </a:p>
          <a:p>
            <a:pPr>
              <a:buFont typeface="Wingdings" panose="05000000000000000000" pitchFamily="2" charset="2"/>
              <a:buChar char="v"/>
            </a:pPr>
            <a:r>
              <a:rPr lang="en-US" dirty="0">
                <a:solidFill>
                  <a:srgbClr val="7030A0"/>
                </a:solidFill>
              </a:rPr>
              <a:t>Compact nature of heterochromatin makes it inaccessible to the proteins which are involved in the gene expression</a:t>
            </a:r>
            <a:r>
              <a:rPr lang="en-US" dirty="0"/>
              <a:t>.</a:t>
            </a:r>
          </a:p>
          <a:p>
            <a:pPr>
              <a:buFont typeface="Wingdings" panose="05000000000000000000" pitchFamily="2" charset="2"/>
              <a:buChar char="v"/>
            </a:pPr>
            <a:r>
              <a:rPr lang="en-US" dirty="0"/>
              <a:t>It is </a:t>
            </a:r>
            <a:r>
              <a:rPr lang="en-US" dirty="0">
                <a:solidFill>
                  <a:srgbClr val="7030A0"/>
                </a:solidFill>
              </a:rPr>
              <a:t>transcriptionally silent part of the chromosomes mostly located at the centromeric and telomeric regions</a:t>
            </a:r>
            <a:r>
              <a:rPr lang="en-US" dirty="0"/>
              <a:t>.</a:t>
            </a:r>
          </a:p>
          <a:p>
            <a:pPr>
              <a:buFont typeface="Wingdings" panose="05000000000000000000" pitchFamily="2" charset="2"/>
              <a:buChar char="v"/>
            </a:pPr>
            <a:r>
              <a:rPr lang="en-US" dirty="0">
                <a:solidFill>
                  <a:srgbClr val="FF0000"/>
                </a:solidFill>
              </a:rPr>
              <a:t>Compact nature of heterochromatin makes it protected from crossing over</a:t>
            </a:r>
            <a:r>
              <a:rPr lang="en-US" dirty="0"/>
              <a:t> during cell division.</a:t>
            </a:r>
            <a:endParaRPr lang="en-IN" dirty="0"/>
          </a:p>
        </p:txBody>
      </p:sp>
    </p:spTree>
    <p:extLst>
      <p:ext uri="{BB962C8B-B14F-4D97-AF65-F5344CB8AC3E}">
        <p14:creationId xmlns:p14="http://schemas.microsoft.com/office/powerpoint/2010/main" val="390008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Lampbrush Chromosome </a:t>
            </a:r>
            <a:r>
              <a:rPr lang="en-US" dirty="0"/>
              <a:t>Introduction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a:bodyPr>
          <a:lstStyle/>
          <a:p>
            <a:pPr algn="just">
              <a:buFont typeface="Wingdings" panose="05000000000000000000" pitchFamily="2" charset="2"/>
              <a:buChar char="v"/>
            </a:pPr>
            <a:r>
              <a:rPr lang="en-US" sz="2400" dirty="0"/>
              <a:t>Lamprush chromosome is a </a:t>
            </a:r>
            <a:r>
              <a:rPr lang="en-US" sz="2400" dirty="0">
                <a:solidFill>
                  <a:srgbClr val="FF0000"/>
                </a:solidFill>
              </a:rPr>
              <a:t>greatly enlarged chromosome </a:t>
            </a:r>
            <a:r>
              <a:rPr lang="en-US" sz="2400" dirty="0"/>
              <a:t>that has apparently </a:t>
            </a:r>
            <a:r>
              <a:rPr lang="en-US" sz="2400" dirty="0">
                <a:solidFill>
                  <a:srgbClr val="FF0000"/>
                </a:solidFill>
              </a:rPr>
              <a:t>filamentous granular loops extending from the chromomeres</a:t>
            </a:r>
            <a:r>
              <a:rPr lang="en-US" sz="2400" dirty="0"/>
              <a:t>.</a:t>
            </a:r>
          </a:p>
          <a:p>
            <a:pPr algn="just">
              <a:buFont typeface="Wingdings" panose="05000000000000000000" pitchFamily="2" charset="2"/>
              <a:buChar char="v"/>
            </a:pPr>
            <a:r>
              <a:rPr lang="en-US" sz="2400" dirty="0"/>
              <a:t>It is a </a:t>
            </a:r>
            <a:r>
              <a:rPr lang="en-US" sz="2400" dirty="0">
                <a:solidFill>
                  <a:srgbClr val="FF0000"/>
                </a:solidFill>
              </a:rPr>
              <a:t>largest chromosome found ever and is a characteristic of vertebrate oocytes</a:t>
            </a:r>
            <a:r>
              <a:rPr lang="en-US" sz="2400" dirty="0"/>
              <a:t>.</a:t>
            </a:r>
          </a:p>
          <a:p>
            <a:pPr algn="just">
              <a:buFont typeface="Wingdings" panose="05000000000000000000" pitchFamily="2" charset="2"/>
              <a:buChar char="v"/>
            </a:pPr>
            <a:r>
              <a:rPr lang="en-US" sz="2400" dirty="0"/>
              <a:t>It was first reported by </a:t>
            </a:r>
            <a:r>
              <a:rPr lang="en-US" sz="2400" dirty="0" err="1"/>
              <a:t>Flemming</a:t>
            </a:r>
            <a:r>
              <a:rPr lang="en-US" sz="2400" dirty="0"/>
              <a:t> in 1882 in Salamander (</a:t>
            </a:r>
            <a:r>
              <a:rPr lang="en-US" sz="2400" dirty="0" err="1"/>
              <a:t>Amblystoma</a:t>
            </a:r>
            <a:r>
              <a:rPr lang="en-US" sz="2400" dirty="0"/>
              <a:t> </a:t>
            </a:r>
            <a:r>
              <a:rPr lang="en-US" sz="2400" dirty="0" err="1"/>
              <a:t>maxicanum</a:t>
            </a:r>
            <a:r>
              <a:rPr lang="en-US" sz="2400" dirty="0"/>
              <a:t>, an amphibian) eggs. However, the name </a:t>
            </a:r>
            <a:r>
              <a:rPr lang="en-US" sz="2400" dirty="0" err="1"/>
              <a:t>lampbrush</a:t>
            </a:r>
            <a:r>
              <a:rPr lang="en-US" sz="2400" dirty="0"/>
              <a:t> was given by </a:t>
            </a:r>
            <a:r>
              <a:rPr lang="en-US" sz="2400" dirty="0" err="1"/>
              <a:t>Ruckert</a:t>
            </a:r>
            <a:r>
              <a:rPr lang="en-US" sz="2400" dirty="0"/>
              <a:t> in 1982.</a:t>
            </a:r>
          </a:p>
          <a:p>
            <a:pPr algn="just">
              <a:buFont typeface="Wingdings" panose="05000000000000000000" pitchFamily="2" charset="2"/>
              <a:buChar char="v"/>
            </a:pPr>
            <a:r>
              <a:rPr lang="en-US" sz="2400" dirty="0"/>
              <a:t>The </a:t>
            </a:r>
            <a:r>
              <a:rPr lang="en-US" sz="2400" dirty="0" err="1"/>
              <a:t>lampbrush</a:t>
            </a:r>
            <a:r>
              <a:rPr lang="en-US" sz="2400" dirty="0"/>
              <a:t> name is given because of its similarities in appearance to the brushes used to clean lamp chimneys at that time.</a:t>
            </a:r>
          </a:p>
          <a:p>
            <a:pPr algn="just">
              <a:buFont typeface="Wingdings" panose="05000000000000000000" pitchFamily="2" charset="2"/>
              <a:buChar char="v"/>
            </a:pPr>
            <a:r>
              <a:rPr lang="en-US" sz="2400" dirty="0"/>
              <a:t>It is found in </a:t>
            </a:r>
            <a:r>
              <a:rPr lang="en-US" sz="2400" dirty="0">
                <a:solidFill>
                  <a:srgbClr val="FF0000"/>
                </a:solidFill>
              </a:rPr>
              <a:t>oocytes of birds, lower vertebrata and invertebrates during the prolonged prophase of the first meiotic division</a:t>
            </a:r>
            <a:r>
              <a:rPr lang="en-US" sz="2400" dirty="0"/>
              <a:t>. It is also found in plants.</a:t>
            </a:r>
          </a:p>
          <a:p>
            <a:pPr algn="just">
              <a:buFont typeface="Wingdings" panose="05000000000000000000" pitchFamily="2" charset="2"/>
              <a:buChar char="v"/>
            </a:pPr>
            <a:r>
              <a:rPr lang="en-US" sz="2400" dirty="0"/>
              <a:t>It is </a:t>
            </a:r>
            <a:r>
              <a:rPr lang="en-US" sz="2400" dirty="0">
                <a:solidFill>
                  <a:srgbClr val="FF0000"/>
                </a:solidFill>
              </a:rPr>
              <a:t>found in diplotene stage of prophase I and is meiotic bivalents</a:t>
            </a:r>
            <a:r>
              <a:rPr lang="en-US" sz="2400" dirty="0"/>
              <a:t>, each consisting of two pairs of sister chromatids.</a:t>
            </a:r>
            <a:endParaRPr lang="en-IN" sz="2400" dirty="0"/>
          </a:p>
        </p:txBody>
      </p:sp>
    </p:spTree>
    <p:extLst>
      <p:ext uri="{BB962C8B-B14F-4D97-AF65-F5344CB8AC3E}">
        <p14:creationId xmlns:p14="http://schemas.microsoft.com/office/powerpoint/2010/main" val="59944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Morphology of Lampbrush chromosome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14325" y="864107"/>
            <a:ext cx="8257084" cy="5872579"/>
          </a:xfrm>
        </p:spPr>
        <p:txBody>
          <a:bodyPr>
            <a:normAutofit fontScale="85000" lnSpcReduction="10000"/>
          </a:bodyPr>
          <a:lstStyle/>
          <a:p>
            <a:pPr algn="just">
              <a:buFont typeface="Wingdings" panose="05000000000000000000" pitchFamily="2" charset="2"/>
              <a:buChar char="v"/>
            </a:pPr>
            <a:r>
              <a:rPr lang="en-US" sz="2400" dirty="0"/>
              <a:t>In the early prophase, </a:t>
            </a:r>
            <a:r>
              <a:rPr lang="en-US" sz="2400" dirty="0" err="1">
                <a:solidFill>
                  <a:srgbClr val="FF0000"/>
                </a:solidFill>
              </a:rPr>
              <a:t>lampbrush</a:t>
            </a:r>
            <a:r>
              <a:rPr lang="en-US" sz="2400" dirty="0">
                <a:solidFill>
                  <a:srgbClr val="FF0000"/>
                </a:solidFill>
              </a:rPr>
              <a:t> chromosome (LBC) is a bivalent that consists of two pairs of conjugating homologues</a:t>
            </a:r>
            <a:r>
              <a:rPr lang="en-US" sz="2400" dirty="0"/>
              <a:t>, forming a tetrad.</a:t>
            </a:r>
          </a:p>
          <a:p>
            <a:pPr algn="just">
              <a:buFont typeface="Wingdings" panose="05000000000000000000" pitchFamily="2" charset="2"/>
              <a:buChar char="v"/>
            </a:pPr>
            <a:r>
              <a:rPr lang="en-US" sz="2400" dirty="0"/>
              <a:t>Each chromatid is composed of </a:t>
            </a:r>
            <a:r>
              <a:rPr lang="en-US" sz="2400" dirty="0">
                <a:solidFill>
                  <a:srgbClr val="FF0000"/>
                </a:solidFill>
              </a:rPr>
              <a:t>alternatively positioned regions of condensed inactive chromatin</a:t>
            </a:r>
            <a:r>
              <a:rPr lang="en-US" sz="2400" dirty="0"/>
              <a:t> (visible as dark irregular structures) and </a:t>
            </a:r>
            <a:r>
              <a:rPr lang="en-US" sz="2400" dirty="0">
                <a:solidFill>
                  <a:srgbClr val="FF0000"/>
                </a:solidFill>
              </a:rPr>
              <a:t>side loops of decondensed chromatin</a:t>
            </a:r>
            <a:r>
              <a:rPr lang="en-US" sz="2400" dirty="0"/>
              <a:t>.</a:t>
            </a:r>
          </a:p>
          <a:p>
            <a:pPr algn="just">
              <a:buFont typeface="Wingdings" panose="05000000000000000000" pitchFamily="2" charset="2"/>
              <a:buChar char="v"/>
            </a:pPr>
            <a:r>
              <a:rPr lang="en-US" sz="2400" dirty="0"/>
              <a:t>In the homologous sections of the bivalent, chromatin is condensed (spirally twisted) or </a:t>
            </a:r>
            <a:r>
              <a:rPr lang="en-US" sz="2400" dirty="0">
                <a:solidFill>
                  <a:srgbClr val="FF0000"/>
                </a:solidFill>
              </a:rPr>
              <a:t>decondensed in the form of side loops </a:t>
            </a:r>
            <a:r>
              <a:rPr lang="en-US" sz="2400" dirty="0"/>
              <a:t>– </a:t>
            </a:r>
            <a:r>
              <a:rPr lang="en-US" sz="2400" dirty="0">
                <a:solidFill>
                  <a:srgbClr val="FF0000"/>
                </a:solidFill>
              </a:rPr>
              <a:t>two per each chromosome and four at the level of the bivalent</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loops of a paired chromosome form mirror-image structure</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loop constitutes a part of the chromosome axis. It is extensible as well as contractible</a:t>
            </a:r>
            <a:r>
              <a:rPr lang="en-US" sz="2400" dirty="0"/>
              <a:t>.</a:t>
            </a:r>
          </a:p>
          <a:p>
            <a:pPr algn="just">
              <a:buFont typeface="Wingdings" panose="05000000000000000000" pitchFamily="2" charset="2"/>
              <a:buChar char="v"/>
            </a:pPr>
            <a:r>
              <a:rPr lang="en-US" sz="2400" dirty="0"/>
              <a:t>This stage can last several months to several years.</a:t>
            </a:r>
          </a:p>
          <a:p>
            <a:pPr algn="just">
              <a:buFont typeface="Wingdings" panose="05000000000000000000" pitchFamily="2" charset="2"/>
              <a:buChar char="v"/>
            </a:pPr>
            <a:r>
              <a:rPr lang="en-US" sz="2400" dirty="0"/>
              <a:t>It is </a:t>
            </a:r>
            <a:r>
              <a:rPr lang="en-US" sz="2400" dirty="0">
                <a:solidFill>
                  <a:srgbClr val="FF0000"/>
                </a:solidFill>
              </a:rPr>
              <a:t>400 ± 800μm long as opposed to as the most 15 ± 20 </a:t>
            </a:r>
            <a:r>
              <a:rPr lang="en-US" sz="2400" dirty="0" err="1">
                <a:solidFill>
                  <a:srgbClr val="FF0000"/>
                </a:solidFill>
              </a:rPr>
              <a:t>μm</a:t>
            </a:r>
            <a:r>
              <a:rPr lang="en-US" sz="2400" dirty="0">
                <a:solidFill>
                  <a:srgbClr val="FF0000"/>
                </a:solidFill>
              </a:rPr>
              <a:t> during later stages of meiosis</a:t>
            </a:r>
            <a:r>
              <a:rPr lang="en-US" sz="2400" dirty="0"/>
              <a:t>.</a:t>
            </a:r>
          </a:p>
          <a:p>
            <a:pPr algn="just">
              <a:buFont typeface="Wingdings" panose="05000000000000000000" pitchFamily="2" charset="2"/>
              <a:buChar char="v"/>
            </a:pPr>
            <a:r>
              <a:rPr lang="en-US" sz="2400" dirty="0"/>
              <a:t>Thus the </a:t>
            </a:r>
            <a:r>
              <a:rPr lang="en-US" sz="2400" dirty="0" err="1"/>
              <a:t>lampbrush</a:t>
            </a:r>
            <a:r>
              <a:rPr lang="en-US" sz="2400" dirty="0"/>
              <a:t> chromosomes (LBCs) are ~30 times less tightly packed.</a:t>
            </a:r>
          </a:p>
          <a:p>
            <a:pPr algn="just">
              <a:buFont typeface="Wingdings" panose="05000000000000000000" pitchFamily="2" charset="2"/>
              <a:buChar char="v"/>
            </a:pPr>
            <a:r>
              <a:rPr lang="en-US" sz="2400" dirty="0"/>
              <a:t>The total length of the entire chromosome is 5 to 6mm and is organized into ~5000 chromomeres (</a:t>
            </a:r>
            <a:r>
              <a:rPr lang="en-US" sz="2400" dirty="0" err="1"/>
              <a:t>thickenening</a:t>
            </a:r>
            <a:r>
              <a:rPr lang="en-US" sz="2400" dirty="0"/>
              <a:t> on the chromosome axis).</a:t>
            </a:r>
          </a:p>
        </p:txBody>
      </p:sp>
      <p:pic>
        <p:nvPicPr>
          <p:cNvPr id="5" name="Picture 4">
            <a:extLst>
              <a:ext uri="{FF2B5EF4-FFF2-40B4-BE49-F238E27FC236}">
                <a16:creationId xmlns:a16="http://schemas.microsoft.com/office/drawing/2014/main" id="{46D74A47-C104-B242-3CAE-9139AD6DFD1F}"/>
              </a:ext>
            </a:extLst>
          </p:cNvPr>
          <p:cNvPicPr>
            <a:picLocks noChangeAspect="1"/>
          </p:cNvPicPr>
          <p:nvPr/>
        </p:nvPicPr>
        <p:blipFill>
          <a:blip r:embed="rId2"/>
          <a:stretch>
            <a:fillRect/>
          </a:stretch>
        </p:blipFill>
        <p:spPr>
          <a:xfrm>
            <a:off x="8571409" y="864107"/>
            <a:ext cx="3620591" cy="2138362"/>
          </a:xfrm>
          <a:prstGeom prst="rect">
            <a:avLst/>
          </a:prstGeom>
        </p:spPr>
      </p:pic>
      <p:pic>
        <p:nvPicPr>
          <p:cNvPr id="6" name="Picture 5">
            <a:extLst>
              <a:ext uri="{FF2B5EF4-FFF2-40B4-BE49-F238E27FC236}">
                <a16:creationId xmlns:a16="http://schemas.microsoft.com/office/drawing/2014/main" id="{6549CC95-E304-70E7-413F-D958C1FB7BD3}"/>
              </a:ext>
            </a:extLst>
          </p:cNvPr>
          <p:cNvPicPr>
            <a:picLocks noChangeAspect="1"/>
          </p:cNvPicPr>
          <p:nvPr/>
        </p:nvPicPr>
        <p:blipFill>
          <a:blip r:embed="rId3"/>
          <a:stretch>
            <a:fillRect/>
          </a:stretch>
        </p:blipFill>
        <p:spPr>
          <a:xfrm>
            <a:off x="8571409" y="3002468"/>
            <a:ext cx="3616752" cy="3493581"/>
          </a:xfrm>
          <a:prstGeom prst="rect">
            <a:avLst/>
          </a:prstGeom>
        </p:spPr>
      </p:pic>
    </p:spTree>
    <p:extLst>
      <p:ext uri="{BB962C8B-B14F-4D97-AF65-F5344CB8AC3E}">
        <p14:creationId xmlns:p14="http://schemas.microsoft.com/office/powerpoint/2010/main" val="85269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Morphology of Lampbrush chromosome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864107"/>
            <a:ext cx="6675360" cy="5872579"/>
          </a:xfrm>
        </p:spPr>
        <p:txBody>
          <a:bodyPr>
            <a:normAutofit fontScale="92500" lnSpcReduction="10000"/>
          </a:bodyPr>
          <a:lstStyle/>
          <a:p>
            <a:pPr algn="just">
              <a:buFont typeface="Wingdings" panose="05000000000000000000" pitchFamily="2" charset="2"/>
              <a:buChar char="v"/>
            </a:pPr>
            <a:r>
              <a:rPr lang="en-US" sz="2400" dirty="0"/>
              <a:t>They are composed of a main axis having two chromatids. </a:t>
            </a:r>
            <a:r>
              <a:rPr lang="en-US" sz="2400" dirty="0">
                <a:solidFill>
                  <a:srgbClr val="FF0000"/>
                </a:solidFill>
              </a:rPr>
              <a:t>Main axis has a row of granules known as chromomeres,</a:t>
            </a:r>
            <a:r>
              <a:rPr lang="en-US" sz="2400" dirty="0"/>
              <a:t> which are held together by the axial </a:t>
            </a:r>
            <a:r>
              <a:rPr lang="en-US" sz="2400" dirty="0" err="1"/>
              <a:t>fibres</a:t>
            </a:r>
            <a:r>
              <a:rPr lang="en-US" sz="2400" dirty="0"/>
              <a:t>.</a:t>
            </a:r>
          </a:p>
          <a:p>
            <a:pPr algn="just">
              <a:buFont typeface="Wingdings" panose="05000000000000000000" pitchFamily="2" charset="2"/>
              <a:buChar char="v"/>
            </a:pPr>
            <a:r>
              <a:rPr lang="en-US" sz="2400" dirty="0"/>
              <a:t>The </a:t>
            </a:r>
            <a:r>
              <a:rPr lang="en-US" sz="2400" dirty="0">
                <a:solidFill>
                  <a:srgbClr val="FF0000"/>
                </a:solidFill>
              </a:rPr>
              <a:t>lateral loops in pairs project from the chromomeres</a:t>
            </a:r>
            <a:r>
              <a:rPr lang="en-US" sz="2400" dirty="0"/>
              <a:t> and are transcriptionally active.</a:t>
            </a:r>
          </a:p>
          <a:p>
            <a:pPr algn="just">
              <a:buFont typeface="Wingdings" panose="05000000000000000000" pitchFamily="2" charset="2"/>
              <a:buChar char="v"/>
            </a:pPr>
            <a:r>
              <a:rPr lang="en-US" sz="2400" dirty="0"/>
              <a:t>The contractibility of the loop results in the contraction and dilation of the chromomere.</a:t>
            </a:r>
          </a:p>
          <a:p>
            <a:pPr algn="just">
              <a:buFont typeface="Wingdings" panose="05000000000000000000" pitchFamily="2" charset="2"/>
              <a:buChar char="v"/>
            </a:pPr>
            <a:r>
              <a:rPr lang="en-US" sz="2400" dirty="0"/>
              <a:t>Each chromosome of a pair has several chromomeres distributed over its length; from each of a </a:t>
            </a:r>
            <a:r>
              <a:rPr lang="en-US" sz="2400" dirty="0">
                <a:solidFill>
                  <a:srgbClr val="FF0000"/>
                </a:solidFill>
              </a:rPr>
              <a:t>majority of the chromomeres generally a pair of lateral loops extends in the opposite directions perpendicular to the main axis of the chromosome</a:t>
            </a:r>
            <a:r>
              <a:rPr lang="en-US" sz="2400" dirty="0"/>
              <a:t>.</a:t>
            </a:r>
          </a:p>
          <a:p>
            <a:pPr algn="just">
              <a:buFont typeface="Wingdings" panose="05000000000000000000" pitchFamily="2" charset="2"/>
              <a:buChar char="v"/>
            </a:pPr>
            <a:r>
              <a:rPr lang="en-US" sz="2400" dirty="0"/>
              <a:t>In some cases, more than one pair, even up to 9 pairs of loops may emerge from a single chromomere. About 1 to 9 loops of variable size may arise from a single chromomere.</a:t>
            </a:r>
            <a:endParaRPr lang="en-IN" sz="2400" dirty="0"/>
          </a:p>
        </p:txBody>
      </p:sp>
      <p:pic>
        <p:nvPicPr>
          <p:cNvPr id="7" name="Picture 6">
            <a:extLst>
              <a:ext uri="{FF2B5EF4-FFF2-40B4-BE49-F238E27FC236}">
                <a16:creationId xmlns:a16="http://schemas.microsoft.com/office/drawing/2014/main" id="{070BDD67-E209-1B0B-C31E-15391F8FD37D}"/>
              </a:ext>
            </a:extLst>
          </p:cNvPr>
          <p:cNvPicPr>
            <a:picLocks noChangeAspect="1"/>
          </p:cNvPicPr>
          <p:nvPr/>
        </p:nvPicPr>
        <p:blipFill>
          <a:blip r:embed="rId2"/>
          <a:stretch>
            <a:fillRect/>
          </a:stretch>
        </p:blipFill>
        <p:spPr>
          <a:xfrm>
            <a:off x="7401336" y="4162425"/>
            <a:ext cx="4781550" cy="2695575"/>
          </a:xfrm>
          <a:prstGeom prst="rect">
            <a:avLst/>
          </a:prstGeom>
        </p:spPr>
      </p:pic>
      <p:pic>
        <p:nvPicPr>
          <p:cNvPr id="8" name="Picture 7">
            <a:extLst>
              <a:ext uri="{FF2B5EF4-FFF2-40B4-BE49-F238E27FC236}">
                <a16:creationId xmlns:a16="http://schemas.microsoft.com/office/drawing/2014/main" id="{2188BE44-7516-E578-B96A-AFE1AA72CD53}"/>
              </a:ext>
            </a:extLst>
          </p:cNvPr>
          <p:cNvPicPr>
            <a:picLocks noChangeAspect="1"/>
          </p:cNvPicPr>
          <p:nvPr/>
        </p:nvPicPr>
        <p:blipFill>
          <a:blip r:embed="rId3"/>
          <a:stretch>
            <a:fillRect/>
          </a:stretch>
        </p:blipFill>
        <p:spPr>
          <a:xfrm>
            <a:off x="7401336" y="864107"/>
            <a:ext cx="4781550" cy="3298318"/>
          </a:xfrm>
          <a:prstGeom prst="rect">
            <a:avLst/>
          </a:prstGeom>
        </p:spPr>
      </p:pic>
    </p:spTree>
    <p:extLst>
      <p:ext uri="{BB962C8B-B14F-4D97-AF65-F5344CB8AC3E}">
        <p14:creationId xmlns:p14="http://schemas.microsoft.com/office/powerpoint/2010/main" val="2502425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Loops of Lampbrush chromosome</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fontScale="85000" lnSpcReduction="10000"/>
          </a:bodyPr>
          <a:lstStyle/>
          <a:p>
            <a:pPr algn="just">
              <a:buFont typeface="Wingdings" panose="05000000000000000000" pitchFamily="2" charset="2"/>
              <a:buChar char="v"/>
            </a:pPr>
            <a:r>
              <a:rPr lang="en-US" sz="2400" dirty="0"/>
              <a:t>The pairs </a:t>
            </a:r>
            <a:r>
              <a:rPr lang="en-US" sz="2400" dirty="0">
                <a:solidFill>
                  <a:srgbClr val="FF0000"/>
                </a:solidFill>
              </a:rPr>
              <a:t>of loops are produced due to uncoiling of the two chromatin fibers present in a highly coiled state. The loops are always asymmetrica</a:t>
            </a:r>
            <a:r>
              <a:rPr lang="en-US" sz="2400" dirty="0"/>
              <a:t>l.</a:t>
            </a:r>
          </a:p>
          <a:p>
            <a:pPr algn="just">
              <a:buFont typeface="Wingdings" panose="05000000000000000000" pitchFamily="2" charset="2"/>
              <a:buChar char="v"/>
            </a:pPr>
            <a:r>
              <a:rPr lang="en-US" sz="2400" dirty="0"/>
              <a:t>The </a:t>
            </a:r>
            <a:r>
              <a:rPr lang="en-US" sz="2400" dirty="0">
                <a:solidFill>
                  <a:srgbClr val="FF0000"/>
                </a:solidFill>
              </a:rPr>
              <a:t>centromere of the chromosomes have no loops</a:t>
            </a:r>
            <a:r>
              <a:rPr lang="en-US" sz="2400" dirty="0"/>
              <a:t>.</a:t>
            </a:r>
          </a:p>
          <a:p>
            <a:pPr algn="just">
              <a:buFont typeface="Wingdings" panose="05000000000000000000" pitchFamily="2" charset="2"/>
              <a:buChar char="v"/>
            </a:pPr>
            <a:r>
              <a:rPr lang="en-US" sz="2400" dirty="0"/>
              <a:t>About 10,000 loops per </a:t>
            </a:r>
            <a:r>
              <a:rPr lang="en-US" sz="2400" dirty="0" err="1"/>
              <a:t>chromsome</a:t>
            </a:r>
            <a:r>
              <a:rPr lang="en-US" sz="2400" dirty="0"/>
              <a:t> set or haploid set are found.</a:t>
            </a:r>
          </a:p>
          <a:p>
            <a:pPr algn="just">
              <a:buFont typeface="Wingdings" panose="05000000000000000000" pitchFamily="2" charset="2"/>
              <a:buChar char="v"/>
            </a:pPr>
            <a:r>
              <a:rPr lang="en-US" sz="2400" dirty="0"/>
              <a:t>The </a:t>
            </a:r>
            <a:r>
              <a:rPr lang="en-US" sz="2400" dirty="0">
                <a:solidFill>
                  <a:srgbClr val="FF0000"/>
                </a:solidFill>
              </a:rPr>
              <a:t>size of loops varies with an average of 4 -5μm in </a:t>
            </a:r>
            <a:r>
              <a:rPr lang="en-US" sz="2400" dirty="0" err="1">
                <a:solidFill>
                  <a:srgbClr val="FF0000"/>
                </a:solidFill>
              </a:rPr>
              <a:t>interchromomeric</a:t>
            </a:r>
            <a:r>
              <a:rPr lang="en-US" sz="2400" dirty="0">
                <a:solidFill>
                  <a:srgbClr val="FF0000"/>
                </a:solidFill>
              </a:rPr>
              <a:t> </a:t>
            </a:r>
            <a:r>
              <a:rPr lang="en-US" sz="2400" dirty="0" err="1">
                <a:solidFill>
                  <a:srgbClr val="FF0000"/>
                </a:solidFill>
              </a:rPr>
              <a:t>fibres</a:t>
            </a:r>
            <a:r>
              <a:rPr lang="en-US" sz="2400" dirty="0"/>
              <a:t>.</a:t>
            </a:r>
          </a:p>
          <a:p>
            <a:pPr algn="just">
              <a:buFont typeface="Wingdings" panose="05000000000000000000" pitchFamily="2" charset="2"/>
              <a:buChar char="v"/>
            </a:pPr>
            <a:r>
              <a:rPr lang="en-US" sz="2400" dirty="0"/>
              <a:t>About </a:t>
            </a:r>
            <a:r>
              <a:rPr lang="en-US" sz="2400" dirty="0">
                <a:solidFill>
                  <a:srgbClr val="FF0000"/>
                </a:solidFill>
              </a:rPr>
              <a:t>5 -10% of DNA exists in the lateral loops, the rest being tightly condensate in the chromomeres which are transcriptionally inactive</a:t>
            </a:r>
            <a:r>
              <a:rPr lang="en-US" sz="2400" dirty="0"/>
              <a:t>.</a:t>
            </a:r>
          </a:p>
          <a:p>
            <a:pPr algn="just">
              <a:buFont typeface="Wingdings" panose="05000000000000000000" pitchFamily="2" charset="2"/>
              <a:buChar char="v"/>
            </a:pPr>
            <a:r>
              <a:rPr lang="en-US" sz="2400" dirty="0"/>
              <a:t>The loop’s size increases with the size of genome.</a:t>
            </a:r>
          </a:p>
          <a:p>
            <a:pPr algn="just">
              <a:buFont typeface="Wingdings" panose="05000000000000000000" pitchFamily="2" charset="2"/>
              <a:buChar char="v"/>
            </a:pPr>
            <a:r>
              <a:rPr lang="en-US" sz="2400" dirty="0"/>
              <a:t>Each loops has an axis made out of single DNA molecule that is unfolded from the chromosome during RNA synthesis.</a:t>
            </a:r>
          </a:p>
          <a:p>
            <a:pPr algn="just">
              <a:buFont typeface="Wingdings" panose="05000000000000000000" pitchFamily="2" charset="2"/>
              <a:buChar char="v"/>
            </a:pPr>
            <a:r>
              <a:rPr lang="en-US" sz="2400" dirty="0">
                <a:solidFill>
                  <a:srgbClr val="FF0000"/>
                </a:solidFill>
              </a:rPr>
              <a:t>Uncoiling or formation of loops makes the DNA exposed and available for transcription of gene</a:t>
            </a:r>
            <a:r>
              <a:rPr lang="en-US" sz="2400" dirty="0"/>
              <a:t>.</a:t>
            </a:r>
          </a:p>
          <a:p>
            <a:pPr algn="just">
              <a:buFont typeface="Wingdings" panose="05000000000000000000" pitchFamily="2" charset="2"/>
              <a:buChar char="v"/>
            </a:pPr>
            <a:r>
              <a:rPr lang="en-US" sz="2400" dirty="0"/>
              <a:t>The number of </a:t>
            </a:r>
            <a:r>
              <a:rPr lang="en-US" sz="2400" dirty="0">
                <a:solidFill>
                  <a:srgbClr val="FF0000"/>
                </a:solidFill>
              </a:rPr>
              <a:t>pairs of loops gradually increases in meiosis till it reaches maximum in diplotene</a:t>
            </a:r>
            <a:r>
              <a:rPr lang="en-US" sz="2400" dirty="0"/>
              <a:t>.</a:t>
            </a:r>
          </a:p>
          <a:p>
            <a:pPr algn="just">
              <a:buFont typeface="Wingdings" panose="05000000000000000000" pitchFamily="2" charset="2"/>
              <a:buChar char="v"/>
            </a:pPr>
            <a:r>
              <a:rPr lang="en-US" sz="2400" dirty="0"/>
              <a:t>As meiosis proceeds further, number of loops gradually decreases and the loops ultimately disappear.</a:t>
            </a:r>
          </a:p>
          <a:p>
            <a:pPr algn="just">
              <a:buFont typeface="Wingdings" panose="05000000000000000000" pitchFamily="2" charset="2"/>
              <a:buChar char="v"/>
            </a:pPr>
            <a:r>
              <a:rPr lang="en-US" sz="2400" dirty="0">
                <a:solidFill>
                  <a:srgbClr val="FF0000"/>
                </a:solidFill>
              </a:rPr>
              <a:t>Disappearance of loops is due to reabsorption back into the chromomere</a:t>
            </a:r>
            <a:r>
              <a:rPr lang="en-US" sz="2400" dirty="0"/>
              <a:t>.</a:t>
            </a:r>
          </a:p>
          <a:p>
            <a:pPr algn="just">
              <a:buFont typeface="Wingdings" panose="05000000000000000000" pitchFamily="2" charset="2"/>
              <a:buChar char="v"/>
            </a:pPr>
            <a:r>
              <a:rPr lang="en-US" sz="2400" dirty="0">
                <a:solidFill>
                  <a:srgbClr val="FF0000"/>
                </a:solidFill>
              </a:rPr>
              <a:t>Actin filaments are seen involved in extending the loop away from the chromomeric axis</a:t>
            </a:r>
            <a:r>
              <a:rPr lang="en-US" sz="2400" dirty="0"/>
              <a:t>.</a:t>
            </a:r>
            <a:endParaRPr lang="en-IN" sz="2400" dirty="0"/>
          </a:p>
        </p:txBody>
      </p:sp>
    </p:spTree>
    <p:extLst>
      <p:ext uri="{BB962C8B-B14F-4D97-AF65-F5344CB8AC3E}">
        <p14:creationId xmlns:p14="http://schemas.microsoft.com/office/powerpoint/2010/main" val="666646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Genesis of Lampbrush chromosome (LBC)</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a:bodyPr>
          <a:lstStyle/>
          <a:p>
            <a:pPr algn="just">
              <a:buFont typeface="Wingdings" panose="05000000000000000000" pitchFamily="2" charset="2"/>
              <a:buChar char="v"/>
            </a:pPr>
            <a:r>
              <a:rPr lang="en-US" sz="2400" dirty="0"/>
              <a:t>It is formed </a:t>
            </a:r>
            <a:r>
              <a:rPr lang="en-US" sz="2400" dirty="0">
                <a:solidFill>
                  <a:srgbClr val="FF0000"/>
                </a:solidFill>
              </a:rPr>
              <a:t>during the diplotene stage of meiosis in yolk rich oocytes nuclei during the active synthesis of mRNA molecules for the future use by the egg</a:t>
            </a:r>
            <a:r>
              <a:rPr lang="en-US" sz="2400" dirty="0"/>
              <a:t>.</a:t>
            </a:r>
          </a:p>
          <a:p>
            <a:pPr algn="just">
              <a:buFont typeface="Wingdings" panose="05000000000000000000" pitchFamily="2" charset="2"/>
              <a:buChar char="v"/>
            </a:pPr>
            <a:r>
              <a:rPr lang="en-US" sz="2400" dirty="0"/>
              <a:t>It is </a:t>
            </a:r>
            <a:r>
              <a:rPr lang="en-US" sz="2400" dirty="0">
                <a:solidFill>
                  <a:srgbClr val="FF0000"/>
                </a:solidFill>
              </a:rPr>
              <a:t>considered as an primitive and adaptive feature that has evolved to preprogramme the egg for rapid early development </a:t>
            </a:r>
            <a:r>
              <a:rPr lang="en-US" sz="2400" dirty="0"/>
              <a:t>(not in mammal).</a:t>
            </a:r>
          </a:p>
          <a:p>
            <a:pPr algn="just">
              <a:buFont typeface="Wingdings" panose="05000000000000000000" pitchFamily="2" charset="2"/>
              <a:buChar char="v"/>
            </a:pPr>
            <a:r>
              <a:rPr lang="en-US" sz="2400" dirty="0"/>
              <a:t>It is formed to </a:t>
            </a:r>
            <a:r>
              <a:rPr lang="en-US" sz="2400" dirty="0">
                <a:solidFill>
                  <a:srgbClr val="FF0000"/>
                </a:solidFill>
              </a:rPr>
              <a:t>meet the demand during cleavage when no synthesis of mRNA molecule is possible due to active involvement of chromosomes </a:t>
            </a:r>
            <a:r>
              <a:rPr lang="en-US" sz="2400" dirty="0"/>
              <a:t>in the mitotic cell division.</a:t>
            </a:r>
          </a:p>
          <a:p>
            <a:pPr algn="just">
              <a:buFont typeface="Wingdings" panose="05000000000000000000" pitchFamily="2" charset="2"/>
              <a:buChar char="v"/>
            </a:pPr>
            <a:r>
              <a:rPr lang="en-US" sz="2400" dirty="0"/>
              <a:t>It is </a:t>
            </a:r>
            <a:r>
              <a:rPr lang="en-US" sz="2400" dirty="0">
                <a:solidFill>
                  <a:srgbClr val="FF0000"/>
                </a:solidFill>
              </a:rPr>
              <a:t>400 ± 800μm long as opposed to as the most 15 ± 20 </a:t>
            </a:r>
            <a:r>
              <a:rPr lang="en-US" sz="2400" dirty="0" err="1">
                <a:solidFill>
                  <a:srgbClr val="FF0000"/>
                </a:solidFill>
              </a:rPr>
              <a:t>μm</a:t>
            </a:r>
            <a:r>
              <a:rPr lang="en-US" sz="2400" dirty="0">
                <a:solidFill>
                  <a:srgbClr val="FF0000"/>
                </a:solidFill>
              </a:rPr>
              <a:t> during later stages of meiosis</a:t>
            </a:r>
            <a:r>
              <a:rPr lang="en-US" sz="2400" dirty="0"/>
              <a:t>.</a:t>
            </a:r>
          </a:p>
          <a:p>
            <a:pPr algn="just">
              <a:buFont typeface="Wingdings" panose="05000000000000000000" pitchFamily="2" charset="2"/>
              <a:buChar char="v"/>
            </a:pPr>
            <a:r>
              <a:rPr lang="en-US" sz="2400" dirty="0"/>
              <a:t>Thus the </a:t>
            </a:r>
            <a:r>
              <a:rPr lang="en-US" sz="2400" dirty="0" err="1"/>
              <a:t>lampbrush</a:t>
            </a:r>
            <a:r>
              <a:rPr lang="en-US" sz="2400" dirty="0"/>
              <a:t> chromosomes (LBCs) are ~30 times less tightly packed.</a:t>
            </a:r>
            <a:endParaRPr lang="en-IN" sz="2400" dirty="0"/>
          </a:p>
        </p:txBody>
      </p:sp>
    </p:spTree>
    <p:extLst>
      <p:ext uri="{BB962C8B-B14F-4D97-AF65-F5344CB8AC3E}">
        <p14:creationId xmlns:p14="http://schemas.microsoft.com/office/powerpoint/2010/main" val="356709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Transcription in loops</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fontScale="70000" lnSpcReduction="20000"/>
          </a:bodyPr>
          <a:lstStyle/>
          <a:p>
            <a:pPr algn="just">
              <a:buFont typeface="Wingdings" panose="05000000000000000000" pitchFamily="2" charset="2"/>
              <a:buChar char="v"/>
            </a:pPr>
            <a:r>
              <a:rPr lang="en-US" sz="2400" dirty="0"/>
              <a:t> The loop is seen as differentiated into thin end from where transcription starts and a thick end from where transcribed RNA is collected.</a:t>
            </a:r>
          </a:p>
          <a:p>
            <a:pPr algn="just">
              <a:buFont typeface="Wingdings" panose="05000000000000000000" pitchFamily="2" charset="2"/>
              <a:buChar char="v"/>
            </a:pPr>
            <a:r>
              <a:rPr lang="en-US" sz="2400" dirty="0"/>
              <a:t> There is no RNA synthesis at the thick end of the loop.</a:t>
            </a:r>
          </a:p>
          <a:p>
            <a:pPr algn="just">
              <a:buFont typeface="Wingdings" panose="05000000000000000000" pitchFamily="2" charset="2"/>
              <a:buChar char="v"/>
            </a:pPr>
            <a:r>
              <a:rPr lang="en-US" sz="2400" dirty="0"/>
              <a:t> Chromatin fibers are seen progressively uncoiling towards the thin end of the loop which later associated with RNA and protein to become thicker.</a:t>
            </a:r>
          </a:p>
          <a:p>
            <a:pPr algn="just">
              <a:buFont typeface="Wingdings" panose="05000000000000000000" pitchFamily="2" charset="2"/>
              <a:buChar char="v"/>
            </a:pPr>
            <a:r>
              <a:rPr lang="en-US" sz="2400" dirty="0"/>
              <a:t> The DNA at the thick end of a loop is progressively withdrawn and reassembled into the</a:t>
            </a:r>
          </a:p>
          <a:p>
            <a:pPr algn="just">
              <a:buFont typeface="Wingdings" panose="05000000000000000000" pitchFamily="2" charset="2"/>
              <a:buChar char="v"/>
            </a:pPr>
            <a:r>
              <a:rPr lang="en-US" sz="2400" dirty="0"/>
              <a:t>chromomere.</a:t>
            </a:r>
          </a:p>
          <a:p>
            <a:pPr algn="just">
              <a:buFont typeface="Wingdings" panose="05000000000000000000" pitchFamily="2" charset="2"/>
              <a:buChar char="v"/>
            </a:pPr>
            <a:r>
              <a:rPr lang="en-US" sz="2400" dirty="0"/>
              <a:t> The loops can be categorized by size, thickness and other morphological characteristics.</a:t>
            </a:r>
          </a:p>
          <a:p>
            <a:pPr algn="just">
              <a:buFont typeface="Wingdings" panose="05000000000000000000" pitchFamily="2" charset="2"/>
              <a:buChar char="v"/>
            </a:pPr>
            <a:r>
              <a:rPr lang="en-US" sz="2400" dirty="0"/>
              <a:t> Polymerase II transcribes largest loops , while the smallest loops are transcribed by polymerase III.</a:t>
            </a:r>
          </a:p>
          <a:p>
            <a:pPr algn="just">
              <a:buFont typeface="Wingdings" panose="05000000000000000000" pitchFamily="2" charset="2"/>
              <a:buChar char="v"/>
            </a:pPr>
            <a:r>
              <a:rPr lang="en-US" sz="2400" dirty="0"/>
              <a:t> They contain 5S RNA coding units, tRNA or short replication sequences.</a:t>
            </a:r>
          </a:p>
          <a:p>
            <a:pPr algn="just">
              <a:buFont typeface="Wingdings" panose="05000000000000000000" pitchFamily="2" charset="2"/>
              <a:buChar char="v"/>
            </a:pPr>
            <a:r>
              <a:rPr lang="en-US" sz="2400" dirty="0"/>
              <a:t> Since, 5S RNA sequences are short and divided by noncoding elements, transcription being basically limited to coding sequences,</a:t>
            </a:r>
          </a:p>
          <a:p>
            <a:pPr algn="just">
              <a:buFont typeface="Wingdings" panose="05000000000000000000" pitchFamily="2" charset="2"/>
              <a:buChar char="v"/>
            </a:pPr>
            <a:r>
              <a:rPr lang="en-US" sz="2400" dirty="0"/>
              <a:t> The transcripts of these sequences are also short and, consequently, do not have the distinctive matrix made up of RNP filaments.</a:t>
            </a:r>
          </a:p>
          <a:p>
            <a:pPr algn="just">
              <a:buFont typeface="Wingdings" panose="05000000000000000000" pitchFamily="2" charset="2"/>
              <a:buChar char="v"/>
            </a:pPr>
            <a:r>
              <a:rPr lang="en-US" sz="2400" dirty="0"/>
              <a:t> That is why they are so well visible in the microscopic phase contrast.</a:t>
            </a:r>
          </a:p>
          <a:p>
            <a:pPr algn="just">
              <a:buFont typeface="Wingdings" panose="05000000000000000000" pitchFamily="2" charset="2"/>
              <a:buChar char="v"/>
            </a:pPr>
            <a:r>
              <a:rPr lang="en-US" sz="2400" dirty="0"/>
              <a:t> LBCs can be divided into those with one transcriptional unit and those with two or more.</a:t>
            </a:r>
          </a:p>
          <a:p>
            <a:pPr algn="just">
              <a:buFont typeface="Wingdings" panose="05000000000000000000" pitchFamily="2" charset="2"/>
              <a:buChar char="v"/>
            </a:pPr>
            <a:r>
              <a:rPr lang="en-US" sz="2400" dirty="0"/>
              <a:t> Over the length of 1μm, one transcriptional unit is transcribed by a densely compacted package of around 13-20 polymerase molecules.</a:t>
            </a:r>
          </a:p>
          <a:p>
            <a:pPr algn="just">
              <a:buFont typeface="Wingdings" panose="05000000000000000000" pitchFamily="2" charset="2"/>
              <a:buChar char="v"/>
            </a:pPr>
            <a:r>
              <a:rPr lang="en-US" sz="2400" dirty="0"/>
              <a:t> Changes in transcriptional activity greatly affects the morphology of chromosome.</a:t>
            </a:r>
            <a:endParaRPr lang="en-IN" sz="2400" dirty="0"/>
          </a:p>
        </p:txBody>
      </p:sp>
    </p:spTree>
    <p:extLst>
      <p:ext uri="{BB962C8B-B14F-4D97-AF65-F5344CB8AC3E}">
        <p14:creationId xmlns:p14="http://schemas.microsoft.com/office/powerpoint/2010/main" val="402498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Function of Lampbrush </a:t>
            </a:r>
            <a:r>
              <a:rPr lang="en-US" dirty="0" err="1">
                <a:solidFill>
                  <a:srgbClr val="FF0000"/>
                </a:solidFill>
              </a:rPr>
              <a:t>chromsomes</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fontScale="85000" lnSpcReduction="20000"/>
          </a:bodyPr>
          <a:lstStyle/>
          <a:p>
            <a:pPr algn="just">
              <a:buFont typeface="Wingdings" panose="05000000000000000000" pitchFamily="2" charset="2"/>
              <a:buChar char="v"/>
            </a:pPr>
            <a:r>
              <a:rPr lang="en-US" sz="2400" dirty="0"/>
              <a:t>It is involved in the synthesis of mRNA and therefore proteins that are needed for heavy demand of embryonic development.</a:t>
            </a:r>
          </a:p>
          <a:p>
            <a:pPr algn="just">
              <a:buFont typeface="Wingdings" panose="05000000000000000000" pitchFamily="2" charset="2"/>
              <a:buChar char="v"/>
            </a:pPr>
            <a:r>
              <a:rPr lang="en-US" sz="2400" dirty="0"/>
              <a:t>It is also involved in the production of “masked” mRNA for early development.</a:t>
            </a:r>
          </a:p>
          <a:p>
            <a:pPr algn="just">
              <a:buFont typeface="Wingdings" panose="05000000000000000000" pitchFamily="2" charset="2"/>
              <a:buChar char="v"/>
            </a:pPr>
            <a:r>
              <a:rPr lang="en-US" sz="2400" dirty="0"/>
              <a:t>Each loop is believed to represent one long Operon consisting of repetitive citrons to meet high rate of synthesis.</a:t>
            </a:r>
          </a:p>
          <a:p>
            <a:pPr algn="just">
              <a:buFont typeface="Wingdings" panose="05000000000000000000" pitchFamily="2" charset="2"/>
              <a:buChar char="v"/>
            </a:pPr>
            <a:r>
              <a:rPr lang="en-US" sz="2400" dirty="0"/>
              <a:t>Each locus codes for RNA.</a:t>
            </a:r>
          </a:p>
          <a:p>
            <a:pPr algn="just">
              <a:buFont typeface="Wingdings" panose="05000000000000000000" pitchFamily="2" charset="2"/>
              <a:buChar char="v"/>
            </a:pPr>
            <a:r>
              <a:rPr lang="en-US" sz="2400" dirty="0"/>
              <a:t>It also helps in the formation of yolk material in the egg.</a:t>
            </a:r>
          </a:p>
          <a:p>
            <a:pPr algn="just">
              <a:buFont typeface="Wingdings" panose="05000000000000000000" pitchFamily="2" charset="2"/>
              <a:buChar char="v"/>
            </a:pPr>
            <a:r>
              <a:rPr lang="en-US" sz="2400" dirty="0"/>
              <a:t>Much about function of </a:t>
            </a:r>
            <a:r>
              <a:rPr lang="en-US" sz="2400" dirty="0" err="1"/>
              <a:t>lampbrush</a:t>
            </a:r>
            <a:r>
              <a:rPr lang="en-US" sz="2400" dirty="0"/>
              <a:t> chromosome is not known since most of the studies has been focused on its structural detail.</a:t>
            </a:r>
          </a:p>
          <a:p>
            <a:pPr algn="just">
              <a:buFont typeface="Wingdings" panose="05000000000000000000" pitchFamily="2" charset="2"/>
              <a:buChar char="v"/>
            </a:pPr>
            <a:r>
              <a:rPr lang="en-US" sz="2400" dirty="0"/>
              <a:t>It has been shown that disintegrating loop ceases the formation of </a:t>
            </a:r>
            <a:r>
              <a:rPr lang="en-US" sz="2400" dirty="0" err="1"/>
              <a:t>lampbrush</a:t>
            </a:r>
            <a:r>
              <a:rPr lang="en-US" sz="2400" dirty="0"/>
              <a:t> chromosome (LBC).</a:t>
            </a:r>
          </a:p>
          <a:p>
            <a:pPr algn="just">
              <a:buFont typeface="Wingdings" panose="05000000000000000000" pitchFamily="2" charset="2"/>
              <a:buChar char="v"/>
            </a:pPr>
            <a:r>
              <a:rPr lang="en-US" sz="2400" dirty="0"/>
              <a:t>Loops are used in chromosome mapping, especially each loop appears at a constant point in the chromosome.</a:t>
            </a:r>
          </a:p>
          <a:p>
            <a:pPr algn="just">
              <a:buFont typeface="Wingdings" panose="05000000000000000000" pitchFamily="2" charset="2"/>
              <a:buChar char="v"/>
            </a:pPr>
            <a:r>
              <a:rPr lang="en-US" sz="2400" dirty="0"/>
              <a:t>It is extremely useful to visualize gene expression in its natural state and enables to observe changes that are associated with transcription.</a:t>
            </a:r>
          </a:p>
          <a:p>
            <a:pPr algn="just">
              <a:buFont typeface="Wingdings" panose="05000000000000000000" pitchFamily="2" charset="2"/>
              <a:buChar char="v"/>
            </a:pPr>
            <a:r>
              <a:rPr lang="en-US" sz="2400" dirty="0"/>
              <a:t>It provides evidence for eukaryotic gene amplification which is required during the growth phase of oocytes.</a:t>
            </a:r>
          </a:p>
          <a:p>
            <a:pPr algn="just">
              <a:buFont typeface="Wingdings" panose="05000000000000000000" pitchFamily="2" charset="2"/>
              <a:buChar char="v"/>
            </a:pPr>
            <a:r>
              <a:rPr lang="en-US" sz="2400" dirty="0"/>
              <a:t>It is fit model for experiments related to hybridization analysis.</a:t>
            </a:r>
            <a:endParaRPr lang="en-IN" sz="2400" dirty="0"/>
          </a:p>
        </p:txBody>
      </p:sp>
    </p:spTree>
    <p:extLst>
      <p:ext uri="{BB962C8B-B14F-4D97-AF65-F5344CB8AC3E}">
        <p14:creationId xmlns:p14="http://schemas.microsoft.com/office/powerpoint/2010/main" val="162534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The Structure of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fontScale="92500" lnSpcReduction="10000"/>
          </a:bodyPr>
          <a:lstStyle/>
          <a:p>
            <a:pPr algn="just">
              <a:buFont typeface="Wingdings" panose="05000000000000000000" pitchFamily="2" charset="2"/>
              <a:buChar char="v"/>
            </a:pPr>
            <a:r>
              <a:rPr lang="en-US" sz="2400" dirty="0"/>
              <a:t>Chromatin is the stainable material in a cell nucleus: DNA and proteins. The term is commonly used in descriptions of chromosome structure and function. </a:t>
            </a:r>
          </a:p>
          <a:p>
            <a:pPr algn="just">
              <a:buFont typeface="Wingdings" panose="05000000000000000000" pitchFamily="2" charset="2"/>
              <a:buChar char="v"/>
            </a:pPr>
            <a:r>
              <a:rPr lang="en-US" sz="2400" dirty="0"/>
              <a:t>The fundamental structure of chromatin is essentially identical in all eukaryotes.</a:t>
            </a:r>
          </a:p>
          <a:p>
            <a:pPr algn="just">
              <a:buFont typeface="Wingdings" panose="05000000000000000000" pitchFamily="2" charset="2"/>
              <a:buChar char="v"/>
            </a:pPr>
            <a:r>
              <a:rPr lang="en-US" sz="2400" dirty="0"/>
              <a:t>Histones and non-histones are two major types of proteins associated with DNA in chromatin. </a:t>
            </a:r>
          </a:p>
          <a:p>
            <a:pPr algn="just">
              <a:buFont typeface="Wingdings" panose="05000000000000000000" pitchFamily="2" charset="2"/>
              <a:buChar char="v"/>
            </a:pPr>
            <a:r>
              <a:rPr lang="en-US" sz="2400" dirty="0"/>
              <a:t>Both types of proteins play an important role in determining the physical structure of the chromosome. </a:t>
            </a:r>
          </a:p>
          <a:p>
            <a:pPr algn="just">
              <a:buFont typeface="Wingdings" panose="05000000000000000000" pitchFamily="2" charset="2"/>
              <a:buChar char="v"/>
            </a:pPr>
            <a:r>
              <a:rPr lang="en-US" sz="2400" dirty="0"/>
              <a:t>The histones are the most abundant proteins in chromatin. They are small basic proteins with a net positive charge that facilitates their binding to the negatively charged DNA. </a:t>
            </a:r>
          </a:p>
          <a:p>
            <a:pPr algn="just">
              <a:buFont typeface="Wingdings" panose="05000000000000000000" pitchFamily="2" charset="2"/>
              <a:buChar char="v"/>
            </a:pPr>
            <a:r>
              <a:rPr lang="en-US" sz="2400" dirty="0"/>
              <a:t>Five main types of histones are associated with eukaryotic nuclear DNA: H1, H2A, H2B, H3, and H4. Weight for weight, there is an equal amount of histone and DNA in chromatin.</a:t>
            </a:r>
          </a:p>
          <a:p>
            <a:pPr algn="just">
              <a:buFont typeface="Wingdings" panose="05000000000000000000" pitchFamily="2" charset="2"/>
              <a:buChar char="v"/>
            </a:pPr>
            <a:r>
              <a:rPr lang="en-US" sz="2400" dirty="0"/>
              <a:t>The amino acid sequences of histones H2A, H2B, H3, and H4 are highly conserved, evolutionarily speaking, even between distantly related species. </a:t>
            </a:r>
          </a:p>
          <a:p>
            <a:pPr algn="just">
              <a:buFont typeface="Wingdings" panose="05000000000000000000" pitchFamily="2" charset="2"/>
              <a:buChar char="v"/>
            </a:pPr>
            <a:r>
              <a:rPr lang="en-US" sz="2400" dirty="0"/>
              <a:t>Evolutionary conservation of these sequences is a strong indicator that histones perform the same basic role in organizing the DNA in the chromosomes of all eukaryotes.</a:t>
            </a:r>
            <a:endParaRPr lang="en-IN" sz="2400" dirty="0"/>
          </a:p>
        </p:txBody>
      </p:sp>
    </p:spTree>
    <p:extLst>
      <p:ext uri="{BB962C8B-B14F-4D97-AF65-F5344CB8AC3E}">
        <p14:creationId xmlns:p14="http://schemas.microsoft.com/office/powerpoint/2010/main" val="3141180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651043"/>
          </a:xfrm>
          <a:solidFill>
            <a:schemeClr val="accent1">
              <a:lumMod val="60000"/>
              <a:lumOff val="40000"/>
            </a:schemeClr>
          </a:solidFill>
        </p:spPr>
        <p:txBody>
          <a:bodyPr>
            <a:normAutofit fontScale="90000"/>
          </a:bodyPr>
          <a:lstStyle/>
          <a:p>
            <a:r>
              <a:rPr lang="en-US" dirty="0">
                <a:solidFill>
                  <a:srgbClr val="FF0000"/>
                </a:solidFill>
              </a:rPr>
              <a:t>The Structure of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5" y="864107"/>
            <a:ext cx="10963922" cy="5872579"/>
          </a:xfrm>
        </p:spPr>
        <p:txBody>
          <a:bodyPr>
            <a:normAutofit fontScale="92500"/>
          </a:bodyPr>
          <a:lstStyle/>
          <a:p>
            <a:pPr algn="just">
              <a:buFont typeface="Wingdings" panose="05000000000000000000" pitchFamily="2" charset="2"/>
              <a:buChar char="v"/>
            </a:pPr>
            <a:r>
              <a:rPr lang="en-US" sz="2400" dirty="0"/>
              <a:t>Histones play a crucial role in chromatin packing. A diploid human cell, for example, has more than 1,400 times as much DNA as does E. coli. Without the compacting of the bp of DNA in the diploid cell (two genome copies), the DNA of the chromosomes of a single human cell would be more than 2 meters long (about 6.5 feet) if the molecules were placed end to end. </a:t>
            </a:r>
          </a:p>
          <a:p>
            <a:pPr algn="just">
              <a:buFont typeface="Wingdings" panose="05000000000000000000" pitchFamily="2" charset="2"/>
              <a:buChar char="v"/>
            </a:pPr>
            <a:r>
              <a:rPr lang="en-US" sz="2400" dirty="0"/>
              <a:t>Several levels of packing enable chromosomes that would be several millimeters or even centimeters long to fit into a nucleus that is a few micrometers in diameter.</a:t>
            </a:r>
          </a:p>
          <a:p>
            <a:pPr algn="just">
              <a:buFont typeface="Wingdings" panose="05000000000000000000" pitchFamily="2" charset="2"/>
              <a:buChar char="v"/>
            </a:pPr>
            <a:r>
              <a:rPr lang="en-US" sz="2400" dirty="0" err="1"/>
              <a:t>Nonhistones</a:t>
            </a:r>
            <a:r>
              <a:rPr lang="en-US" sz="2400" dirty="0"/>
              <a:t> are all the proteins associated with DNA, apart from the histones. </a:t>
            </a:r>
            <a:r>
              <a:rPr lang="en-US" sz="2400" dirty="0" err="1"/>
              <a:t>Nonhistones</a:t>
            </a:r>
            <a:r>
              <a:rPr lang="en-US" sz="2400" dirty="0"/>
              <a:t> are far less abundant than histones. Many </a:t>
            </a:r>
            <a:r>
              <a:rPr lang="en-US" sz="2400" dirty="0" err="1"/>
              <a:t>nonhistones</a:t>
            </a:r>
            <a:r>
              <a:rPr lang="en-US" sz="2400" dirty="0"/>
              <a:t> are acidic proteins—proteins with a net negative charge. </a:t>
            </a:r>
          </a:p>
          <a:p>
            <a:pPr algn="just">
              <a:buFont typeface="Wingdings" panose="05000000000000000000" pitchFamily="2" charset="2"/>
              <a:buChar char="v"/>
            </a:pPr>
            <a:r>
              <a:rPr lang="en-US" sz="2400" dirty="0" err="1"/>
              <a:t>Nonhistones</a:t>
            </a:r>
            <a:r>
              <a:rPr lang="en-US" sz="2400" dirty="0"/>
              <a:t> include proteins that play a role in the processes of DNA replication, DNA repair, transcription (including gene regulation), and recombination. </a:t>
            </a:r>
          </a:p>
          <a:p>
            <a:pPr algn="just">
              <a:buFont typeface="Wingdings" panose="05000000000000000000" pitchFamily="2" charset="2"/>
              <a:buChar char="v"/>
            </a:pPr>
            <a:r>
              <a:rPr lang="en-US" sz="2400" dirty="0"/>
              <a:t>Each eukaryotic cell has many different </a:t>
            </a:r>
            <a:r>
              <a:rPr lang="en-US" sz="2400" dirty="0" err="1"/>
              <a:t>nonhistones</a:t>
            </a:r>
            <a:r>
              <a:rPr lang="en-US" sz="2400" dirty="0"/>
              <a:t> in the nucleus. </a:t>
            </a:r>
          </a:p>
          <a:p>
            <a:pPr algn="just">
              <a:buFont typeface="Wingdings" panose="05000000000000000000" pitchFamily="2" charset="2"/>
              <a:buChar char="v"/>
            </a:pPr>
            <a:r>
              <a:rPr lang="en-US" sz="2400" dirty="0"/>
              <a:t>In contrast to the histones, the nonhistone proteins differ markedly in number and type from cell type to cell type within an organism, at different times in the same cell type, and from organism to organism.</a:t>
            </a:r>
            <a:endParaRPr lang="en-IN" sz="2400" dirty="0"/>
          </a:p>
        </p:txBody>
      </p:sp>
    </p:spTree>
    <p:extLst>
      <p:ext uri="{BB962C8B-B14F-4D97-AF65-F5344CB8AC3E}">
        <p14:creationId xmlns:p14="http://schemas.microsoft.com/office/powerpoint/2010/main" val="225617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0928412" cy="473490"/>
          </a:xfrm>
          <a:solidFill>
            <a:schemeClr val="accent1">
              <a:lumMod val="60000"/>
              <a:lumOff val="40000"/>
            </a:schemeClr>
          </a:solidFill>
        </p:spPr>
        <p:txBody>
          <a:bodyPr>
            <a:normAutofit fontScale="90000"/>
          </a:bodyPr>
          <a:lstStyle/>
          <a:p>
            <a:r>
              <a:rPr lang="en-US" dirty="0">
                <a:solidFill>
                  <a:srgbClr val="FF0000"/>
                </a:solidFill>
              </a:rPr>
              <a:t>The Structure of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5"/>
            <a:ext cx="7137646" cy="6141881"/>
          </a:xfrm>
        </p:spPr>
        <p:txBody>
          <a:bodyPr>
            <a:normAutofit fontScale="92500" lnSpcReduction="10000"/>
          </a:bodyPr>
          <a:lstStyle/>
          <a:p>
            <a:pPr algn="just">
              <a:buFont typeface="Wingdings" panose="05000000000000000000" pitchFamily="2" charset="2"/>
              <a:buChar char="v"/>
            </a:pPr>
            <a:r>
              <a:rPr lang="en-US" sz="2400" dirty="0"/>
              <a:t>With the electron microscope, different chromatin structures are seen. </a:t>
            </a:r>
          </a:p>
          <a:p>
            <a:pPr algn="just">
              <a:buFont typeface="Wingdings" panose="05000000000000000000" pitchFamily="2" charset="2"/>
              <a:buChar char="v"/>
            </a:pPr>
            <a:r>
              <a:rPr lang="en-US" sz="2400" dirty="0"/>
              <a:t>The lowest-level structures are seen while reconstituting purified DNA and histones in vitro, and the higher-level structures reflect the extra degrees of packaging necessary to compact the DNA in vivo. </a:t>
            </a:r>
          </a:p>
          <a:p>
            <a:pPr algn="just">
              <a:buFont typeface="Wingdings" panose="05000000000000000000" pitchFamily="2" charset="2"/>
              <a:buChar char="v"/>
            </a:pPr>
            <a:r>
              <a:rPr lang="en-US" sz="2400" dirty="0"/>
              <a:t>The least compact form seen is the 10-nm chromatin fiber, which has a characteristic “beads-on-a-string” morphology; the beads have a diameter of about 10 nm (Figure 2.19). </a:t>
            </a:r>
          </a:p>
          <a:p>
            <a:pPr algn="just">
              <a:buFont typeface="Wingdings" panose="05000000000000000000" pitchFamily="2" charset="2"/>
              <a:buChar char="v"/>
            </a:pPr>
            <a:r>
              <a:rPr lang="en-US" sz="2400" dirty="0"/>
              <a:t>The beads are nucleosomes, the basic structural units of eukaryotic chromatin. </a:t>
            </a:r>
          </a:p>
          <a:p>
            <a:pPr algn="just">
              <a:buFont typeface="Wingdings" panose="05000000000000000000" pitchFamily="2" charset="2"/>
              <a:buChar char="v"/>
            </a:pPr>
            <a:r>
              <a:rPr lang="en-US" sz="2400" dirty="0"/>
              <a:t>A nucleosome is about 11 nm in diameter and consists of a core of eight histone proteins— two each of H2A, H2B, H3, and H4 (Figure 2.20a)— around which a 147-bp segment of DNA is wound about 1.65 times (Figure 2.20b). </a:t>
            </a:r>
          </a:p>
          <a:p>
            <a:pPr algn="just">
              <a:buFont typeface="Wingdings" panose="05000000000000000000" pitchFamily="2" charset="2"/>
              <a:buChar char="v"/>
            </a:pPr>
            <a:r>
              <a:rPr lang="en-US" sz="2400" dirty="0"/>
              <a:t>This configuration serves to compact the DNA by a factor of about six.</a:t>
            </a:r>
            <a:endParaRPr lang="en-IN" sz="2400" dirty="0"/>
          </a:p>
        </p:txBody>
      </p:sp>
      <p:pic>
        <p:nvPicPr>
          <p:cNvPr id="5" name="Picture 4">
            <a:extLst>
              <a:ext uri="{FF2B5EF4-FFF2-40B4-BE49-F238E27FC236}">
                <a16:creationId xmlns:a16="http://schemas.microsoft.com/office/drawing/2014/main" id="{C0A34A49-3326-41E4-9D99-CB833A71F36D}"/>
              </a:ext>
            </a:extLst>
          </p:cNvPr>
          <p:cNvPicPr>
            <a:picLocks noChangeAspect="1"/>
          </p:cNvPicPr>
          <p:nvPr/>
        </p:nvPicPr>
        <p:blipFill>
          <a:blip r:embed="rId2"/>
          <a:stretch>
            <a:fillRect/>
          </a:stretch>
        </p:blipFill>
        <p:spPr>
          <a:xfrm>
            <a:off x="7590408" y="772357"/>
            <a:ext cx="4552950" cy="6048375"/>
          </a:xfrm>
          <a:prstGeom prst="rect">
            <a:avLst/>
          </a:prstGeom>
        </p:spPr>
      </p:pic>
    </p:spTree>
    <p:extLst>
      <p:ext uri="{BB962C8B-B14F-4D97-AF65-F5344CB8AC3E}">
        <p14:creationId xmlns:p14="http://schemas.microsoft.com/office/powerpoint/2010/main" val="373817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742793"/>
          </a:xfrm>
          <a:solidFill>
            <a:schemeClr val="accent1">
              <a:lumMod val="60000"/>
              <a:lumOff val="40000"/>
            </a:schemeClr>
          </a:solidFill>
        </p:spPr>
        <p:txBody>
          <a:bodyPr>
            <a:normAutofit fontScale="90000"/>
          </a:bodyPr>
          <a:lstStyle/>
          <a:p>
            <a:r>
              <a:rPr lang="en-US" dirty="0"/>
              <a:t>What is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5530788" cy="5680243"/>
          </a:xfrm>
        </p:spPr>
        <p:txBody>
          <a:bodyPr>
            <a:normAutofit/>
          </a:bodyPr>
          <a:lstStyle/>
          <a:p>
            <a:pPr algn="just">
              <a:buFont typeface="Wingdings" panose="05000000000000000000" pitchFamily="2" charset="2"/>
              <a:buChar char="v"/>
            </a:pPr>
            <a:r>
              <a:rPr lang="en-US" dirty="0"/>
              <a:t>As the term suggests, it is complex of DNA and protein (nucleoprotein) within the nucleus of eukaryotic cells (Greek – Chromos meaning ‘</a:t>
            </a:r>
            <a:r>
              <a:rPr lang="en-US" dirty="0" err="1"/>
              <a:t>coloured</a:t>
            </a:r>
            <a:r>
              <a:rPr lang="en-US" dirty="0"/>
              <a:t>’, </a:t>
            </a:r>
            <a:r>
              <a:rPr lang="en-US" dirty="0" err="1"/>
              <a:t>tene</a:t>
            </a:r>
            <a:r>
              <a:rPr lang="en-US" dirty="0"/>
              <a:t> meaning ‘ribbon’).</a:t>
            </a:r>
          </a:p>
          <a:p>
            <a:pPr algn="just">
              <a:buFont typeface="Wingdings" panose="05000000000000000000" pitchFamily="2" charset="2"/>
              <a:buChar char="v"/>
            </a:pPr>
            <a:r>
              <a:rPr lang="en-US" dirty="0"/>
              <a:t>It </a:t>
            </a:r>
            <a:r>
              <a:rPr lang="en-US" dirty="0">
                <a:solidFill>
                  <a:srgbClr val="FF0000"/>
                </a:solidFill>
              </a:rPr>
              <a:t>looks like threaded structure or beads on a string </a:t>
            </a:r>
            <a:r>
              <a:rPr lang="en-US" dirty="0"/>
              <a:t>(string of nucleosome and linker DNA fragments).</a:t>
            </a:r>
          </a:p>
          <a:p>
            <a:pPr algn="just">
              <a:buFont typeface="Wingdings" panose="05000000000000000000" pitchFamily="2" charset="2"/>
              <a:buChar char="v"/>
            </a:pPr>
            <a:r>
              <a:rPr lang="en-US" dirty="0"/>
              <a:t>It makes the entire chromosome.</a:t>
            </a:r>
          </a:p>
          <a:p>
            <a:pPr algn="just">
              <a:buFont typeface="Wingdings" panose="05000000000000000000" pitchFamily="2" charset="2"/>
              <a:buChar char="v"/>
            </a:pPr>
            <a:r>
              <a:rPr lang="en-US" dirty="0"/>
              <a:t>It is categorized into base on the compactness in the chromosome, i.e., euchromatin and heterochromatin.</a:t>
            </a:r>
          </a:p>
          <a:p>
            <a:pPr algn="just">
              <a:buFont typeface="Wingdings" panose="05000000000000000000" pitchFamily="2" charset="2"/>
              <a:buChar char="v"/>
            </a:pPr>
            <a:r>
              <a:rPr lang="en-US" dirty="0">
                <a:solidFill>
                  <a:srgbClr val="FF0000"/>
                </a:solidFill>
              </a:rPr>
              <a:t>Greek, ‘</a:t>
            </a:r>
            <a:r>
              <a:rPr lang="en-US" dirty="0" err="1">
                <a:solidFill>
                  <a:srgbClr val="FF0000"/>
                </a:solidFill>
              </a:rPr>
              <a:t>eu</a:t>
            </a:r>
            <a:r>
              <a:rPr lang="en-US" dirty="0">
                <a:solidFill>
                  <a:srgbClr val="FF0000"/>
                </a:solidFill>
              </a:rPr>
              <a:t>-’ means good, well or true; ‘hetero-’ (English) means different</a:t>
            </a:r>
            <a:r>
              <a:rPr lang="en-US" dirty="0"/>
              <a:t>.</a:t>
            </a:r>
            <a:endParaRPr lang="en-IN" dirty="0"/>
          </a:p>
        </p:txBody>
      </p:sp>
      <p:pic>
        <p:nvPicPr>
          <p:cNvPr id="7" name="Picture 6">
            <a:extLst>
              <a:ext uri="{FF2B5EF4-FFF2-40B4-BE49-F238E27FC236}">
                <a16:creationId xmlns:a16="http://schemas.microsoft.com/office/drawing/2014/main" id="{65BD57BB-4D9E-B379-A632-3501BCBC56A7}"/>
              </a:ext>
            </a:extLst>
          </p:cNvPr>
          <p:cNvPicPr>
            <a:picLocks noChangeAspect="1"/>
          </p:cNvPicPr>
          <p:nvPr/>
        </p:nvPicPr>
        <p:blipFill>
          <a:blip r:embed="rId2"/>
          <a:stretch>
            <a:fillRect/>
          </a:stretch>
        </p:blipFill>
        <p:spPr>
          <a:xfrm>
            <a:off x="6275247" y="900941"/>
            <a:ext cx="5779362" cy="5835745"/>
          </a:xfrm>
          <a:prstGeom prst="rect">
            <a:avLst/>
          </a:prstGeom>
        </p:spPr>
      </p:pic>
    </p:spTree>
    <p:extLst>
      <p:ext uri="{BB962C8B-B14F-4D97-AF65-F5344CB8AC3E}">
        <p14:creationId xmlns:p14="http://schemas.microsoft.com/office/powerpoint/2010/main" val="162230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7630450" cy="473490"/>
          </a:xfrm>
          <a:solidFill>
            <a:schemeClr val="accent1">
              <a:lumMod val="60000"/>
              <a:lumOff val="40000"/>
            </a:schemeClr>
          </a:solidFill>
        </p:spPr>
        <p:txBody>
          <a:bodyPr>
            <a:normAutofit fontScale="90000"/>
          </a:bodyPr>
          <a:lstStyle/>
          <a:p>
            <a:r>
              <a:rPr lang="en-US" dirty="0">
                <a:solidFill>
                  <a:srgbClr val="FF0000"/>
                </a:solidFill>
              </a:rPr>
              <a:t>The Structure of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5"/>
            <a:ext cx="7137646" cy="6141881"/>
          </a:xfrm>
        </p:spPr>
        <p:txBody>
          <a:bodyPr>
            <a:normAutofit lnSpcReduction="10000"/>
          </a:bodyPr>
          <a:lstStyle/>
          <a:p>
            <a:pPr algn="just">
              <a:buFont typeface="Wingdings" panose="05000000000000000000" pitchFamily="2" charset="2"/>
              <a:buChar char="v"/>
            </a:pPr>
            <a:r>
              <a:rPr lang="en-US" sz="2400" dirty="0"/>
              <a:t>Individual nucleosomes are connected by strands of linker DNA (see Figures 2.19 and 2.20b). </a:t>
            </a:r>
          </a:p>
          <a:p>
            <a:pPr algn="just">
              <a:buFont typeface="Wingdings" panose="05000000000000000000" pitchFamily="2" charset="2"/>
              <a:buChar char="v"/>
            </a:pPr>
            <a:r>
              <a:rPr lang="en-US" sz="2400" dirty="0"/>
              <a:t>The length of linker DNA varies within and among organisms.</a:t>
            </a:r>
          </a:p>
          <a:p>
            <a:pPr algn="just">
              <a:buFont typeface="Wingdings" panose="05000000000000000000" pitchFamily="2" charset="2"/>
              <a:buChar char="v"/>
            </a:pPr>
            <a:r>
              <a:rPr lang="en-US" sz="2400" dirty="0"/>
              <a:t>Human linker DNA, for example, is 38–53 bp long.</a:t>
            </a:r>
          </a:p>
          <a:p>
            <a:pPr algn="just">
              <a:buFont typeface="Wingdings" panose="05000000000000000000" pitchFamily="2" charset="2"/>
              <a:buChar char="v"/>
            </a:pPr>
            <a:r>
              <a:rPr lang="en-US" sz="2400" dirty="0"/>
              <a:t>The next level of chromatin condensation is brought about by histone H1. </a:t>
            </a:r>
          </a:p>
          <a:p>
            <a:pPr algn="just">
              <a:buFont typeface="Wingdings" panose="05000000000000000000" pitchFamily="2" charset="2"/>
              <a:buChar char="v"/>
            </a:pPr>
            <a:r>
              <a:rPr lang="en-US" sz="2400" dirty="0"/>
              <a:t>A single molecule of H1 binds both to the linker DNA at one end of the nucleosome and to the middle of the DNA segment wrapped around core histones. </a:t>
            </a:r>
          </a:p>
          <a:p>
            <a:pPr algn="just">
              <a:buFont typeface="Wingdings" panose="05000000000000000000" pitchFamily="2" charset="2"/>
              <a:buChar char="v"/>
            </a:pPr>
            <a:r>
              <a:rPr lang="en-US" sz="2400" dirty="0"/>
              <a:t>The binding of H1 causes the </a:t>
            </a:r>
            <a:r>
              <a:rPr lang="en-US" sz="2400" dirty="0" err="1"/>
              <a:t>nucleosomal</a:t>
            </a:r>
            <a:r>
              <a:rPr lang="en-US" sz="2400" dirty="0"/>
              <a:t> DNA to assume a more regular appearance with a zigzag arrangement (Figure 2.20c). </a:t>
            </a:r>
          </a:p>
          <a:p>
            <a:pPr algn="just">
              <a:buFont typeface="Wingdings" panose="05000000000000000000" pitchFamily="2" charset="2"/>
              <a:buChar char="v"/>
            </a:pPr>
            <a:r>
              <a:rPr lang="en-US" sz="2400" dirty="0"/>
              <a:t>The nucleosomes themselves then compact into a structure about 30 nm in diameter</a:t>
            </a:r>
            <a:endParaRPr lang="en-IN" sz="2400" dirty="0"/>
          </a:p>
        </p:txBody>
      </p:sp>
      <p:pic>
        <p:nvPicPr>
          <p:cNvPr id="8" name="Picture 7">
            <a:extLst>
              <a:ext uri="{FF2B5EF4-FFF2-40B4-BE49-F238E27FC236}">
                <a16:creationId xmlns:a16="http://schemas.microsoft.com/office/drawing/2014/main" id="{CA9BE3B7-B2F6-238A-CC61-4D49C21A12AB}"/>
              </a:ext>
            </a:extLst>
          </p:cNvPr>
          <p:cNvPicPr>
            <a:picLocks noChangeAspect="1"/>
          </p:cNvPicPr>
          <p:nvPr/>
        </p:nvPicPr>
        <p:blipFill>
          <a:blip r:embed="rId2"/>
          <a:stretch>
            <a:fillRect/>
          </a:stretch>
        </p:blipFill>
        <p:spPr>
          <a:xfrm>
            <a:off x="8296275" y="44390"/>
            <a:ext cx="3895725" cy="2734322"/>
          </a:xfrm>
          <a:prstGeom prst="rect">
            <a:avLst/>
          </a:prstGeom>
        </p:spPr>
      </p:pic>
      <p:pic>
        <p:nvPicPr>
          <p:cNvPr id="10" name="Picture 9">
            <a:extLst>
              <a:ext uri="{FF2B5EF4-FFF2-40B4-BE49-F238E27FC236}">
                <a16:creationId xmlns:a16="http://schemas.microsoft.com/office/drawing/2014/main" id="{85FDB2CE-D98E-936C-B105-06F97B6EE4EF}"/>
              </a:ext>
            </a:extLst>
          </p:cNvPr>
          <p:cNvPicPr>
            <a:picLocks noChangeAspect="1"/>
          </p:cNvPicPr>
          <p:nvPr/>
        </p:nvPicPr>
        <p:blipFill>
          <a:blip r:embed="rId3"/>
          <a:stretch>
            <a:fillRect/>
          </a:stretch>
        </p:blipFill>
        <p:spPr>
          <a:xfrm>
            <a:off x="8296275" y="2819400"/>
            <a:ext cx="3895725" cy="4005539"/>
          </a:xfrm>
          <a:prstGeom prst="rect">
            <a:avLst/>
          </a:prstGeom>
        </p:spPr>
      </p:pic>
    </p:spTree>
    <p:extLst>
      <p:ext uri="{BB962C8B-B14F-4D97-AF65-F5344CB8AC3E}">
        <p14:creationId xmlns:p14="http://schemas.microsoft.com/office/powerpoint/2010/main" val="281721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The Structure of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4326703"/>
          </a:xfrm>
        </p:spPr>
        <p:txBody>
          <a:bodyPr>
            <a:normAutofit fontScale="70000" lnSpcReduction="20000"/>
          </a:bodyPr>
          <a:lstStyle/>
          <a:p>
            <a:pPr algn="just">
              <a:buFont typeface="Wingdings" panose="05000000000000000000" pitchFamily="2" charset="2"/>
              <a:buChar char="v"/>
            </a:pPr>
            <a:r>
              <a:rPr lang="en-US" sz="2400" dirty="0"/>
              <a:t>Chromatin packing beyond the 30-nm chromatin filaments is less well understood. </a:t>
            </a:r>
          </a:p>
          <a:p>
            <a:pPr algn="just">
              <a:buFont typeface="Wingdings" panose="05000000000000000000" pitchFamily="2" charset="2"/>
              <a:buChar char="v"/>
            </a:pPr>
            <a:r>
              <a:rPr lang="en-US" sz="2400" dirty="0"/>
              <a:t>Current models derive from 1970s-vintage electron micrographs of metaphase chromosomes depleted of histones. </a:t>
            </a:r>
          </a:p>
          <a:p>
            <a:pPr algn="just">
              <a:buFont typeface="Wingdings" panose="05000000000000000000" pitchFamily="2" charset="2"/>
              <a:buChar char="v"/>
            </a:pPr>
            <a:r>
              <a:rPr lang="en-US" sz="2400" dirty="0"/>
              <a:t>The photos show 30–90-kb loops of DNA attached to a protein “scaffold” with the characteristic X shape of the paired sister chromatids. </a:t>
            </a:r>
          </a:p>
          <a:p>
            <a:pPr algn="just">
              <a:buFont typeface="Wingdings" panose="05000000000000000000" pitchFamily="2" charset="2"/>
              <a:buChar char="v"/>
            </a:pPr>
            <a:r>
              <a:rPr lang="en-US" sz="2400" dirty="0"/>
              <a:t>If the histones are not removed, looped domains of 30-nm fibers are seen. </a:t>
            </a:r>
          </a:p>
          <a:p>
            <a:pPr algn="just">
              <a:buFont typeface="Wingdings" panose="05000000000000000000" pitchFamily="2" charset="2"/>
              <a:buChar char="v"/>
            </a:pPr>
            <a:r>
              <a:rPr lang="en-US" sz="2400" dirty="0"/>
              <a:t>An average human chromosome has approximately 2,000 looped domains.</a:t>
            </a:r>
          </a:p>
          <a:p>
            <a:pPr algn="just">
              <a:buFont typeface="Wingdings" panose="05000000000000000000" pitchFamily="2" charset="2"/>
              <a:buChar char="v"/>
            </a:pPr>
            <a:r>
              <a:rPr lang="en-US" sz="2400" dirty="0"/>
              <a:t>Each looped domain is held together at its base by nonhistone proteins that are part of the chromosome scaffold (Figure 2.23a). Stretches of DNA called scaffold associated regions, or SARs, bind to the nonhistone proteins to determine the loops. </a:t>
            </a:r>
          </a:p>
          <a:p>
            <a:pPr algn="just">
              <a:buFont typeface="Wingdings" panose="05000000000000000000" pitchFamily="2" charset="2"/>
              <a:buChar char="v"/>
            </a:pPr>
            <a:r>
              <a:rPr lang="en-US" sz="2400" dirty="0"/>
              <a:t>It is simplest to think of these loops as being arranged in a spiral fashion around the central chromosome scaffold (Figure 2.23b).</a:t>
            </a:r>
          </a:p>
          <a:p>
            <a:pPr algn="just">
              <a:buFont typeface="Wingdings" panose="05000000000000000000" pitchFamily="2" charset="2"/>
              <a:buChar char="v"/>
            </a:pPr>
            <a:r>
              <a:rPr lang="en-US" sz="2400" dirty="0"/>
              <a:t>In cross section, the loops would be seen to radiate out from the center like the petals of a flower. Overall, this packing produces a chromosome that is about 10,000 times shorter, and about 400 times thicker, than naked DNA.</a:t>
            </a:r>
          </a:p>
          <a:p>
            <a:pPr algn="just">
              <a:buFont typeface="Wingdings" panose="05000000000000000000" pitchFamily="2" charset="2"/>
              <a:buChar char="v"/>
            </a:pPr>
            <a:r>
              <a:rPr lang="en-US" sz="2400" dirty="0"/>
              <a:t> The chromosomes are not organized into rigid structures. Rather, many regions of the chromosomes have dynamic structures that unpack when genes become active and pack when genes cease their activity.</a:t>
            </a:r>
            <a:endParaRPr lang="en-IN" sz="2400" dirty="0"/>
          </a:p>
        </p:txBody>
      </p:sp>
      <p:pic>
        <p:nvPicPr>
          <p:cNvPr id="5" name="Picture 4">
            <a:extLst>
              <a:ext uri="{FF2B5EF4-FFF2-40B4-BE49-F238E27FC236}">
                <a16:creationId xmlns:a16="http://schemas.microsoft.com/office/drawing/2014/main" id="{E7ABBA32-AA11-6545-E720-F9AC0FE57825}"/>
              </a:ext>
            </a:extLst>
          </p:cNvPr>
          <p:cNvPicPr>
            <a:picLocks noChangeAspect="1"/>
          </p:cNvPicPr>
          <p:nvPr/>
        </p:nvPicPr>
        <p:blipFill>
          <a:blip r:embed="rId2"/>
          <a:stretch>
            <a:fillRect/>
          </a:stretch>
        </p:blipFill>
        <p:spPr>
          <a:xfrm>
            <a:off x="816746" y="4921509"/>
            <a:ext cx="4878140" cy="1936491"/>
          </a:xfrm>
          <a:prstGeom prst="rect">
            <a:avLst/>
          </a:prstGeom>
        </p:spPr>
      </p:pic>
    </p:spTree>
    <p:extLst>
      <p:ext uri="{BB962C8B-B14F-4D97-AF65-F5344CB8AC3E}">
        <p14:creationId xmlns:p14="http://schemas.microsoft.com/office/powerpoint/2010/main" val="2156427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4326703"/>
          </a:xfrm>
        </p:spPr>
        <p:txBody>
          <a:bodyPr>
            <a:normAutofit fontScale="85000" lnSpcReduction="20000"/>
          </a:bodyPr>
          <a:lstStyle/>
          <a:p>
            <a:pPr algn="just">
              <a:buFont typeface="Wingdings" panose="05000000000000000000" pitchFamily="2" charset="2"/>
              <a:buChar char="v"/>
            </a:pPr>
            <a:r>
              <a:rPr lang="en-US" sz="2400" dirty="0"/>
              <a:t>.The centromere and the telomere are two areas of special function in eukaryotic chromosomes. </a:t>
            </a:r>
          </a:p>
          <a:p>
            <a:pPr algn="just">
              <a:buFont typeface="Wingdings" panose="05000000000000000000" pitchFamily="2" charset="2"/>
              <a:buChar char="v"/>
            </a:pPr>
            <a:r>
              <a:rPr lang="en-US" sz="2400" dirty="0"/>
              <a:t>The behavior of chromosomes in mitosis and meiosis depends on the kinetochores that form on the centromeres.</a:t>
            </a:r>
          </a:p>
          <a:p>
            <a:pPr algn="just">
              <a:buFont typeface="Wingdings" panose="05000000000000000000" pitchFamily="2" charset="2"/>
              <a:buChar char="v"/>
            </a:pPr>
            <a:r>
              <a:rPr lang="en-US" sz="2400" dirty="0"/>
              <a:t>A telomere, a specific set of sequences at the end of a linear chromosome, stabilizes the chromosome and is required for replication. </a:t>
            </a:r>
          </a:p>
          <a:p>
            <a:pPr algn="just">
              <a:buFont typeface="Wingdings" panose="05000000000000000000" pitchFamily="2" charset="2"/>
              <a:buChar char="v"/>
            </a:pPr>
            <a:r>
              <a:rPr lang="en-US" sz="2400" dirty="0"/>
              <a:t>Each chromosome has two ends and, therefore, two telomeres.</a:t>
            </a:r>
          </a:p>
          <a:p>
            <a:pPr algn="just">
              <a:buFont typeface="Wingdings" panose="05000000000000000000" pitchFamily="2" charset="2"/>
              <a:buChar char="v"/>
            </a:pPr>
            <a:r>
              <a:rPr lang="en-US" sz="2400" dirty="0"/>
              <a:t>A centromere is the region of a chromosome containing DNA sequences to which mitotic and meiotic spindle fibers attach. </a:t>
            </a:r>
          </a:p>
          <a:p>
            <a:pPr algn="just">
              <a:buFont typeface="Wingdings" panose="05000000000000000000" pitchFamily="2" charset="2"/>
              <a:buChar char="v"/>
            </a:pPr>
            <a:r>
              <a:rPr lang="en-US" sz="2400" dirty="0"/>
              <a:t>Under the microscope a centromere is seen as a constriction in the chromosome. </a:t>
            </a:r>
          </a:p>
          <a:p>
            <a:pPr algn="just">
              <a:buFont typeface="Wingdings" panose="05000000000000000000" pitchFamily="2" charset="2"/>
              <a:buChar char="v"/>
            </a:pPr>
            <a:r>
              <a:rPr lang="en-US" sz="2400" dirty="0"/>
              <a:t>The centromere region of each chromosome is responsible for the accurate segregation of replicated chromosomes to the daughter cells during mitosis and meiosis. </a:t>
            </a:r>
          </a:p>
          <a:p>
            <a:pPr algn="just">
              <a:buFont typeface="Wingdings" panose="05000000000000000000" pitchFamily="2" charset="2"/>
              <a:buChar char="v"/>
            </a:pPr>
            <a:r>
              <a:rPr lang="en-US" sz="2400" dirty="0"/>
              <a:t>The centromere of a mitotic metaphase chromosome—a duplicated chromosome that is partway through the division of the cell and concomitant segregation of the chromosomes to the progeny cells.</a:t>
            </a:r>
            <a:endParaRPr lang="en-IN" sz="2400" dirty="0"/>
          </a:p>
        </p:txBody>
      </p:sp>
    </p:spTree>
    <p:extLst>
      <p:ext uri="{BB962C8B-B14F-4D97-AF65-F5344CB8AC3E}">
        <p14:creationId xmlns:p14="http://schemas.microsoft.com/office/powerpoint/2010/main" val="2556912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5877015"/>
          </a:xfrm>
        </p:spPr>
        <p:txBody>
          <a:bodyPr>
            <a:normAutofit fontScale="92500" lnSpcReduction="20000"/>
          </a:bodyPr>
          <a:lstStyle/>
          <a:p>
            <a:pPr algn="just">
              <a:buFont typeface="Wingdings" panose="05000000000000000000" pitchFamily="2" charset="2"/>
              <a:buChar char="v"/>
            </a:pPr>
            <a:r>
              <a:rPr lang="en-US" sz="2400" dirty="0"/>
              <a:t>The DNA sequences of centromeres have been analyzed extensively in a few organisms, and notably in the yeast Saccharomyces cerevisiae. These sequences in yeast are called CEN sequences, after the centromere. </a:t>
            </a:r>
          </a:p>
          <a:p>
            <a:pPr algn="just">
              <a:buFont typeface="Wingdings" panose="05000000000000000000" pitchFamily="2" charset="2"/>
              <a:buChar char="v"/>
            </a:pPr>
            <a:r>
              <a:rPr lang="en-US" sz="2400" dirty="0"/>
              <a:t>Although each yeast centromere has the same function, the CEN regions are highly similar—but not identical to one another—in nucleotide sequence and organization. </a:t>
            </a:r>
          </a:p>
          <a:p>
            <a:pPr algn="just">
              <a:buFont typeface="Wingdings" panose="05000000000000000000" pitchFamily="2" charset="2"/>
              <a:buChar char="v"/>
            </a:pPr>
            <a:r>
              <a:rPr lang="en-US" sz="2400" dirty="0"/>
              <a:t>The common core centromere region in each yeast chromosome consists of 112–120 base pairs that can be grouped into three sequence domains (centromere DNA elements,</a:t>
            </a:r>
          </a:p>
          <a:p>
            <a:pPr algn="just">
              <a:buFont typeface="Wingdings" panose="05000000000000000000" pitchFamily="2" charset="2"/>
              <a:buChar char="v"/>
            </a:pPr>
            <a:r>
              <a:rPr lang="en-US" sz="2400" dirty="0"/>
              <a:t>or CDEs; Figure 2.24). </a:t>
            </a:r>
          </a:p>
          <a:p>
            <a:pPr algn="just">
              <a:buFont typeface="Wingdings" panose="05000000000000000000" pitchFamily="2" charset="2"/>
              <a:buChar char="v"/>
            </a:pPr>
            <a:r>
              <a:rPr lang="en-US" sz="2400" dirty="0"/>
              <a:t>CDEII, a 78–86-bp region, more than 90% of which is composed of A–T base pairs, is the largest domain. To one side is CDEI, which has an 8-bp sequence (RTCACRTG, where R is a purine—i.e., either A or G), and to the other side is CDEIII, a 26-bp sequence domain that is also AT rich. </a:t>
            </a:r>
          </a:p>
          <a:p>
            <a:pPr algn="just">
              <a:buFont typeface="Wingdings" panose="05000000000000000000" pitchFamily="2" charset="2"/>
              <a:buChar char="v"/>
            </a:pPr>
            <a:r>
              <a:rPr lang="en-US" sz="2400" dirty="0"/>
              <a:t>Centromere sequences have been determined for a number of other organisms and are different both from those of yeast and from each other. </a:t>
            </a:r>
          </a:p>
          <a:p>
            <a:pPr algn="just">
              <a:buFont typeface="Wingdings" panose="05000000000000000000" pitchFamily="2" charset="2"/>
              <a:buChar char="v"/>
            </a:pPr>
            <a:r>
              <a:rPr lang="en-US" sz="2400" dirty="0"/>
              <a:t>The centromeres of the fission yeast </a:t>
            </a:r>
            <a:r>
              <a:rPr lang="en-US" sz="2400" dirty="0" err="1"/>
              <a:t>Schizosaccharomyces</a:t>
            </a:r>
            <a:r>
              <a:rPr lang="en-US" sz="2400" dirty="0"/>
              <a:t> pombe, for example, are 40–80 kb long, with complex arrangements of several repeated sequences. </a:t>
            </a:r>
          </a:p>
          <a:p>
            <a:pPr algn="just">
              <a:buFont typeface="Wingdings" panose="05000000000000000000" pitchFamily="2" charset="2"/>
              <a:buChar char="v"/>
            </a:pPr>
            <a:r>
              <a:rPr lang="en-US" sz="2400" dirty="0"/>
              <a:t>Human centromeres are even longer, ranging from 240 kb to several million base pairs; the longer ones are larger than some bacterial genomes! Thus, although centromeres carry out the same function in all eukaryotes, there is no common sequence that is responsible for that function.</a:t>
            </a:r>
            <a:endParaRPr lang="en-IN" sz="2400" dirty="0"/>
          </a:p>
        </p:txBody>
      </p:sp>
    </p:spTree>
    <p:extLst>
      <p:ext uri="{BB962C8B-B14F-4D97-AF65-F5344CB8AC3E}">
        <p14:creationId xmlns:p14="http://schemas.microsoft.com/office/powerpoint/2010/main" val="599927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5877015"/>
          </a:xfrm>
        </p:spPr>
        <p:txBody>
          <a:bodyPr>
            <a:normAutofit fontScale="92500" lnSpcReduction="20000"/>
          </a:bodyPr>
          <a:lstStyle/>
          <a:p>
            <a:pPr algn="just">
              <a:buFont typeface="Wingdings" panose="05000000000000000000" pitchFamily="2" charset="2"/>
              <a:buChar char="v"/>
            </a:pPr>
            <a:r>
              <a:rPr lang="en-US" sz="2400" dirty="0"/>
              <a:t>The DNA sequences of centromeres have been analyzed extensively in a few organisms, and notably in the yeast Saccharomyces cerevisiae. These sequences in yeast are called CEN sequences, after the centromere. </a:t>
            </a:r>
          </a:p>
          <a:p>
            <a:pPr algn="just">
              <a:buFont typeface="Wingdings" panose="05000000000000000000" pitchFamily="2" charset="2"/>
              <a:buChar char="v"/>
            </a:pPr>
            <a:r>
              <a:rPr lang="en-US" sz="2400" dirty="0"/>
              <a:t>Although each yeast centromere has the same function, the CEN regions are highly similar—but not identical to one another—in nucleotide sequence and organization. </a:t>
            </a:r>
          </a:p>
          <a:p>
            <a:pPr algn="just">
              <a:buFont typeface="Wingdings" panose="05000000000000000000" pitchFamily="2" charset="2"/>
              <a:buChar char="v"/>
            </a:pPr>
            <a:r>
              <a:rPr lang="en-US" sz="2400" dirty="0"/>
              <a:t>The common core centromere region in each yeast chromosome consists of 112–120 base pairs that can be grouped into three sequence domains (centromere DNA elements,</a:t>
            </a:r>
          </a:p>
          <a:p>
            <a:pPr algn="just">
              <a:buFont typeface="Wingdings" panose="05000000000000000000" pitchFamily="2" charset="2"/>
              <a:buChar char="v"/>
            </a:pPr>
            <a:r>
              <a:rPr lang="en-US" sz="2400" dirty="0"/>
              <a:t>or CDEs; Figure 2.24). </a:t>
            </a:r>
          </a:p>
          <a:p>
            <a:pPr algn="just">
              <a:buFont typeface="Wingdings" panose="05000000000000000000" pitchFamily="2" charset="2"/>
              <a:buChar char="v"/>
            </a:pPr>
            <a:r>
              <a:rPr lang="en-US" sz="2400" dirty="0"/>
              <a:t>CDEII, a 78–86-bp region, more than 90% of which is composed of A–T base pairs, is the largest domain. To one side is CDEI, which has an 8-bp sequence (RTCACRTG, where R is a purine—i.e., either A or G), and to the other side is CDEIII, a 26-bp sequence domain that is also AT rich. </a:t>
            </a:r>
          </a:p>
          <a:p>
            <a:pPr algn="just">
              <a:buFont typeface="Wingdings" panose="05000000000000000000" pitchFamily="2" charset="2"/>
              <a:buChar char="v"/>
            </a:pPr>
            <a:r>
              <a:rPr lang="en-US" sz="2400" dirty="0"/>
              <a:t>Centromere sequences have been determined for a number of other organisms and are different both from those of yeast and from each other. </a:t>
            </a:r>
          </a:p>
          <a:p>
            <a:pPr algn="just">
              <a:buFont typeface="Wingdings" panose="05000000000000000000" pitchFamily="2" charset="2"/>
              <a:buChar char="v"/>
            </a:pPr>
            <a:r>
              <a:rPr lang="en-US" sz="2400" dirty="0"/>
              <a:t>The centromeres of the fission yeast </a:t>
            </a:r>
            <a:r>
              <a:rPr lang="en-US" sz="2400" dirty="0" err="1"/>
              <a:t>Schizosaccharomyces</a:t>
            </a:r>
            <a:r>
              <a:rPr lang="en-US" sz="2400" dirty="0"/>
              <a:t> pombe, for example, are 40–80 kb long, with complex arrangements of several repeated sequences. </a:t>
            </a:r>
          </a:p>
          <a:p>
            <a:pPr algn="just">
              <a:buFont typeface="Wingdings" panose="05000000000000000000" pitchFamily="2" charset="2"/>
              <a:buChar char="v"/>
            </a:pPr>
            <a:r>
              <a:rPr lang="en-US" sz="2400" dirty="0"/>
              <a:t>Human centromeres are even longer, ranging from 240 kb to several million base pairs; the longer ones are larger than some bacterial genomes! Thus, although centromeres carry out the same function in all eukaryotes, there is no common sequence that is responsible for that function.</a:t>
            </a:r>
            <a:endParaRPr lang="en-IN" sz="2400" dirty="0"/>
          </a:p>
        </p:txBody>
      </p:sp>
    </p:spTree>
    <p:extLst>
      <p:ext uri="{BB962C8B-B14F-4D97-AF65-F5344CB8AC3E}">
        <p14:creationId xmlns:p14="http://schemas.microsoft.com/office/powerpoint/2010/main" val="125051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6141879"/>
          </a:xfrm>
        </p:spPr>
        <p:txBody>
          <a:bodyPr>
            <a:normAutofit fontScale="77500" lnSpcReduction="20000"/>
          </a:bodyPr>
          <a:lstStyle/>
          <a:p>
            <a:pPr algn="just">
              <a:buFont typeface="Wingdings" panose="05000000000000000000" pitchFamily="2" charset="2"/>
              <a:buChar char="v"/>
            </a:pPr>
            <a:r>
              <a:rPr lang="en-US" sz="2400" dirty="0"/>
              <a:t>A telomere is required for replication and stability of a linear chromosome. </a:t>
            </a:r>
          </a:p>
          <a:p>
            <a:pPr algn="just">
              <a:buFont typeface="Wingdings" panose="05000000000000000000" pitchFamily="2" charset="2"/>
              <a:buChar char="v"/>
            </a:pPr>
            <a:r>
              <a:rPr lang="en-US" sz="2400" dirty="0"/>
              <a:t>In most organisms that have been examined, the telomeres are positioned just inside the nuclear envelope and often are found associated with each other as well as with the nuclear envelope.</a:t>
            </a:r>
          </a:p>
          <a:p>
            <a:pPr algn="just">
              <a:buFont typeface="Wingdings" panose="05000000000000000000" pitchFamily="2" charset="2"/>
              <a:buChar char="v"/>
            </a:pPr>
            <a:r>
              <a:rPr lang="en-US" sz="2400" dirty="0"/>
              <a:t>All telomeres in a given species share a common sequence, but telomere sequences differ among species.</a:t>
            </a:r>
          </a:p>
          <a:p>
            <a:pPr algn="just">
              <a:buFont typeface="Wingdings" panose="05000000000000000000" pitchFamily="2" charset="2"/>
              <a:buChar char="v"/>
            </a:pPr>
            <a:r>
              <a:rPr lang="en-US" sz="2400" dirty="0"/>
              <a:t>Most telomeric sequences may be divided into two types: </a:t>
            </a:r>
          </a:p>
          <a:p>
            <a:pPr algn="just">
              <a:buFont typeface="Wingdings" panose="05000000000000000000" pitchFamily="2" charset="2"/>
              <a:buChar char="v"/>
            </a:pPr>
            <a:r>
              <a:rPr lang="en-US" sz="2400" dirty="0"/>
              <a:t>1. Simple telomeric sequences are at the extreme ends of the chromosomal DNA molecules. </a:t>
            </a:r>
          </a:p>
          <a:p>
            <a:pPr algn="just">
              <a:buFont typeface="Wingdings" panose="05000000000000000000" pitchFamily="2" charset="2"/>
              <a:buChar char="v"/>
            </a:pPr>
            <a:r>
              <a:rPr lang="en-US" sz="2400" dirty="0"/>
              <a:t>Depending on the organism and its stage of life, there are on the order of 100–1,000 copies of the repeats. </a:t>
            </a:r>
          </a:p>
          <a:p>
            <a:pPr algn="just">
              <a:buFont typeface="Wingdings" panose="05000000000000000000" pitchFamily="2" charset="2"/>
              <a:buChar char="v"/>
            </a:pPr>
            <a:r>
              <a:rPr lang="en-US" sz="2400" dirty="0"/>
              <a:t>Simple telomeric sequences are the essential functional components of telomeric regions, in that they are sufficient to supply a chromosomal end with stability. </a:t>
            </a:r>
          </a:p>
          <a:p>
            <a:pPr algn="just">
              <a:buFont typeface="Wingdings" panose="05000000000000000000" pitchFamily="2" charset="2"/>
              <a:buChar char="v"/>
            </a:pPr>
            <a:r>
              <a:rPr lang="en-US" sz="2400" dirty="0"/>
              <a:t>These sequences consist of a series of simple DNA sequences repeated one after the other (called tandemly repeated DNA sequences). </a:t>
            </a:r>
          </a:p>
          <a:p>
            <a:pPr algn="just">
              <a:buFont typeface="Wingdings" panose="05000000000000000000" pitchFamily="2" charset="2"/>
              <a:buChar char="v"/>
            </a:pPr>
            <a:r>
              <a:rPr lang="en-US" sz="2400" dirty="0"/>
              <a:t>In the ciliate Tetrahymena, for example, reading the sequence toward the end of one DNA strand, the repeated sequence is 5-TTGGGG-3 (Figure 2.25a). In humans</a:t>
            </a:r>
          </a:p>
          <a:p>
            <a:pPr algn="just">
              <a:buFont typeface="Wingdings" panose="05000000000000000000" pitchFamily="2" charset="2"/>
              <a:buChar char="v"/>
            </a:pPr>
            <a:r>
              <a:rPr lang="en-US" sz="2400" dirty="0"/>
              <a:t>and all other vertebrates, the repeated sequence is 5-TTAGGG-3. </a:t>
            </a:r>
          </a:p>
          <a:p>
            <a:pPr algn="just">
              <a:buFont typeface="Wingdings" panose="05000000000000000000" pitchFamily="2" charset="2"/>
              <a:buChar char="v"/>
            </a:pPr>
            <a:r>
              <a:rPr lang="en-US" sz="2400" dirty="0"/>
              <a:t>Different researchers may describe the telomere repeat with other starting points, such as 5-GGTTAG-3 or 5-GGGTTA-3 for humans and other vertebrates. </a:t>
            </a:r>
          </a:p>
          <a:p>
            <a:pPr algn="just">
              <a:buFont typeface="Wingdings" panose="05000000000000000000" pitchFamily="2" charset="2"/>
              <a:buChar char="v"/>
            </a:pPr>
            <a:r>
              <a:rPr lang="en-US" sz="2400" dirty="0"/>
              <a:t>The telomeric DNA is not </a:t>
            </a:r>
            <a:r>
              <a:rPr lang="en-US" sz="2400" dirty="0" err="1"/>
              <a:t>doublestranded</a:t>
            </a:r>
            <a:r>
              <a:rPr lang="en-US" sz="2400" dirty="0"/>
              <a:t> all the way out to the end of the chromosome. </a:t>
            </a:r>
          </a:p>
          <a:p>
            <a:pPr algn="just">
              <a:buFont typeface="Wingdings" panose="05000000000000000000" pitchFamily="2" charset="2"/>
              <a:buChar char="v"/>
            </a:pPr>
            <a:r>
              <a:rPr lang="en-US" sz="2400" dirty="0"/>
              <a:t>In one model, the telomere DNA loops back on itself, forming a t-loop (Figure 2.25b). The </a:t>
            </a:r>
            <a:r>
              <a:rPr lang="en-US" sz="2400" dirty="0" err="1"/>
              <a:t>singlestranded</a:t>
            </a:r>
            <a:r>
              <a:rPr lang="en-US" sz="2400" dirty="0"/>
              <a:t> end invades the double-stranded telomeric sequences, causing a displacement loop, or D-loop, to form.</a:t>
            </a:r>
            <a:endParaRPr lang="en-IN" sz="2400" dirty="0"/>
          </a:p>
        </p:txBody>
      </p:sp>
    </p:spTree>
    <p:extLst>
      <p:ext uri="{BB962C8B-B14F-4D97-AF65-F5344CB8AC3E}">
        <p14:creationId xmlns:p14="http://schemas.microsoft.com/office/powerpoint/2010/main" val="1307615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6141879"/>
          </a:xfrm>
        </p:spPr>
        <p:txBody>
          <a:bodyPr>
            <a:normAutofit fontScale="55000" lnSpcReduction="20000"/>
          </a:bodyPr>
          <a:lstStyle/>
          <a:p>
            <a:pPr algn="just">
              <a:buFont typeface="Wingdings" panose="05000000000000000000" pitchFamily="2" charset="2"/>
              <a:buChar char="v"/>
            </a:pPr>
            <a:r>
              <a:rPr lang="en-US" sz="2400" dirty="0"/>
              <a:t>2. Telomere-associated sequences are regions internal to the simple telomeric sequences. </a:t>
            </a:r>
          </a:p>
          <a:p>
            <a:pPr algn="just">
              <a:buFont typeface="Wingdings" panose="05000000000000000000" pitchFamily="2" charset="2"/>
              <a:buChar char="v"/>
            </a:pPr>
            <a:r>
              <a:rPr lang="en-US" sz="2400" dirty="0"/>
              <a:t>These sequences often contain repeated, but still complex, DNA sequences extending many thousands of base pairs in from the chromosome end. </a:t>
            </a:r>
          </a:p>
          <a:p>
            <a:pPr algn="just">
              <a:buFont typeface="Wingdings" panose="05000000000000000000" pitchFamily="2" charset="2"/>
              <a:buChar char="v"/>
            </a:pPr>
            <a:r>
              <a:rPr lang="en-US" sz="2400" dirty="0"/>
              <a:t>The significance of such sequences is not known. Whereas the telomeres of most eukaryotes contain short, simple, repeated sequences, the telomeres of Drosophila are quite different structurally. </a:t>
            </a:r>
          </a:p>
          <a:p>
            <a:pPr algn="just">
              <a:buFont typeface="Wingdings" panose="05000000000000000000" pitchFamily="2" charset="2"/>
              <a:buChar char="v"/>
            </a:pPr>
            <a:r>
              <a:rPr lang="en-US" sz="2400" dirty="0"/>
              <a:t>Drosophila telomeres consist of transposable elements—DNA sequences that can move to other locations in the genome.</a:t>
            </a:r>
          </a:p>
          <a:p>
            <a:pPr marL="0" indent="0" algn="just">
              <a:buNone/>
            </a:pPr>
            <a:r>
              <a:rPr lang="en-US" sz="2400" b="1" dirty="0">
                <a:solidFill>
                  <a:srgbClr val="FF0000"/>
                </a:solidFill>
              </a:rPr>
              <a:t>Unique-Sequence and Repetitive-Sequence DNA</a:t>
            </a:r>
          </a:p>
          <a:p>
            <a:pPr algn="just">
              <a:buFont typeface="Wingdings" panose="05000000000000000000" pitchFamily="2" charset="2"/>
              <a:buChar char="v"/>
            </a:pPr>
            <a:r>
              <a:rPr lang="en-US" sz="2400" dirty="0"/>
              <a:t>Now that you know about the basic structure of DNA and its organization in chromosomes, we can discuss the distribution of certain sequences in the genomes of prokaryotes and eukaryotes. </a:t>
            </a:r>
          </a:p>
          <a:p>
            <a:pPr algn="just">
              <a:buFont typeface="Wingdings" panose="05000000000000000000" pitchFamily="2" charset="2"/>
              <a:buChar char="v"/>
            </a:pPr>
            <a:r>
              <a:rPr lang="en-US" sz="2400" dirty="0"/>
              <a:t>From molecular analyses, geneticists have found that some sequences are present only once in the genome, whereas other sequences are repeated. </a:t>
            </a:r>
          </a:p>
          <a:p>
            <a:pPr algn="just">
              <a:buFont typeface="Wingdings" panose="05000000000000000000" pitchFamily="2" charset="2"/>
              <a:buChar char="v"/>
            </a:pPr>
            <a:r>
              <a:rPr lang="en-US" sz="2400" dirty="0"/>
              <a:t>For convenience, these sequences are grouped into three categories: unique-sequence DNA (present in one to a few copies in the genome), moderately repetitive</a:t>
            </a:r>
          </a:p>
          <a:p>
            <a:pPr algn="just">
              <a:buFont typeface="Wingdings" panose="05000000000000000000" pitchFamily="2" charset="2"/>
              <a:buChar char="v"/>
            </a:pPr>
            <a:r>
              <a:rPr lang="en-US" sz="2400" dirty="0"/>
              <a:t>DNA (present in a few to about copies in the genome), and highly repetitive DNA (present in about to copies in the genome). In prokaryotes, with</a:t>
            </a:r>
          </a:p>
          <a:p>
            <a:pPr algn="just">
              <a:buFont typeface="Wingdings" panose="05000000000000000000" pitchFamily="2" charset="2"/>
              <a:buChar char="v"/>
            </a:pPr>
            <a:r>
              <a:rPr lang="en-US" sz="2400" dirty="0"/>
              <a:t>the exception of the ribosomal RNA genes, transfer RNA genes, and a few other sequences, all of the genome is present as unique-sequence DNA. </a:t>
            </a:r>
          </a:p>
          <a:p>
            <a:pPr algn="just">
              <a:buFont typeface="Wingdings" panose="05000000000000000000" pitchFamily="2" charset="2"/>
              <a:buChar char="v"/>
            </a:pPr>
            <a:r>
              <a:rPr lang="en-US" sz="2400" dirty="0"/>
              <a:t>Eukaryotic genomes, by contrast, consist of both unique-sequence and </a:t>
            </a:r>
            <a:r>
              <a:rPr lang="en-US" sz="2400" dirty="0" err="1"/>
              <a:t>repetitivesequence</a:t>
            </a:r>
            <a:r>
              <a:rPr lang="en-US" sz="2400" dirty="0"/>
              <a:t> DNA, with the latter typically being quite complex in number of types, number of copies, and distribution. </a:t>
            </a:r>
          </a:p>
          <a:p>
            <a:pPr algn="just">
              <a:buFont typeface="Wingdings" panose="05000000000000000000" pitchFamily="2" charset="2"/>
              <a:buChar char="v"/>
            </a:pPr>
            <a:r>
              <a:rPr lang="en-US" sz="2400" dirty="0"/>
              <a:t>To date, we have sketchy information about the distribution of the various classes of sequences in the genome. </a:t>
            </a:r>
          </a:p>
          <a:p>
            <a:pPr algn="just">
              <a:buFont typeface="Wingdings" panose="05000000000000000000" pitchFamily="2" charset="2"/>
              <a:buChar char="v"/>
            </a:pPr>
            <a:r>
              <a:rPr lang="en-US" sz="2400" dirty="0"/>
              <a:t>However, as the complete DNA sequences of more and more eukaryotic genomes are determined, we will develop a precise understanding of the molecular organization patterns of unique-sequence and repetitive sequence DNA.</a:t>
            </a:r>
          </a:p>
          <a:p>
            <a:pPr marL="0" indent="0" algn="just">
              <a:buNone/>
            </a:pPr>
            <a:r>
              <a:rPr lang="en-US" sz="2400" dirty="0"/>
              <a:t>Unique-Sequence DNA. </a:t>
            </a:r>
          </a:p>
          <a:p>
            <a:pPr algn="just">
              <a:buFont typeface="Wingdings" panose="05000000000000000000" pitchFamily="2" charset="2"/>
              <a:buChar char="v"/>
            </a:pPr>
            <a:r>
              <a:rPr lang="en-US" sz="2400" dirty="0"/>
              <a:t>Unique sequences, sometimes called single-copy sequences, are sequences that are present as single copies in the genome. (Thus, there are two copies per diploid cell.) In current usage, the term usually applies to sequences that have one to just a few copies per genome. </a:t>
            </a:r>
          </a:p>
          <a:p>
            <a:pPr algn="just">
              <a:buFont typeface="Wingdings" panose="05000000000000000000" pitchFamily="2" charset="2"/>
              <a:buChar char="v"/>
            </a:pPr>
            <a:r>
              <a:rPr lang="en-US" sz="2400" dirty="0"/>
              <a:t>Most of the genes we know about—the </a:t>
            </a:r>
            <a:r>
              <a:rPr lang="en-US" sz="2400" dirty="0" err="1"/>
              <a:t>proteincoding</a:t>
            </a:r>
            <a:r>
              <a:rPr lang="en-US" sz="2400" dirty="0"/>
              <a:t> genes—are in the unique-sequence class of DNA. In humans, unique sequences are estimated to make up approximately 55–60% of the genome.</a:t>
            </a:r>
          </a:p>
        </p:txBody>
      </p:sp>
    </p:spTree>
    <p:extLst>
      <p:ext uri="{BB962C8B-B14F-4D97-AF65-F5344CB8AC3E}">
        <p14:creationId xmlns:p14="http://schemas.microsoft.com/office/powerpoint/2010/main" val="340324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6141879"/>
          </a:xfrm>
        </p:spPr>
        <p:txBody>
          <a:bodyPr>
            <a:normAutofit fontScale="92500" lnSpcReduction="20000"/>
          </a:bodyPr>
          <a:lstStyle/>
          <a:p>
            <a:pPr algn="just">
              <a:buFont typeface="Wingdings" panose="05000000000000000000" pitchFamily="2" charset="2"/>
              <a:buChar char="v"/>
            </a:pPr>
            <a:r>
              <a:rPr lang="en-US" sz="2400" dirty="0"/>
              <a:t>Repetitive-Sequence DNA. Both moderately repetitive and highly repetitive DNA sequences are sequences that appear many times within a genome. </a:t>
            </a:r>
          </a:p>
          <a:p>
            <a:pPr algn="just">
              <a:buFont typeface="Wingdings" panose="05000000000000000000" pitchFamily="2" charset="2"/>
              <a:buChar char="v"/>
            </a:pPr>
            <a:r>
              <a:rPr lang="en-US" sz="2400" dirty="0"/>
              <a:t>These sequences can be arranged within the genome in one of two ways: distributed at irregular intervals—known as dispersed repeated DNA or interspersed repeated DNA—or clustered together so that the sequence repeats many times in a row—known as tandemly repeated DNA.</a:t>
            </a:r>
          </a:p>
          <a:p>
            <a:pPr algn="just">
              <a:buFont typeface="Wingdings" panose="05000000000000000000" pitchFamily="2" charset="2"/>
              <a:buChar char="v"/>
            </a:pPr>
            <a:r>
              <a:rPr lang="en-US" sz="2400" dirty="0"/>
              <a:t>Dispersed repeated sequences consist of families of repeated sequences interspersed through the genome with unique-sequence DNA. </a:t>
            </a:r>
          </a:p>
          <a:p>
            <a:pPr algn="just">
              <a:buFont typeface="Wingdings" panose="05000000000000000000" pitchFamily="2" charset="2"/>
              <a:buChar char="v"/>
            </a:pPr>
            <a:r>
              <a:rPr lang="en-US" sz="2400" dirty="0"/>
              <a:t>Each family consists of a set of related sequences characteristic of the family. </a:t>
            </a:r>
          </a:p>
          <a:p>
            <a:pPr algn="just">
              <a:buFont typeface="Wingdings" panose="05000000000000000000" pitchFamily="2" charset="2"/>
              <a:buChar char="v"/>
            </a:pPr>
            <a:r>
              <a:rPr lang="en-US" sz="2400" dirty="0"/>
              <a:t>Often, small numbers of families have very high copy numbers and make up most of the dispersed repeated sequences in the genome. </a:t>
            </a:r>
          </a:p>
          <a:p>
            <a:pPr algn="just">
              <a:buFont typeface="Wingdings" panose="05000000000000000000" pitchFamily="2" charset="2"/>
              <a:buChar char="v"/>
            </a:pPr>
            <a:r>
              <a:rPr lang="en-US" sz="2400" dirty="0"/>
              <a:t>Two types of dispersed repeated sequences are known: (1) long interspersed elements (LINEs), in which the sequences in the families are about 1,000–7,000 bp long; and (2) short interspersed elements (SINEs), in which the sequences in the families are 100–400 bp long. </a:t>
            </a:r>
          </a:p>
          <a:p>
            <a:pPr algn="just">
              <a:buFont typeface="Wingdings" panose="05000000000000000000" pitchFamily="2" charset="2"/>
              <a:buChar char="v"/>
            </a:pPr>
            <a:r>
              <a:rPr lang="en-US" sz="2400" dirty="0"/>
              <a:t>All eukaryotic organisms have LINEs and SINEs, with a wide variation in their relative proportions. Humans and frogs, for example, have mostly SINEs, whereas Drosophila and birds have mostly LINEs. </a:t>
            </a:r>
          </a:p>
          <a:p>
            <a:pPr algn="just">
              <a:buFont typeface="Wingdings" panose="05000000000000000000" pitchFamily="2" charset="2"/>
              <a:buChar char="v"/>
            </a:pPr>
            <a:r>
              <a:rPr lang="en-US" sz="2400" dirty="0"/>
              <a:t>LINEs and SINEs represent a significant proportion of all the moderately repetitive DNA in the genome.</a:t>
            </a:r>
          </a:p>
        </p:txBody>
      </p:sp>
    </p:spTree>
    <p:extLst>
      <p:ext uri="{BB962C8B-B14F-4D97-AF65-F5344CB8AC3E}">
        <p14:creationId xmlns:p14="http://schemas.microsoft.com/office/powerpoint/2010/main" val="166610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5"/>
            <a:ext cx="11034944" cy="473490"/>
          </a:xfrm>
          <a:solidFill>
            <a:schemeClr val="accent1">
              <a:lumMod val="60000"/>
              <a:lumOff val="40000"/>
            </a:schemeClr>
          </a:solidFill>
        </p:spPr>
        <p:txBody>
          <a:bodyPr>
            <a:normAutofit fontScale="90000"/>
          </a:bodyPr>
          <a:lstStyle/>
          <a:p>
            <a:r>
              <a:rPr lang="en-US" dirty="0">
                <a:solidFill>
                  <a:srgbClr val="FF0000"/>
                </a:solidFill>
              </a:rPr>
              <a:t>Centromeric and Telomeric DNA</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363985" y="594806"/>
            <a:ext cx="11754034" cy="6141879"/>
          </a:xfrm>
        </p:spPr>
        <p:txBody>
          <a:bodyPr>
            <a:normAutofit fontScale="77500" lnSpcReduction="20000"/>
          </a:bodyPr>
          <a:lstStyle/>
          <a:p>
            <a:pPr algn="just">
              <a:buFont typeface="Wingdings" panose="05000000000000000000" pitchFamily="2" charset="2"/>
              <a:buChar char="v"/>
            </a:pPr>
            <a:r>
              <a:rPr lang="en-US" sz="2400" dirty="0"/>
              <a:t>Mammalian diploid genomes have about 500,000 copies of the LINE-1 (L1) family, representing about 15% of the genome. </a:t>
            </a:r>
          </a:p>
          <a:p>
            <a:pPr algn="just">
              <a:buFont typeface="Wingdings" panose="05000000000000000000" pitchFamily="2" charset="2"/>
              <a:buChar char="v"/>
            </a:pPr>
            <a:r>
              <a:rPr lang="en-US" sz="2400" dirty="0"/>
              <a:t>Other LINE families may be present also, but they are much less abundant than LINE-1. </a:t>
            </a:r>
            <a:r>
              <a:rPr lang="en-US" sz="2400" dirty="0" err="1"/>
              <a:t>Fulllength</a:t>
            </a:r>
            <a:r>
              <a:rPr lang="en-US" sz="2400" dirty="0"/>
              <a:t> LINE-1 family members are 6–7 kb long, although most are truncated elements of about 1–2 kb. </a:t>
            </a:r>
          </a:p>
          <a:p>
            <a:pPr algn="just">
              <a:buFont typeface="Wingdings" panose="05000000000000000000" pitchFamily="2" charset="2"/>
              <a:buChar char="v"/>
            </a:pPr>
            <a:r>
              <a:rPr lang="en-US" sz="2400" dirty="0"/>
              <a:t>The </a:t>
            </a:r>
            <a:r>
              <a:rPr lang="en-US" sz="2400" dirty="0" err="1"/>
              <a:t>fulllength</a:t>
            </a:r>
            <a:r>
              <a:rPr lang="en-US" sz="2400" dirty="0"/>
              <a:t> LINE-1 elements are transposons, meaning that they are DNA elements that can move from location to location in the genome. </a:t>
            </a:r>
          </a:p>
          <a:p>
            <a:pPr algn="just">
              <a:buFont typeface="Wingdings" panose="05000000000000000000" pitchFamily="2" charset="2"/>
              <a:buChar char="v"/>
            </a:pPr>
            <a:r>
              <a:rPr lang="en-US" sz="2400" dirty="0"/>
              <a:t>Genes they contain encode the enzymes necessary for that movement. SINEs are found in a diverse array of eukaryotic species, including mammals, amphibians, and sea urchins. </a:t>
            </a:r>
          </a:p>
          <a:p>
            <a:pPr algn="just">
              <a:buFont typeface="Wingdings" panose="05000000000000000000" pitchFamily="2" charset="2"/>
              <a:buChar char="v"/>
            </a:pPr>
            <a:r>
              <a:rPr lang="en-US" sz="2400" dirty="0"/>
              <a:t>Each species with SINEs has its own characteristic array of SINE families. A well-studied SINE family is the Alu family of certain primates. </a:t>
            </a:r>
          </a:p>
          <a:p>
            <a:pPr algn="just">
              <a:buFont typeface="Wingdings" panose="05000000000000000000" pitchFamily="2" charset="2"/>
              <a:buChar char="v"/>
            </a:pPr>
            <a:r>
              <a:rPr lang="en-US" sz="2400" dirty="0"/>
              <a:t>This family is named for the cleavage site for the restriction enzyme </a:t>
            </a:r>
            <a:r>
              <a:rPr lang="en-US" sz="2400" dirty="0" err="1"/>
              <a:t>AluI</a:t>
            </a:r>
            <a:r>
              <a:rPr lang="en-US" sz="2400" dirty="0"/>
              <a:t> (“Al-you-one”), typically found in the repeated sequence. </a:t>
            </a:r>
          </a:p>
          <a:p>
            <a:pPr algn="just">
              <a:buFont typeface="Wingdings" panose="05000000000000000000" pitchFamily="2" charset="2"/>
              <a:buChar char="v"/>
            </a:pPr>
            <a:r>
              <a:rPr lang="en-US" sz="2400" dirty="0"/>
              <a:t>In humans, the Alu family is the most abundant SINE family in the genome, consisting of 200–300-bp sequences repeated as many as a million times and making up about 9% of the total haploid DNA. </a:t>
            </a:r>
          </a:p>
          <a:p>
            <a:pPr algn="just">
              <a:buFont typeface="Wingdings" panose="05000000000000000000" pitchFamily="2" charset="2"/>
              <a:buChar char="v"/>
            </a:pPr>
            <a:r>
              <a:rPr lang="en-US" sz="2400" dirty="0"/>
              <a:t>One Alu repeat is located every 5,000 bp in the genome, on average. The SINEs are also transposons, but they do not encode the enzymes they need for movement. </a:t>
            </a:r>
          </a:p>
          <a:p>
            <a:pPr algn="just">
              <a:buFont typeface="Wingdings" panose="05000000000000000000" pitchFamily="2" charset="2"/>
              <a:buChar char="v"/>
            </a:pPr>
            <a:r>
              <a:rPr lang="en-US" sz="2400" dirty="0"/>
              <a:t>They can move, however, if those enzymes are supplied by an active LINE transposon.</a:t>
            </a:r>
          </a:p>
          <a:p>
            <a:pPr algn="just">
              <a:buFont typeface="Wingdings" panose="05000000000000000000" pitchFamily="2" charset="2"/>
              <a:buChar char="v"/>
            </a:pPr>
            <a:r>
              <a:rPr lang="en-US" sz="2400" dirty="0"/>
              <a:t>Tandemly repeated DNA sequences are arranged one after the other in the genome in a head-to-tail organization. </a:t>
            </a:r>
          </a:p>
          <a:p>
            <a:pPr algn="just">
              <a:buFont typeface="Wingdings" panose="05000000000000000000" pitchFamily="2" charset="2"/>
              <a:buChar char="v"/>
            </a:pPr>
            <a:r>
              <a:rPr lang="en-US" sz="2400" dirty="0"/>
              <a:t>Tandemly repeated DNA is common in eukaryotic genomes, in some cases in short sequences 1–10 bp long and in other cases associated with genes and in much longer sequences. </a:t>
            </a:r>
          </a:p>
        </p:txBody>
      </p:sp>
    </p:spTree>
    <p:extLst>
      <p:ext uri="{BB962C8B-B14F-4D97-AF65-F5344CB8AC3E}">
        <p14:creationId xmlns:p14="http://schemas.microsoft.com/office/powerpoint/2010/main" val="26745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742793"/>
          </a:xfrm>
          <a:solidFill>
            <a:schemeClr val="accent1">
              <a:lumMod val="60000"/>
              <a:lumOff val="40000"/>
            </a:schemeClr>
          </a:solidFill>
        </p:spPr>
        <p:txBody>
          <a:bodyPr>
            <a:normAutofit fontScale="90000"/>
          </a:bodyPr>
          <a:lstStyle/>
          <a:p>
            <a:r>
              <a:rPr lang="en-US" dirty="0"/>
              <a:t>What is euchromatin?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6205490" cy="5680243"/>
          </a:xfrm>
        </p:spPr>
        <p:txBody>
          <a:bodyPr>
            <a:normAutofit/>
          </a:bodyPr>
          <a:lstStyle/>
          <a:p>
            <a:pPr algn="just">
              <a:buFont typeface="Wingdings" panose="05000000000000000000" pitchFamily="2" charset="2"/>
              <a:buChar char="v"/>
            </a:pPr>
            <a:r>
              <a:rPr lang="en-US" dirty="0"/>
              <a:t> Euchromatin is the </a:t>
            </a:r>
            <a:r>
              <a:rPr lang="en-US" dirty="0">
                <a:solidFill>
                  <a:srgbClr val="FF0000"/>
                </a:solidFill>
              </a:rPr>
              <a:t>tightly (lighter than heterochromatin) packed chromatin fiber that is rich in gene concentration</a:t>
            </a:r>
            <a:r>
              <a:rPr lang="en-US" dirty="0"/>
              <a:t>.</a:t>
            </a:r>
          </a:p>
          <a:p>
            <a:pPr algn="just">
              <a:buFont typeface="Wingdings" panose="05000000000000000000" pitchFamily="2" charset="2"/>
              <a:buChar char="v"/>
            </a:pPr>
            <a:r>
              <a:rPr lang="en-US" dirty="0"/>
              <a:t> </a:t>
            </a:r>
            <a:r>
              <a:rPr lang="en-US" dirty="0">
                <a:solidFill>
                  <a:srgbClr val="FF0000"/>
                </a:solidFill>
              </a:rPr>
              <a:t>Euchromatin represents transcriptionally active part</a:t>
            </a:r>
            <a:r>
              <a:rPr lang="en-US" dirty="0"/>
              <a:t> of the chromosomes.</a:t>
            </a:r>
          </a:p>
          <a:p>
            <a:pPr algn="just">
              <a:buFont typeface="Wingdings" panose="05000000000000000000" pitchFamily="2" charset="2"/>
              <a:buChar char="v"/>
            </a:pPr>
            <a:r>
              <a:rPr lang="en-US" dirty="0"/>
              <a:t> </a:t>
            </a:r>
            <a:r>
              <a:rPr lang="en-US" dirty="0">
                <a:solidFill>
                  <a:srgbClr val="7030A0"/>
                </a:solidFill>
              </a:rPr>
              <a:t>Being transcriptionally active is due to the loose wrapping or light condensation of nucleoprotein so that the DNA is easily accessed by the proteins involved in the transcription</a:t>
            </a:r>
            <a:r>
              <a:rPr lang="en-US" dirty="0"/>
              <a:t>.</a:t>
            </a:r>
          </a:p>
          <a:p>
            <a:pPr algn="just">
              <a:buFont typeface="Wingdings" panose="05000000000000000000" pitchFamily="2" charset="2"/>
              <a:buChar char="v"/>
            </a:pPr>
            <a:r>
              <a:rPr lang="en-US" dirty="0"/>
              <a:t> It is simple chromatin fiber of nucleoprotein complex which appears as an elongated </a:t>
            </a:r>
            <a:r>
              <a:rPr lang="en-US" dirty="0">
                <a:solidFill>
                  <a:srgbClr val="FF0000"/>
                </a:solidFill>
              </a:rPr>
              <a:t>open 10mm microfibril as noted from electron micrograph</a:t>
            </a:r>
            <a:r>
              <a:rPr lang="en-US" dirty="0"/>
              <a:t>.</a:t>
            </a:r>
            <a:endParaRPr lang="en-IN" dirty="0"/>
          </a:p>
        </p:txBody>
      </p:sp>
      <p:pic>
        <p:nvPicPr>
          <p:cNvPr id="5" name="Picture 4">
            <a:extLst>
              <a:ext uri="{FF2B5EF4-FFF2-40B4-BE49-F238E27FC236}">
                <a16:creationId xmlns:a16="http://schemas.microsoft.com/office/drawing/2014/main" id="{2FD8D93D-F927-DF7F-B60A-E1D82361303B}"/>
              </a:ext>
            </a:extLst>
          </p:cNvPr>
          <p:cNvPicPr>
            <a:picLocks noChangeAspect="1"/>
          </p:cNvPicPr>
          <p:nvPr/>
        </p:nvPicPr>
        <p:blipFill>
          <a:blip r:embed="rId2"/>
          <a:stretch>
            <a:fillRect/>
          </a:stretch>
        </p:blipFill>
        <p:spPr>
          <a:xfrm>
            <a:off x="7025344" y="1056443"/>
            <a:ext cx="4878733" cy="1562470"/>
          </a:xfrm>
          <a:prstGeom prst="rect">
            <a:avLst/>
          </a:prstGeom>
        </p:spPr>
      </p:pic>
    </p:spTree>
    <p:extLst>
      <p:ext uri="{BB962C8B-B14F-4D97-AF65-F5344CB8AC3E}">
        <p14:creationId xmlns:p14="http://schemas.microsoft.com/office/powerpoint/2010/main" val="3361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742793"/>
          </a:xfrm>
          <a:solidFill>
            <a:schemeClr val="accent1">
              <a:lumMod val="60000"/>
              <a:lumOff val="40000"/>
            </a:schemeClr>
          </a:solidFill>
        </p:spPr>
        <p:txBody>
          <a:bodyPr>
            <a:normAutofit fontScale="90000"/>
          </a:bodyPr>
          <a:lstStyle/>
          <a:p>
            <a:r>
              <a:rPr lang="en-US" dirty="0"/>
              <a:t>Packaging of DNA molecules into 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10963921" cy="2556769"/>
          </a:xfrm>
        </p:spPr>
        <p:txBody>
          <a:bodyPr>
            <a:normAutofit/>
          </a:bodyPr>
          <a:lstStyle/>
          <a:p>
            <a:pPr algn="just">
              <a:buFont typeface="Wingdings" panose="05000000000000000000" pitchFamily="2" charset="2"/>
              <a:buChar char="v"/>
            </a:pPr>
            <a:r>
              <a:rPr lang="en-US" dirty="0">
                <a:solidFill>
                  <a:srgbClr val="FF0000"/>
                </a:solidFill>
              </a:rPr>
              <a:t>Double-stranded helical DNA (first illustration) is coiled around histones, forming nucleosomes (second illustration</a:t>
            </a:r>
            <a:r>
              <a:rPr lang="en-US" dirty="0"/>
              <a:t>)</a:t>
            </a:r>
          </a:p>
          <a:p>
            <a:pPr algn="just">
              <a:buFont typeface="Wingdings" panose="05000000000000000000" pitchFamily="2" charset="2"/>
              <a:buChar char="v"/>
            </a:pPr>
            <a:r>
              <a:rPr lang="en-US" dirty="0">
                <a:solidFill>
                  <a:srgbClr val="FF0000"/>
                </a:solidFill>
              </a:rPr>
              <a:t>Nucleosome constitute the euchromatin or beads-on-a-string structure </a:t>
            </a:r>
            <a:r>
              <a:rPr lang="en-US" dirty="0"/>
              <a:t>(third illustration).</a:t>
            </a:r>
          </a:p>
          <a:p>
            <a:pPr algn="just">
              <a:buFont typeface="Wingdings" panose="05000000000000000000" pitchFamily="2" charset="2"/>
              <a:buChar char="v"/>
            </a:pPr>
            <a:r>
              <a:rPr lang="en-US" dirty="0">
                <a:solidFill>
                  <a:srgbClr val="FF0000"/>
                </a:solidFill>
              </a:rPr>
              <a:t>Euchromatin is further condensed into heterochromatin or 30-nm fibers </a:t>
            </a:r>
            <a:r>
              <a:rPr lang="en-US" dirty="0"/>
              <a:t>(fourth and fifth illustrations).</a:t>
            </a:r>
          </a:p>
          <a:p>
            <a:pPr algn="just">
              <a:buFont typeface="Wingdings" panose="05000000000000000000" pitchFamily="2" charset="2"/>
              <a:buChar char="v"/>
            </a:pPr>
            <a:r>
              <a:rPr lang="en-US" dirty="0"/>
              <a:t>The last four illustrations depict more tightly condensed DNA in the form of active and metaphase chromosomes.</a:t>
            </a:r>
            <a:endParaRPr lang="en-IN" dirty="0"/>
          </a:p>
        </p:txBody>
      </p:sp>
      <p:pic>
        <p:nvPicPr>
          <p:cNvPr id="6" name="Picture 5">
            <a:extLst>
              <a:ext uri="{FF2B5EF4-FFF2-40B4-BE49-F238E27FC236}">
                <a16:creationId xmlns:a16="http://schemas.microsoft.com/office/drawing/2014/main" id="{F245CE14-0D4A-8A67-1B23-B389BE30769D}"/>
              </a:ext>
            </a:extLst>
          </p:cNvPr>
          <p:cNvPicPr>
            <a:picLocks noChangeAspect="1"/>
          </p:cNvPicPr>
          <p:nvPr/>
        </p:nvPicPr>
        <p:blipFill>
          <a:blip r:embed="rId2"/>
          <a:stretch>
            <a:fillRect/>
          </a:stretch>
        </p:blipFill>
        <p:spPr>
          <a:xfrm>
            <a:off x="76616" y="3777654"/>
            <a:ext cx="12023648" cy="3044138"/>
          </a:xfrm>
          <a:prstGeom prst="rect">
            <a:avLst/>
          </a:prstGeom>
        </p:spPr>
      </p:pic>
    </p:spTree>
    <p:extLst>
      <p:ext uri="{BB962C8B-B14F-4D97-AF65-F5344CB8AC3E}">
        <p14:creationId xmlns:p14="http://schemas.microsoft.com/office/powerpoint/2010/main" val="100252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121314"/>
            <a:ext cx="10928412" cy="742793"/>
          </a:xfrm>
          <a:solidFill>
            <a:schemeClr val="accent1">
              <a:lumMod val="60000"/>
              <a:lumOff val="40000"/>
            </a:schemeClr>
          </a:solidFill>
        </p:spPr>
        <p:txBody>
          <a:bodyPr>
            <a:normAutofit fontScale="90000"/>
          </a:bodyPr>
          <a:lstStyle/>
          <a:p>
            <a:r>
              <a:rPr lang="en-US" dirty="0"/>
              <a:t>Structure of heterochromatin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10963921" cy="1432093"/>
          </a:xfrm>
        </p:spPr>
        <p:txBody>
          <a:bodyPr>
            <a:normAutofit/>
          </a:bodyPr>
          <a:lstStyle/>
          <a:p>
            <a:pPr algn="just">
              <a:buFont typeface="Wingdings" panose="05000000000000000000" pitchFamily="2" charset="2"/>
              <a:buChar char="v"/>
            </a:pPr>
            <a:r>
              <a:rPr lang="en-US" dirty="0"/>
              <a:t>Heterochromatin mainly consists of </a:t>
            </a:r>
            <a:r>
              <a:rPr lang="en-US" dirty="0">
                <a:solidFill>
                  <a:srgbClr val="FF0000"/>
                </a:solidFill>
              </a:rPr>
              <a:t>genetically inactive satellite sequence where many genes are repressed</a:t>
            </a:r>
            <a:r>
              <a:rPr lang="en-US" dirty="0"/>
              <a:t>, while many can’t be expressed.</a:t>
            </a:r>
          </a:p>
          <a:p>
            <a:pPr algn="just">
              <a:buFont typeface="Wingdings" panose="05000000000000000000" pitchFamily="2" charset="2"/>
              <a:buChar char="v"/>
            </a:pPr>
            <a:r>
              <a:rPr lang="en-US" dirty="0">
                <a:solidFill>
                  <a:srgbClr val="FF0000"/>
                </a:solidFill>
              </a:rPr>
              <a:t>Both centromere and telomere are heterochromatic</a:t>
            </a:r>
            <a:r>
              <a:rPr lang="en-US" dirty="0"/>
              <a:t>, as is the Barr body of the second, inactivated X-chromosome in a female.</a:t>
            </a:r>
            <a:endParaRPr lang="en-IN" dirty="0"/>
          </a:p>
        </p:txBody>
      </p:sp>
      <p:pic>
        <p:nvPicPr>
          <p:cNvPr id="5" name="Picture 4">
            <a:extLst>
              <a:ext uri="{FF2B5EF4-FFF2-40B4-BE49-F238E27FC236}">
                <a16:creationId xmlns:a16="http://schemas.microsoft.com/office/drawing/2014/main" id="{81294B85-6960-D7D7-61D3-EB3C782A132A}"/>
              </a:ext>
            </a:extLst>
          </p:cNvPr>
          <p:cNvPicPr>
            <a:picLocks noChangeAspect="1"/>
          </p:cNvPicPr>
          <p:nvPr/>
        </p:nvPicPr>
        <p:blipFill>
          <a:blip r:embed="rId2"/>
          <a:stretch>
            <a:fillRect/>
          </a:stretch>
        </p:blipFill>
        <p:spPr>
          <a:xfrm>
            <a:off x="2358131" y="2488536"/>
            <a:ext cx="7543800" cy="4248150"/>
          </a:xfrm>
          <a:prstGeom prst="rect">
            <a:avLst/>
          </a:prstGeom>
        </p:spPr>
      </p:pic>
    </p:spTree>
    <p:extLst>
      <p:ext uri="{BB962C8B-B14F-4D97-AF65-F5344CB8AC3E}">
        <p14:creationId xmlns:p14="http://schemas.microsoft.com/office/powerpoint/2010/main" val="92338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94681"/>
            <a:ext cx="10928412" cy="742793"/>
          </a:xfrm>
          <a:solidFill>
            <a:schemeClr val="accent1">
              <a:lumMod val="60000"/>
              <a:lumOff val="40000"/>
            </a:schemeClr>
          </a:solidFill>
        </p:spPr>
        <p:txBody>
          <a:bodyPr>
            <a:normAutofit fontScale="90000"/>
          </a:bodyPr>
          <a:lstStyle/>
          <a:p>
            <a:r>
              <a:rPr lang="en-US" dirty="0"/>
              <a:t>Types of heterochromatin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10963921" cy="5539666"/>
          </a:xfrm>
        </p:spPr>
        <p:txBody>
          <a:bodyPr>
            <a:normAutofit/>
          </a:bodyPr>
          <a:lstStyle/>
          <a:p>
            <a:pPr marL="0" indent="0" algn="just">
              <a:buNone/>
            </a:pPr>
            <a:r>
              <a:rPr lang="en-US" dirty="0"/>
              <a:t>Heterochromatins are mainly of two types; constitutive heterochromatin and facultative heterochromatin.</a:t>
            </a:r>
          </a:p>
          <a:p>
            <a:pPr marL="0" indent="0" algn="just">
              <a:buNone/>
            </a:pPr>
            <a:r>
              <a:rPr lang="en-US" dirty="0">
                <a:solidFill>
                  <a:srgbClr val="FF0000"/>
                </a:solidFill>
              </a:rPr>
              <a:t>Constitutive heterochromatin</a:t>
            </a:r>
          </a:p>
          <a:p>
            <a:pPr algn="just">
              <a:buFont typeface="Wingdings" panose="05000000000000000000" pitchFamily="2" charset="2"/>
              <a:buChar char="v"/>
            </a:pPr>
            <a:r>
              <a:rPr lang="en-US" dirty="0"/>
              <a:t> </a:t>
            </a:r>
            <a:r>
              <a:rPr lang="en-US" dirty="0">
                <a:solidFill>
                  <a:srgbClr val="FF0000"/>
                </a:solidFill>
              </a:rPr>
              <a:t>Constitutive heterochromatin is the stable form of heterochromatin,</a:t>
            </a:r>
            <a:r>
              <a:rPr lang="en-US" dirty="0"/>
              <a:t> i.e. it does not loosen up to form euchromatin</a:t>
            </a:r>
          </a:p>
          <a:p>
            <a:pPr algn="just">
              <a:buFont typeface="Wingdings" panose="05000000000000000000" pitchFamily="2" charset="2"/>
              <a:buChar char="v"/>
            </a:pPr>
            <a:r>
              <a:rPr lang="en-US" dirty="0"/>
              <a:t> It </a:t>
            </a:r>
            <a:r>
              <a:rPr lang="en-US" dirty="0">
                <a:solidFill>
                  <a:srgbClr val="FF0000"/>
                </a:solidFill>
              </a:rPr>
              <a:t>contains repeated sequences of DNA called satellite DNA</a:t>
            </a:r>
            <a:r>
              <a:rPr lang="en-US" dirty="0"/>
              <a:t>.</a:t>
            </a:r>
          </a:p>
          <a:p>
            <a:pPr algn="just">
              <a:buFont typeface="Wingdings" panose="05000000000000000000" pitchFamily="2" charset="2"/>
              <a:buChar char="v"/>
            </a:pPr>
            <a:r>
              <a:rPr lang="en-US" dirty="0"/>
              <a:t> It can be </a:t>
            </a:r>
            <a:r>
              <a:rPr lang="en-US" dirty="0">
                <a:solidFill>
                  <a:srgbClr val="FF0000"/>
                </a:solidFill>
              </a:rPr>
              <a:t>found in centromeres and telomeres and throughout the chromosomes </a:t>
            </a:r>
            <a:r>
              <a:rPr lang="en-US" dirty="0"/>
              <a:t>in meager amount as well.</a:t>
            </a:r>
          </a:p>
          <a:p>
            <a:pPr algn="just">
              <a:buFont typeface="Wingdings" panose="05000000000000000000" pitchFamily="2" charset="2"/>
              <a:buChar char="v"/>
            </a:pPr>
            <a:r>
              <a:rPr lang="en-US" dirty="0"/>
              <a:t> It is made of satellite DNA and is usually involved in structural functions.</a:t>
            </a:r>
          </a:p>
          <a:p>
            <a:pPr marL="0" indent="0" algn="just">
              <a:buNone/>
            </a:pPr>
            <a:r>
              <a:rPr lang="en-US" dirty="0">
                <a:solidFill>
                  <a:srgbClr val="FF0000"/>
                </a:solidFill>
              </a:rPr>
              <a:t>Facultative heterochromatin</a:t>
            </a:r>
          </a:p>
          <a:p>
            <a:pPr algn="just">
              <a:buFont typeface="Wingdings" panose="05000000000000000000" pitchFamily="2" charset="2"/>
              <a:buChar char="v"/>
            </a:pPr>
            <a:r>
              <a:rPr lang="en-US" dirty="0"/>
              <a:t> </a:t>
            </a:r>
            <a:r>
              <a:rPr lang="en-US" dirty="0">
                <a:solidFill>
                  <a:srgbClr val="FF0000"/>
                </a:solidFill>
              </a:rPr>
              <a:t>Facultative heterochromatin is reversible</a:t>
            </a:r>
            <a:r>
              <a:rPr lang="en-US" dirty="0"/>
              <a:t>, i.e. its </a:t>
            </a:r>
            <a:r>
              <a:rPr lang="en-US" dirty="0">
                <a:solidFill>
                  <a:srgbClr val="FF0000"/>
                </a:solidFill>
              </a:rPr>
              <a:t>structure can change depending on the cell cycle</a:t>
            </a:r>
            <a:r>
              <a:rPr lang="en-US" dirty="0"/>
              <a:t>. It may convert to euchromatin..</a:t>
            </a:r>
          </a:p>
          <a:p>
            <a:pPr algn="just">
              <a:buFont typeface="Wingdings" panose="05000000000000000000" pitchFamily="2" charset="2"/>
              <a:buChar char="v"/>
            </a:pPr>
            <a:r>
              <a:rPr lang="en-US" dirty="0"/>
              <a:t> It is characterized by the presence of another kind of repeated DNA sequences known as LINE (long interspersed nuclear element) sequences.</a:t>
            </a:r>
          </a:p>
          <a:p>
            <a:pPr algn="just">
              <a:buFont typeface="Wingdings" panose="05000000000000000000" pitchFamily="2" charset="2"/>
              <a:buChar char="v"/>
            </a:pPr>
            <a:r>
              <a:rPr lang="en-US" dirty="0"/>
              <a:t> Example is the inactivated X-chromosome (Barr body) of females.</a:t>
            </a:r>
            <a:endParaRPr lang="en-IN" dirty="0"/>
          </a:p>
        </p:txBody>
      </p:sp>
    </p:spTree>
    <p:extLst>
      <p:ext uri="{BB962C8B-B14F-4D97-AF65-F5344CB8AC3E}">
        <p14:creationId xmlns:p14="http://schemas.microsoft.com/office/powerpoint/2010/main" val="244552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94681"/>
            <a:ext cx="10928412" cy="742793"/>
          </a:xfrm>
          <a:solidFill>
            <a:schemeClr val="accent1">
              <a:lumMod val="60000"/>
              <a:lumOff val="40000"/>
            </a:schemeClr>
          </a:solidFill>
        </p:spPr>
        <p:txBody>
          <a:bodyPr>
            <a:normAutofit fontScale="90000"/>
          </a:bodyPr>
          <a:lstStyle/>
          <a:p>
            <a:r>
              <a:rPr lang="en-US" dirty="0"/>
              <a:t>Intercalary heterochromatin</a:t>
            </a:r>
            <a:endParaRPr lang="en-IN" dirty="0"/>
          </a:p>
        </p:txBody>
      </p:sp>
      <p:sp>
        <p:nvSpPr>
          <p:cNvPr id="3" name="Content Placeholder 2">
            <a:extLst>
              <a:ext uri="{FF2B5EF4-FFF2-40B4-BE49-F238E27FC236}">
                <a16:creationId xmlns:a16="http://schemas.microsoft.com/office/drawing/2014/main" id="{46E2D6E5-450B-4BA7-009B-AAA490BA6988}"/>
              </a:ext>
            </a:extLst>
          </p:cNvPr>
          <p:cNvSpPr>
            <a:spLocks noGrp="1"/>
          </p:cNvSpPr>
          <p:nvPr>
            <p:ph idx="1"/>
          </p:nvPr>
        </p:nvSpPr>
        <p:spPr>
          <a:xfrm>
            <a:off x="630316" y="1056443"/>
            <a:ext cx="10963921" cy="2556769"/>
          </a:xfrm>
        </p:spPr>
        <p:txBody>
          <a:bodyPr>
            <a:normAutofit/>
          </a:bodyPr>
          <a:lstStyle/>
          <a:p>
            <a:pPr algn="just">
              <a:buFont typeface="Wingdings" panose="05000000000000000000" pitchFamily="2" charset="2"/>
              <a:buChar char="v"/>
            </a:pPr>
            <a:r>
              <a:rPr lang="en-US" dirty="0">
                <a:solidFill>
                  <a:srgbClr val="FF0000"/>
                </a:solidFill>
              </a:rPr>
              <a:t>Intercalary heterochromatin consists of extended chromosomal domains which are interspersed throughout the euchromatin</a:t>
            </a:r>
            <a:r>
              <a:rPr lang="en-US" dirty="0"/>
              <a:t>.</a:t>
            </a:r>
          </a:p>
          <a:p>
            <a:pPr algn="just">
              <a:buFont typeface="Wingdings" panose="05000000000000000000" pitchFamily="2" charset="2"/>
              <a:buChar char="v"/>
            </a:pPr>
            <a:r>
              <a:rPr lang="en-US" dirty="0"/>
              <a:t>It is </a:t>
            </a:r>
            <a:r>
              <a:rPr lang="en-US" dirty="0">
                <a:solidFill>
                  <a:srgbClr val="FF0000"/>
                </a:solidFill>
              </a:rPr>
              <a:t>basically a constitutive heterochromatin that contain silent and or permanently repressed genetic material</a:t>
            </a:r>
            <a:r>
              <a:rPr lang="en-US" dirty="0"/>
              <a:t>.</a:t>
            </a:r>
          </a:p>
          <a:p>
            <a:pPr algn="just">
              <a:buFont typeface="Wingdings" panose="05000000000000000000" pitchFamily="2" charset="2"/>
              <a:buChar char="v"/>
            </a:pPr>
            <a:r>
              <a:rPr lang="en-US" dirty="0"/>
              <a:t>It is comparable to that of classic pericentric heterochromatin which are represented by high compaction, </a:t>
            </a:r>
            <a:r>
              <a:rPr lang="en-US" dirty="0">
                <a:solidFill>
                  <a:srgbClr val="FF0000"/>
                </a:solidFill>
              </a:rPr>
              <a:t>late replication and </a:t>
            </a:r>
            <a:r>
              <a:rPr lang="en-US" dirty="0" err="1">
                <a:solidFill>
                  <a:srgbClr val="FF0000"/>
                </a:solidFill>
              </a:rPr>
              <a:t>underreplication</a:t>
            </a:r>
            <a:r>
              <a:rPr lang="en-US" dirty="0">
                <a:solidFill>
                  <a:srgbClr val="FF0000"/>
                </a:solidFill>
              </a:rPr>
              <a:t> of genomic material</a:t>
            </a:r>
            <a:r>
              <a:rPr lang="en-US" dirty="0"/>
              <a:t>.</a:t>
            </a:r>
          </a:p>
          <a:p>
            <a:pPr algn="just">
              <a:buFont typeface="Wingdings" panose="05000000000000000000" pitchFamily="2" charset="2"/>
              <a:buChar char="v"/>
            </a:pPr>
            <a:r>
              <a:rPr lang="en-US" dirty="0"/>
              <a:t>It also comprises either clusters of functionally unrelated genes or tandem gene duplications.</a:t>
            </a:r>
          </a:p>
          <a:p>
            <a:pPr algn="just">
              <a:buFont typeface="Wingdings" panose="05000000000000000000" pitchFamily="2" charset="2"/>
              <a:buChar char="v"/>
            </a:pPr>
            <a:r>
              <a:rPr lang="en-US" dirty="0"/>
              <a:t>It can be easily visualized in the polytene chromosome.</a:t>
            </a:r>
            <a:endParaRPr lang="en-IN" dirty="0"/>
          </a:p>
        </p:txBody>
      </p:sp>
      <p:pic>
        <p:nvPicPr>
          <p:cNvPr id="5" name="Picture 4">
            <a:extLst>
              <a:ext uri="{FF2B5EF4-FFF2-40B4-BE49-F238E27FC236}">
                <a16:creationId xmlns:a16="http://schemas.microsoft.com/office/drawing/2014/main" id="{698EAC4E-80D5-6CA8-072B-B0FF3757F4B3}"/>
              </a:ext>
            </a:extLst>
          </p:cNvPr>
          <p:cNvPicPr>
            <a:picLocks noChangeAspect="1"/>
          </p:cNvPicPr>
          <p:nvPr/>
        </p:nvPicPr>
        <p:blipFill>
          <a:blip r:embed="rId2"/>
          <a:stretch>
            <a:fillRect/>
          </a:stretch>
        </p:blipFill>
        <p:spPr>
          <a:xfrm>
            <a:off x="630316" y="3832181"/>
            <a:ext cx="6625073" cy="2808316"/>
          </a:xfrm>
          <a:prstGeom prst="rect">
            <a:avLst/>
          </a:prstGeom>
        </p:spPr>
      </p:pic>
      <p:sp>
        <p:nvSpPr>
          <p:cNvPr id="7" name="TextBox 6">
            <a:extLst>
              <a:ext uri="{FF2B5EF4-FFF2-40B4-BE49-F238E27FC236}">
                <a16:creationId xmlns:a16="http://schemas.microsoft.com/office/drawing/2014/main" id="{3F1C135F-D3C8-1A56-E896-CF3DD99B7B0B}"/>
              </a:ext>
            </a:extLst>
          </p:cNvPr>
          <p:cNvSpPr txBox="1"/>
          <p:nvPr/>
        </p:nvSpPr>
        <p:spPr>
          <a:xfrm>
            <a:off x="7255389" y="4368644"/>
            <a:ext cx="4306295" cy="1754326"/>
          </a:xfrm>
          <a:prstGeom prst="rect">
            <a:avLst/>
          </a:prstGeom>
          <a:noFill/>
        </p:spPr>
        <p:txBody>
          <a:bodyPr wrap="square">
            <a:spAutoFit/>
          </a:bodyPr>
          <a:lstStyle/>
          <a:p>
            <a:pPr algn="just"/>
            <a:r>
              <a:rPr lang="en-IN" dirty="0"/>
              <a:t>The pericentric and intercalary heterochromatin of polytene chromosomes . PH – pericentric heterochromatin, </a:t>
            </a:r>
            <a:r>
              <a:rPr lang="en-IN" dirty="0" err="1"/>
              <a:t>IHc</a:t>
            </a:r>
            <a:r>
              <a:rPr lang="en-IN" dirty="0"/>
              <a:t> – compact intercalary heterochromatin, </a:t>
            </a:r>
            <a:r>
              <a:rPr lang="en-IN" dirty="0" err="1"/>
              <a:t>IHd</a:t>
            </a:r>
            <a:r>
              <a:rPr lang="en-IN" dirty="0"/>
              <a:t> – diffuse intercalary heterochromatin.</a:t>
            </a:r>
          </a:p>
          <a:p>
            <a:pPr algn="just"/>
            <a:r>
              <a:rPr lang="en-IN" dirty="0" err="1"/>
              <a:t>Sharakhova</a:t>
            </a:r>
            <a:r>
              <a:rPr lang="en-IN" dirty="0"/>
              <a:t> et al. 2010, 11:459</a:t>
            </a:r>
          </a:p>
        </p:txBody>
      </p:sp>
    </p:spTree>
    <p:extLst>
      <p:ext uri="{BB962C8B-B14F-4D97-AF65-F5344CB8AC3E}">
        <p14:creationId xmlns:p14="http://schemas.microsoft.com/office/powerpoint/2010/main" val="318768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4E3B-4248-7CAF-8723-901B04A555B2}"/>
              </a:ext>
            </a:extLst>
          </p:cNvPr>
          <p:cNvSpPr>
            <a:spLocks noGrp="1"/>
          </p:cNvSpPr>
          <p:nvPr>
            <p:ph type="title"/>
          </p:nvPr>
        </p:nvSpPr>
        <p:spPr>
          <a:xfrm>
            <a:off x="665825" y="94681"/>
            <a:ext cx="10928412" cy="742793"/>
          </a:xfrm>
          <a:solidFill>
            <a:schemeClr val="accent1">
              <a:lumMod val="60000"/>
              <a:lumOff val="40000"/>
            </a:schemeClr>
          </a:solidFill>
        </p:spPr>
        <p:txBody>
          <a:bodyPr>
            <a:noAutofit/>
          </a:bodyPr>
          <a:lstStyle/>
          <a:p>
            <a:r>
              <a:rPr lang="en-US" sz="2400" dirty="0"/>
              <a:t>Difference between euchromatin and heterochromatin</a:t>
            </a:r>
            <a:endParaRPr lang="en-IN" sz="2400" dirty="0"/>
          </a:p>
        </p:txBody>
      </p:sp>
      <p:pic>
        <p:nvPicPr>
          <p:cNvPr id="9" name="Picture 8">
            <a:extLst>
              <a:ext uri="{FF2B5EF4-FFF2-40B4-BE49-F238E27FC236}">
                <a16:creationId xmlns:a16="http://schemas.microsoft.com/office/drawing/2014/main" id="{0736D370-DA07-220D-9FDE-920336B36817}"/>
              </a:ext>
            </a:extLst>
          </p:cNvPr>
          <p:cNvPicPr>
            <a:picLocks noChangeAspect="1"/>
          </p:cNvPicPr>
          <p:nvPr/>
        </p:nvPicPr>
        <p:blipFill>
          <a:blip r:embed="rId2"/>
          <a:stretch>
            <a:fillRect/>
          </a:stretch>
        </p:blipFill>
        <p:spPr>
          <a:xfrm>
            <a:off x="1" y="837474"/>
            <a:ext cx="7457242" cy="3903202"/>
          </a:xfrm>
          <a:prstGeom prst="rect">
            <a:avLst/>
          </a:prstGeom>
        </p:spPr>
      </p:pic>
      <p:pic>
        <p:nvPicPr>
          <p:cNvPr id="10" name="Picture 9">
            <a:extLst>
              <a:ext uri="{FF2B5EF4-FFF2-40B4-BE49-F238E27FC236}">
                <a16:creationId xmlns:a16="http://schemas.microsoft.com/office/drawing/2014/main" id="{113931E1-D279-87D1-9499-5D8351F202D1}"/>
              </a:ext>
            </a:extLst>
          </p:cNvPr>
          <p:cNvPicPr>
            <a:picLocks noChangeAspect="1"/>
          </p:cNvPicPr>
          <p:nvPr/>
        </p:nvPicPr>
        <p:blipFill>
          <a:blip r:embed="rId3"/>
          <a:stretch>
            <a:fillRect/>
          </a:stretch>
        </p:blipFill>
        <p:spPr>
          <a:xfrm>
            <a:off x="7546018" y="4369279"/>
            <a:ext cx="4474345" cy="2506931"/>
          </a:xfrm>
          <a:prstGeom prst="rect">
            <a:avLst/>
          </a:prstGeom>
        </p:spPr>
      </p:pic>
      <p:pic>
        <p:nvPicPr>
          <p:cNvPr id="11" name="Picture 10">
            <a:extLst>
              <a:ext uri="{FF2B5EF4-FFF2-40B4-BE49-F238E27FC236}">
                <a16:creationId xmlns:a16="http://schemas.microsoft.com/office/drawing/2014/main" id="{2490859A-323D-15E2-8144-354BCBD8C5C4}"/>
              </a:ext>
            </a:extLst>
          </p:cNvPr>
          <p:cNvPicPr>
            <a:picLocks noChangeAspect="1"/>
          </p:cNvPicPr>
          <p:nvPr/>
        </p:nvPicPr>
        <p:blipFill>
          <a:blip r:embed="rId4"/>
          <a:stretch>
            <a:fillRect/>
          </a:stretch>
        </p:blipFill>
        <p:spPr>
          <a:xfrm>
            <a:off x="7546019" y="925497"/>
            <a:ext cx="4474346" cy="3355760"/>
          </a:xfrm>
          <a:prstGeom prst="rect">
            <a:avLst/>
          </a:prstGeom>
        </p:spPr>
      </p:pic>
    </p:spTree>
    <p:extLst>
      <p:ext uri="{BB962C8B-B14F-4D97-AF65-F5344CB8AC3E}">
        <p14:creationId xmlns:p14="http://schemas.microsoft.com/office/powerpoint/2010/main" val="217987690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428</TotalTime>
  <Words>6240</Words>
  <Application>Microsoft Office PowerPoint</Application>
  <PresentationFormat>Widescreen</PresentationFormat>
  <Paragraphs>322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Gill Sans MT</vt:lpstr>
      <vt:lpstr>Wingdings</vt:lpstr>
      <vt:lpstr>Parcel</vt:lpstr>
      <vt:lpstr>Heterochromatin, Polytene and lamp-brush chromosomes</vt:lpstr>
      <vt:lpstr>Heterochromatin: Types, organization, formation and significance</vt:lpstr>
      <vt:lpstr>What is chromatin?</vt:lpstr>
      <vt:lpstr>What is euchromatin?</vt:lpstr>
      <vt:lpstr>Packaging of DNA molecules into chromatin</vt:lpstr>
      <vt:lpstr>Structure of heterochromatin</vt:lpstr>
      <vt:lpstr>Types of heterochromatin</vt:lpstr>
      <vt:lpstr>Intercalary heterochromatin</vt:lpstr>
      <vt:lpstr>Difference between euchromatin and heterochromatin</vt:lpstr>
      <vt:lpstr>Functions of heterochromatin</vt:lpstr>
      <vt:lpstr>Polytene chromosome-Introduction</vt:lpstr>
      <vt:lpstr>Morphology of polytene chromsome</vt:lpstr>
      <vt:lpstr>Morphology of polytene chromsome</vt:lpstr>
      <vt:lpstr>Why it is so giant?</vt:lpstr>
      <vt:lpstr>Polytenization</vt:lpstr>
      <vt:lpstr>Banding pattern of polytene chromosomes</vt:lpstr>
      <vt:lpstr>Chromosomal puffs or Balbiani Rings</vt:lpstr>
      <vt:lpstr>Functional stages in polytene chromosome</vt:lpstr>
      <vt:lpstr>Function of polytene chromosomes</vt:lpstr>
      <vt:lpstr>Lampbrush Chromosome Introduction</vt:lpstr>
      <vt:lpstr>Morphology of Lampbrush chromosome</vt:lpstr>
      <vt:lpstr>Morphology of Lampbrush chromosome</vt:lpstr>
      <vt:lpstr>Loops of Lampbrush chromosome</vt:lpstr>
      <vt:lpstr>Genesis of Lampbrush chromosome (LBC)</vt:lpstr>
      <vt:lpstr>Transcription in loops</vt:lpstr>
      <vt:lpstr>Function of Lampbrush chromsomes</vt:lpstr>
      <vt:lpstr>The Structure of Chromatin</vt:lpstr>
      <vt:lpstr>The Structure of Chromatin</vt:lpstr>
      <vt:lpstr>The Structure of Chromatin</vt:lpstr>
      <vt:lpstr>The Structure of Chromatin</vt:lpstr>
      <vt:lpstr>The Structure of Chromatin</vt:lpstr>
      <vt:lpstr>Centromeric and Telomeric DNA</vt:lpstr>
      <vt:lpstr>Centromeric and Telomeric DNA</vt:lpstr>
      <vt:lpstr>Centromeric and Telomeric DNA</vt:lpstr>
      <vt:lpstr>Centromeric and Telomeric DNA</vt:lpstr>
      <vt:lpstr>Centromeric and Telomeric DNA</vt:lpstr>
      <vt:lpstr>Centromeric and Telomeric DNA</vt:lpstr>
      <vt:lpstr>Centromeric and Telomeric DNA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Polytene and lampbrush chromosomes</dc:title>
  <dc:creator>Ajoy Mallik</dc:creator>
  <cp:lastModifiedBy>Ajoy Mallik</cp:lastModifiedBy>
  <cp:revision>23</cp:revision>
  <dcterms:created xsi:type="dcterms:W3CDTF">2022-05-28T04:11:07Z</dcterms:created>
  <dcterms:modified xsi:type="dcterms:W3CDTF">2022-10-27T01:13:19Z</dcterms:modified>
</cp:coreProperties>
</file>