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7" r:id="rId2"/>
    <p:sldId id="272" r:id="rId3"/>
    <p:sldId id="274" r:id="rId4"/>
    <p:sldId id="275" r:id="rId5"/>
    <p:sldId id="278" r:id="rId6"/>
    <p:sldId id="287" r:id="rId7"/>
    <p:sldId id="273" r:id="rId8"/>
    <p:sldId id="280" r:id="rId9"/>
    <p:sldId id="285" r:id="rId10"/>
    <p:sldId id="268" r:id="rId11"/>
    <p:sldId id="269" r:id="rId12"/>
    <p:sldId id="271" r:id="rId13"/>
    <p:sldId id="279" r:id="rId14"/>
    <p:sldId id="257" r:id="rId15"/>
    <p:sldId id="284" r:id="rId16"/>
    <p:sldId id="270" r:id="rId17"/>
    <p:sldId id="276" r:id="rId18"/>
    <p:sldId id="281" r:id="rId19"/>
    <p:sldId id="283" r:id="rId20"/>
    <p:sldId id="277" r:id="rId21"/>
    <p:sldId id="289" r:id="rId22"/>
    <p:sldId id="259" r:id="rId23"/>
    <p:sldId id="260" r:id="rId24"/>
    <p:sldId id="261" r:id="rId25"/>
    <p:sldId id="262" r:id="rId26"/>
    <p:sldId id="267" r:id="rId27"/>
    <p:sldId id="263" r:id="rId28"/>
    <p:sldId id="265" r:id="rId29"/>
    <p:sldId id="266" r:id="rId30"/>
    <p:sldId id="288" r:id="rId31"/>
    <p:sldId id="290" r:id="rId32"/>
    <p:sldId id="291" r:id="rId33"/>
    <p:sldId id="292" r:id="rId34"/>
    <p:sldId id="293" r:id="rId35"/>
    <p:sldId id="299" r:id="rId36"/>
    <p:sldId id="294" r:id="rId37"/>
    <p:sldId id="295" r:id="rId38"/>
    <p:sldId id="296" r:id="rId39"/>
    <p:sldId id="297" r:id="rId40"/>
    <p:sldId id="300" r:id="rId41"/>
    <p:sldId id="301" r:id="rId42"/>
    <p:sldId id="302" r:id="rId43"/>
    <p:sldId id="303" r:id="rId44"/>
    <p:sldId id="304" r:id="rId45"/>
    <p:sldId id="305" r:id="rId46"/>
    <p:sldId id="306"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6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16399-3533-401A-99AF-E6EF7C9627E4}" type="datetimeFigureOut">
              <a:rPr lang="en-US" smtClean="0"/>
              <a:pPr/>
              <a:t>10/15/2022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80CD0-4B56-420E-89D9-03137AB493CA}" type="slidenum">
              <a:rPr lang="en-IN" smtClean="0"/>
              <a:pPr/>
              <a:t>‹#›</a:t>
            </a:fld>
            <a:endParaRPr lang="en-IN"/>
          </a:p>
        </p:txBody>
      </p:sp>
    </p:spTree>
    <p:extLst>
      <p:ext uri="{BB962C8B-B14F-4D97-AF65-F5344CB8AC3E}">
        <p14:creationId xmlns:p14="http://schemas.microsoft.com/office/powerpoint/2010/main" val="255554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0B80CD0-4B56-420E-89D9-03137AB493CA}"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EF005-D492-47B6-A277-E91282BCA27F}"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2362200"/>
            <a:ext cx="6096000" cy="1569660"/>
          </a:xfrm>
          <a:prstGeom prst="rect">
            <a:avLst/>
          </a:prstGeom>
          <a:noFill/>
        </p:spPr>
        <p:txBody>
          <a:bodyPr wrap="square" rtlCol="0">
            <a:spAutoFit/>
          </a:bodyPr>
          <a:lstStyle/>
          <a:p>
            <a:pPr algn="ctr"/>
            <a:r>
              <a:rPr lang="en-US" sz="3200" b="1" dirty="0">
                <a:solidFill>
                  <a:srgbClr val="FF0000"/>
                </a:solidFill>
              </a:rPr>
              <a:t>M</a:t>
            </a:r>
            <a:r>
              <a:rPr lang="en-US" sz="3200" b="1" dirty="0" smtClean="0">
                <a:solidFill>
                  <a:srgbClr val="FF0000"/>
                </a:solidFill>
              </a:rPr>
              <a:t>olecular </a:t>
            </a:r>
            <a:r>
              <a:rPr lang="en-US" sz="3200" b="1" dirty="0">
                <a:solidFill>
                  <a:srgbClr val="FF0000"/>
                </a:solidFill>
              </a:rPr>
              <a:t>and recent approaches </a:t>
            </a:r>
            <a:r>
              <a:rPr lang="en-US" sz="3200" b="1" dirty="0" smtClean="0">
                <a:solidFill>
                  <a:srgbClr val="FF0000"/>
                </a:solidFill>
              </a:rPr>
              <a:t>to</a:t>
            </a:r>
          </a:p>
          <a:p>
            <a:pPr algn="ctr"/>
            <a:r>
              <a:rPr lang="en-US" sz="3200" b="1" dirty="0" smtClean="0">
                <a:solidFill>
                  <a:srgbClr val="FF0000"/>
                </a:solidFill>
              </a:rPr>
              <a:t> </a:t>
            </a:r>
            <a:r>
              <a:rPr lang="en-US" sz="3200" b="1" dirty="0" err="1">
                <a:solidFill>
                  <a:srgbClr val="FF0000"/>
                </a:solidFill>
              </a:rPr>
              <a:t>P</a:t>
            </a:r>
            <a:r>
              <a:rPr lang="en-US" sz="3200" b="1" dirty="0" err="1" smtClean="0">
                <a:solidFill>
                  <a:srgbClr val="FF0000"/>
                </a:solidFill>
              </a:rPr>
              <a:t>olyphasic</a:t>
            </a:r>
            <a:r>
              <a:rPr lang="en-US" sz="3200" b="1" dirty="0" smtClean="0">
                <a:solidFill>
                  <a:srgbClr val="FF0000"/>
                </a:solidFill>
              </a:rPr>
              <a:t> Bacterial Taxonomy</a:t>
            </a:r>
            <a:endParaRPr lang="en-IN" sz="3200" b="1" dirty="0">
              <a:solidFill>
                <a:srgbClr val="FF0000"/>
              </a:solidFill>
            </a:endParaRPr>
          </a:p>
        </p:txBody>
      </p:sp>
    </p:spTree>
    <p:extLst>
      <p:ext uri="{BB962C8B-B14F-4D97-AF65-F5344CB8AC3E}">
        <p14:creationId xmlns:p14="http://schemas.microsoft.com/office/powerpoint/2010/main" val="106145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304800"/>
            <a:ext cx="9144000" cy="6507935"/>
          </a:xfrm>
          <a:prstGeom prst="rect">
            <a:avLst/>
          </a:prstGeom>
        </p:spPr>
        <p:txBody>
          <a:bodyPr wrap="square">
            <a:spAutoFit/>
          </a:bodyPr>
          <a:lstStyle/>
          <a:p>
            <a:pPr algn="ctr">
              <a:lnSpc>
                <a:spcPct val="150000"/>
              </a:lnSpc>
            </a:pPr>
            <a:r>
              <a:rPr lang="en-IN" sz="2000" b="1" u="sng" dirty="0" smtClean="0">
                <a:solidFill>
                  <a:srgbClr val="FF0000"/>
                </a:solidFill>
              </a:rPr>
              <a:t>NANOARCHAEOTA</a:t>
            </a:r>
          </a:p>
          <a:p>
            <a:pPr algn="just">
              <a:lnSpc>
                <a:spcPct val="150000"/>
              </a:lnSpc>
            </a:pPr>
            <a:r>
              <a:rPr lang="en-IN" sz="2000" b="1" dirty="0" err="1" smtClean="0"/>
              <a:t>Nanoarchaeota</a:t>
            </a:r>
            <a:r>
              <a:rPr lang="en-IN" sz="2000" b="1" dirty="0" smtClean="0"/>
              <a:t> is a phylum of very small parasitic </a:t>
            </a:r>
            <a:r>
              <a:rPr lang="en-IN" sz="2000" b="1" dirty="0" err="1" smtClean="0"/>
              <a:t>Archaea</a:t>
            </a:r>
            <a:r>
              <a:rPr lang="en-IN" sz="2000" b="1" dirty="0" smtClean="0"/>
              <a:t> that branches closest to the root of the </a:t>
            </a:r>
            <a:r>
              <a:rPr lang="en-IN" sz="2000" b="1" dirty="0" err="1" smtClean="0"/>
              <a:t>archaeal</a:t>
            </a:r>
            <a:r>
              <a:rPr lang="en-IN" sz="2000" b="1" dirty="0" smtClean="0"/>
              <a:t> </a:t>
            </a:r>
            <a:r>
              <a:rPr lang="en-IN" sz="2000" b="1" dirty="0" err="1" smtClean="0"/>
              <a:t>phylogentic</a:t>
            </a:r>
            <a:r>
              <a:rPr lang="en-IN" sz="2000" b="1" dirty="0" smtClean="0"/>
              <a:t> tree. </a:t>
            </a:r>
            <a:r>
              <a:rPr lang="en-IN" sz="2000" b="1" dirty="0" smtClean="0">
                <a:solidFill>
                  <a:srgbClr val="0070C0"/>
                </a:solidFill>
              </a:rPr>
              <a:t>Cells of </a:t>
            </a:r>
            <a:r>
              <a:rPr lang="en-IN" sz="2000" b="1" i="1" dirty="0" err="1" smtClean="0">
                <a:solidFill>
                  <a:srgbClr val="0070C0"/>
                </a:solidFill>
              </a:rPr>
              <a:t>Nanoarchaeum</a:t>
            </a:r>
            <a:r>
              <a:rPr lang="en-IN" sz="2000" b="1" dirty="0" smtClean="0">
                <a:solidFill>
                  <a:srgbClr val="0070C0"/>
                </a:solidFill>
              </a:rPr>
              <a:t>, the only genus in this phylum</a:t>
            </a:r>
            <a:r>
              <a:rPr lang="en-IN" sz="2000" b="1" dirty="0" smtClean="0"/>
              <a:t>, are small </a:t>
            </a:r>
            <a:r>
              <a:rPr lang="en-IN" sz="2000" b="1" dirty="0" err="1" smtClean="0"/>
              <a:t>coccoids</a:t>
            </a:r>
            <a:r>
              <a:rPr lang="en-IN" sz="2000" b="1" dirty="0" smtClean="0"/>
              <a:t> that live as parasites, or possibly as </a:t>
            </a:r>
            <a:r>
              <a:rPr lang="en-IN" sz="2000" b="1" dirty="0" err="1" smtClean="0"/>
              <a:t>symbionts</a:t>
            </a:r>
            <a:r>
              <a:rPr lang="en-IN" sz="2000" b="1" dirty="0" smtClean="0"/>
              <a:t>, of the </a:t>
            </a:r>
            <a:r>
              <a:rPr lang="en-IN" sz="2000" b="1" dirty="0" err="1" smtClean="0"/>
              <a:t>crenarchaeota</a:t>
            </a:r>
            <a:r>
              <a:rPr lang="en-IN" sz="2000" b="1" dirty="0" smtClean="0"/>
              <a:t> </a:t>
            </a:r>
            <a:r>
              <a:rPr lang="en-IN" sz="2000" b="1" i="1" dirty="0" err="1" smtClean="0"/>
              <a:t>Ignicoccus</a:t>
            </a:r>
            <a:r>
              <a:rPr lang="en-IN" sz="2000" b="1" dirty="0" smtClean="0"/>
              <a:t>. Cells of </a:t>
            </a:r>
            <a:r>
              <a:rPr lang="en-IN" sz="2000" b="1" i="1" dirty="0" err="1" smtClean="0"/>
              <a:t>Nanoarchaeum</a:t>
            </a:r>
            <a:r>
              <a:rPr lang="en-IN" sz="2000" b="1" dirty="0" smtClean="0"/>
              <a:t> are about 0.4 </a:t>
            </a:r>
            <a:r>
              <a:rPr lang="en-IN" sz="2000" b="1" dirty="0" err="1" smtClean="0"/>
              <a:t>μm</a:t>
            </a:r>
            <a:r>
              <a:rPr lang="en-IN" sz="2000" b="1" dirty="0" smtClean="0"/>
              <a:t> in diameter and replicate only when attached to the surface of </a:t>
            </a:r>
            <a:r>
              <a:rPr lang="en-IN" sz="2000" b="1" i="1" dirty="0" err="1" smtClean="0"/>
              <a:t>Ignicoccus</a:t>
            </a:r>
            <a:r>
              <a:rPr lang="en-IN" sz="2000" b="1" dirty="0" smtClean="0"/>
              <a:t>. </a:t>
            </a:r>
            <a:r>
              <a:rPr lang="en-IN" sz="2000" b="1" i="1" dirty="0" err="1" smtClean="0"/>
              <a:t>Nanoarchaeum</a:t>
            </a:r>
            <a:r>
              <a:rPr lang="en-IN" sz="2000" b="1" dirty="0" smtClean="0"/>
              <a:t> is </a:t>
            </a:r>
            <a:r>
              <a:rPr lang="en-IN" sz="2000" b="1" dirty="0" err="1" smtClean="0">
                <a:solidFill>
                  <a:srgbClr val="0070C0"/>
                </a:solidFill>
              </a:rPr>
              <a:t>hyperthermophilic</a:t>
            </a:r>
            <a:r>
              <a:rPr lang="en-IN" sz="2000" b="1" dirty="0" smtClean="0"/>
              <a:t>, with an optimal growth of about 90°C. The metabolism of </a:t>
            </a:r>
            <a:r>
              <a:rPr lang="en-IN" sz="2000" b="1" i="1" dirty="0" err="1" smtClean="0"/>
              <a:t>Nanoarchaeum</a:t>
            </a:r>
            <a:r>
              <a:rPr lang="en-IN" sz="2000" b="1" dirty="0" smtClean="0"/>
              <a:t> is unknown, but </a:t>
            </a:r>
            <a:r>
              <a:rPr lang="en-IN" sz="2000" b="1" dirty="0" smtClean="0">
                <a:solidFill>
                  <a:srgbClr val="0070C0"/>
                </a:solidFill>
              </a:rPr>
              <a:t>its host is an </a:t>
            </a:r>
            <a:r>
              <a:rPr lang="en-IN" sz="2000" b="1" dirty="0" err="1" smtClean="0">
                <a:solidFill>
                  <a:srgbClr val="0070C0"/>
                </a:solidFill>
              </a:rPr>
              <a:t>autotroph</a:t>
            </a:r>
            <a:r>
              <a:rPr lang="en-IN" sz="2000" b="1" dirty="0" smtClean="0">
                <a:solidFill>
                  <a:srgbClr val="0070C0"/>
                </a:solidFill>
              </a:rPr>
              <a:t>, growing with H</a:t>
            </a:r>
            <a:r>
              <a:rPr lang="en-IN" sz="2000" b="1" baseline="-25000" dirty="0" smtClean="0">
                <a:solidFill>
                  <a:srgbClr val="0070C0"/>
                </a:solidFill>
              </a:rPr>
              <a:t>2</a:t>
            </a:r>
            <a:r>
              <a:rPr lang="en-IN" sz="2000" b="1" dirty="0" smtClean="0">
                <a:solidFill>
                  <a:srgbClr val="0070C0"/>
                </a:solidFill>
              </a:rPr>
              <a:t> as electron donor and elemental </a:t>
            </a:r>
            <a:r>
              <a:rPr lang="en-IN" sz="2000" b="1" dirty="0" err="1" smtClean="0">
                <a:solidFill>
                  <a:srgbClr val="0070C0"/>
                </a:solidFill>
              </a:rPr>
              <a:t>sulfur</a:t>
            </a:r>
            <a:r>
              <a:rPr lang="en-IN" sz="2000" b="1" dirty="0" smtClean="0">
                <a:solidFill>
                  <a:srgbClr val="0070C0"/>
                </a:solidFill>
              </a:rPr>
              <a:t> as electron acceptor. </a:t>
            </a:r>
            <a:r>
              <a:rPr lang="en-IN" sz="2000" b="1" dirty="0" smtClean="0"/>
              <a:t>Isolates from </a:t>
            </a:r>
            <a:r>
              <a:rPr lang="en-IN" sz="2000" b="1" i="1" dirty="0" err="1" smtClean="0"/>
              <a:t>Nanoarchaeum</a:t>
            </a:r>
            <a:r>
              <a:rPr lang="en-IN" sz="2000" b="1" dirty="0" smtClean="0"/>
              <a:t> have been obtained from submarine hydrothermal vents as well as terrestrial hot springs. The genome of </a:t>
            </a:r>
            <a:r>
              <a:rPr lang="en-IN" sz="2000" b="1" i="1" dirty="0" err="1" smtClean="0"/>
              <a:t>Nanoarchaeum</a:t>
            </a:r>
            <a:r>
              <a:rPr lang="en-IN" sz="2000" b="1" dirty="0" err="1" smtClean="0"/>
              <a:t>is</a:t>
            </a:r>
            <a:r>
              <a:rPr lang="en-IN" sz="2000" b="1" dirty="0" smtClean="0"/>
              <a:t> only 0.49 </a:t>
            </a:r>
            <a:r>
              <a:rPr lang="en-IN" sz="2000" b="1" dirty="0" err="1" smtClean="0"/>
              <a:t>Mbp</a:t>
            </a:r>
            <a:r>
              <a:rPr lang="en-IN" sz="2000" b="1" dirty="0" smtClean="0"/>
              <a:t>, the </a:t>
            </a:r>
            <a:r>
              <a:rPr lang="en-IN" sz="2000" b="1" dirty="0" smtClean="0">
                <a:solidFill>
                  <a:srgbClr val="0070C0"/>
                </a:solidFill>
              </a:rPr>
              <a:t>smallest genome known</a:t>
            </a:r>
            <a:r>
              <a:rPr lang="en-IN" sz="2000" b="1" dirty="0" smtClean="0"/>
              <a:t>. It lacks identifiable genes for most known metabolic functions, including the synthesis of monomers, such as </a:t>
            </a:r>
            <a:r>
              <a:rPr lang="en-IN" sz="2000" b="1" dirty="0" err="1" smtClean="0"/>
              <a:t>aminoacids</a:t>
            </a:r>
            <a:r>
              <a:rPr lang="en-IN" sz="2000" b="1" dirty="0" smtClean="0"/>
              <a:t>, nucleotides, and coenzymes.</a:t>
            </a:r>
            <a:endParaRPr lang="en-IN"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27650" name="Picture 2" descr="Nanoarchaeum equitans - Alchetron, The Free Social Encycloped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2743200"/>
            <a:ext cx="8143362" cy="4114800"/>
          </a:xfrm>
          <a:prstGeom prst="rect">
            <a:avLst/>
          </a:prstGeom>
          <a:noFill/>
        </p:spPr>
      </p:pic>
      <p:sp>
        <p:nvSpPr>
          <p:cNvPr id="3" name="Rectangle 2"/>
          <p:cNvSpPr/>
          <p:nvPr/>
        </p:nvSpPr>
        <p:spPr>
          <a:xfrm>
            <a:off x="0" y="304800"/>
            <a:ext cx="9144000" cy="1938992"/>
          </a:xfrm>
          <a:prstGeom prst="rect">
            <a:avLst/>
          </a:prstGeom>
        </p:spPr>
        <p:txBody>
          <a:bodyPr wrap="square">
            <a:spAutoFit/>
          </a:bodyPr>
          <a:lstStyle/>
          <a:p>
            <a:pPr algn="just"/>
            <a:r>
              <a:rPr lang="en-IN" sz="2000" b="1" i="1" dirty="0" err="1" smtClean="0"/>
              <a:t>Nanoarchaeum</a:t>
            </a:r>
            <a:r>
              <a:rPr lang="en-IN" sz="2000" b="1" i="1" dirty="0" smtClean="0"/>
              <a:t> </a:t>
            </a:r>
            <a:r>
              <a:rPr lang="en-IN" sz="2000" b="1" i="1" dirty="0" err="1" smtClean="0"/>
              <a:t>equitans</a:t>
            </a:r>
            <a:r>
              <a:rPr lang="en-IN" sz="2000" dirty="0" smtClean="0"/>
              <a:t> is a species of marine </a:t>
            </a:r>
            <a:r>
              <a:rPr lang="en-IN" sz="2000" dirty="0" err="1" smtClean="0"/>
              <a:t>Archaea</a:t>
            </a:r>
            <a:r>
              <a:rPr lang="en-IN" sz="2000" dirty="0" smtClean="0"/>
              <a:t> that was discovered in 2002 in a hydrothermal vent off the coast of Iceland on the </a:t>
            </a:r>
            <a:r>
              <a:rPr lang="en-IN" sz="2000" dirty="0" err="1" smtClean="0"/>
              <a:t>Kolbeinsey</a:t>
            </a:r>
            <a:r>
              <a:rPr lang="en-IN" sz="2000" dirty="0" smtClean="0"/>
              <a:t> Ridge by Karl </a:t>
            </a:r>
            <a:r>
              <a:rPr lang="en-IN" sz="2000" dirty="0" err="1" smtClean="0"/>
              <a:t>Stetter</a:t>
            </a:r>
            <a:r>
              <a:rPr lang="en-IN" sz="2000" dirty="0" smtClean="0"/>
              <a:t>. Strains of this microbe were also found on the Sub-polar Mid Oceanic Ridge, and in the Obsidian Pool in Yellowstone National Park. Since it grows in temperatures approaching boiling, at about 80 degrees Celsius, it is considered to be a </a:t>
            </a:r>
            <a:r>
              <a:rPr lang="en-IN" sz="2000" dirty="0" err="1" smtClean="0"/>
              <a:t>thermophile</a:t>
            </a:r>
            <a:r>
              <a:rPr lang="en-IN" sz="2000" dirty="0" smtClean="0"/>
              <a:t>. It grows best in environments with a pH of 6, and a salinity concentration of 2%.</a:t>
            </a:r>
            <a:endParaRPr lang="en-IN" sz="2000" dirty="0"/>
          </a:p>
        </p:txBody>
      </p:sp>
      <p:sp>
        <p:nvSpPr>
          <p:cNvPr id="4" name="Rectangle 3"/>
          <p:cNvSpPr/>
          <p:nvPr/>
        </p:nvSpPr>
        <p:spPr>
          <a:xfrm>
            <a:off x="0" y="2209800"/>
            <a:ext cx="6400800" cy="369332"/>
          </a:xfrm>
          <a:prstGeom prst="rect">
            <a:avLst/>
          </a:prstGeom>
        </p:spPr>
        <p:txBody>
          <a:bodyPr wrap="square">
            <a:spAutoFit/>
          </a:bodyPr>
          <a:lstStyle/>
          <a:p>
            <a:r>
              <a:rPr lang="en-IN" dirty="0" smtClean="0">
                <a:solidFill>
                  <a:srgbClr val="0070C0"/>
                </a:solidFill>
              </a:rPr>
              <a:t>https://alchetron.com/Nanoarchaeum-equitans</a:t>
            </a:r>
            <a:endParaRPr lang="en-IN"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6507935"/>
          </a:xfrm>
          <a:prstGeom prst="rect">
            <a:avLst/>
          </a:prstGeom>
        </p:spPr>
        <p:txBody>
          <a:bodyPr wrap="square">
            <a:spAutoFit/>
          </a:bodyPr>
          <a:lstStyle/>
          <a:p>
            <a:pPr algn="just">
              <a:lnSpc>
                <a:spcPct val="150000"/>
              </a:lnSpc>
            </a:pPr>
            <a:r>
              <a:rPr lang="en-IN" sz="2000" b="1" dirty="0" err="1" smtClean="0">
                <a:solidFill>
                  <a:srgbClr val="C00000"/>
                </a:solidFill>
              </a:rPr>
              <a:t>Archaebacteria</a:t>
            </a:r>
            <a:r>
              <a:rPr lang="en-IN" sz="2000" dirty="0" smtClean="0">
                <a:solidFill>
                  <a:srgbClr val="C00000"/>
                </a:solidFill>
              </a:rPr>
              <a:t>, </a:t>
            </a:r>
            <a:r>
              <a:rPr lang="en-IN" sz="2000" dirty="0" smtClean="0"/>
              <a:t>diverse group of bacteria (prokaryotes), sometimes called the </a:t>
            </a:r>
            <a:r>
              <a:rPr lang="en-IN" sz="2000" dirty="0" err="1" smtClean="0"/>
              <a:t>archaea</a:t>
            </a:r>
            <a:r>
              <a:rPr lang="en-IN" sz="2000" dirty="0" smtClean="0"/>
              <a:t> and considered a major group unto themselves. </a:t>
            </a:r>
            <a:r>
              <a:rPr lang="en-IN" sz="2000" b="1" dirty="0" err="1" smtClean="0">
                <a:solidFill>
                  <a:srgbClr val="0070C0"/>
                </a:solidFill>
              </a:rPr>
              <a:t>Archaebacteria</a:t>
            </a:r>
            <a:r>
              <a:rPr lang="en-IN" sz="2000" b="1" dirty="0" smtClean="0">
                <a:solidFill>
                  <a:srgbClr val="0070C0"/>
                </a:solidFill>
              </a:rPr>
              <a:t> are contrasted with the </a:t>
            </a:r>
            <a:r>
              <a:rPr lang="en-IN" sz="2000" b="1" dirty="0" err="1" smtClean="0">
                <a:solidFill>
                  <a:srgbClr val="0070C0"/>
                </a:solidFill>
              </a:rPr>
              <a:t>Eubacteria</a:t>
            </a:r>
            <a:r>
              <a:rPr lang="en-IN" sz="2000" b="1" dirty="0" smtClean="0">
                <a:solidFill>
                  <a:srgbClr val="0070C0"/>
                </a:solidFill>
              </a:rPr>
              <a:t>, from which they differ biochemically in the arrangement of the bases in their ribosomal RNA and in the composition of their plasma membranes and cell walls.</a:t>
            </a:r>
            <a:r>
              <a:rPr lang="en-IN" sz="2000" dirty="0" smtClean="0">
                <a:solidFill>
                  <a:srgbClr val="0070C0"/>
                </a:solidFill>
              </a:rPr>
              <a:t> </a:t>
            </a:r>
            <a:r>
              <a:rPr lang="en-IN" sz="2000" dirty="0" smtClean="0"/>
              <a:t>There are three major known groups of </a:t>
            </a:r>
            <a:r>
              <a:rPr lang="en-IN" sz="2000" dirty="0" err="1" smtClean="0"/>
              <a:t>Archaebacteria</a:t>
            </a:r>
            <a:r>
              <a:rPr lang="en-IN" sz="2000" dirty="0" smtClean="0"/>
              <a:t>: </a:t>
            </a:r>
            <a:r>
              <a:rPr lang="en-IN" sz="2000" dirty="0" err="1" smtClean="0"/>
              <a:t>methanogens</a:t>
            </a:r>
            <a:r>
              <a:rPr lang="en-IN" sz="2000" dirty="0" smtClean="0"/>
              <a:t>, </a:t>
            </a:r>
            <a:r>
              <a:rPr lang="en-IN" sz="2000" dirty="0" err="1" smtClean="0"/>
              <a:t>halophiles</a:t>
            </a:r>
            <a:r>
              <a:rPr lang="en-IN" sz="2000" dirty="0" smtClean="0"/>
              <a:t>, and </a:t>
            </a:r>
            <a:r>
              <a:rPr lang="en-IN" sz="2000" dirty="0" err="1" smtClean="0"/>
              <a:t>thermophiles</a:t>
            </a:r>
            <a:r>
              <a:rPr lang="en-IN" sz="2000" dirty="0" smtClean="0"/>
              <a:t>. The </a:t>
            </a:r>
            <a:r>
              <a:rPr lang="en-IN" sz="2000" b="1" dirty="0" err="1" smtClean="0"/>
              <a:t>methanogens</a:t>
            </a:r>
            <a:r>
              <a:rPr lang="en-IN" sz="2000" b="1" dirty="0" smtClean="0"/>
              <a:t> </a:t>
            </a:r>
            <a:r>
              <a:rPr lang="en-IN" sz="2000" dirty="0" smtClean="0"/>
              <a:t>are anaerobic bacteria that produce methane. They are found in sewage treatment plants, bogs, and the intestinal tracts of ruminants. Ancient </a:t>
            </a:r>
            <a:r>
              <a:rPr lang="en-IN" sz="2000" dirty="0" err="1" smtClean="0"/>
              <a:t>methanogens</a:t>
            </a:r>
            <a:r>
              <a:rPr lang="en-IN" sz="2000" dirty="0" smtClean="0"/>
              <a:t> are the source of natural gas. </a:t>
            </a:r>
            <a:r>
              <a:rPr lang="en-IN" sz="2000" b="1" dirty="0" err="1" smtClean="0"/>
              <a:t>Halophiles</a:t>
            </a:r>
            <a:r>
              <a:rPr lang="en-IN" sz="2000" dirty="0" smtClean="0"/>
              <a:t> are bacteria that thrive in high salt concentrations such as those found in salt lakes or pools of sea water. </a:t>
            </a:r>
            <a:r>
              <a:rPr lang="en-IN" sz="2000" dirty="0" err="1" smtClean="0"/>
              <a:t>T</a:t>
            </a:r>
            <a:r>
              <a:rPr lang="en-IN" sz="2000" b="1" dirty="0" err="1" smtClean="0"/>
              <a:t>hermophiles</a:t>
            </a:r>
            <a:r>
              <a:rPr lang="en-IN" sz="2000" dirty="0" smtClean="0"/>
              <a:t> are the heat-loving bacteria found near hydrothermal vents and hot springs. Many </a:t>
            </a:r>
            <a:r>
              <a:rPr lang="en-IN" sz="2000" dirty="0" err="1" smtClean="0"/>
              <a:t>thermophiles</a:t>
            </a:r>
            <a:r>
              <a:rPr lang="en-IN" sz="2000" dirty="0" smtClean="0"/>
              <a:t> are chemosynthetic  using dissolved </a:t>
            </a:r>
            <a:r>
              <a:rPr lang="en-IN" sz="2000" dirty="0" err="1" smtClean="0"/>
              <a:t>sulfur</a:t>
            </a:r>
            <a:r>
              <a:rPr lang="en-IN" sz="2000" dirty="0" smtClean="0"/>
              <a:t> or other elements as their energy source and iron as a means of respiration. </a:t>
            </a:r>
            <a:r>
              <a:rPr lang="en-IN" sz="2000" b="1" dirty="0" err="1" smtClean="0"/>
              <a:t>Archaebacteria</a:t>
            </a:r>
            <a:r>
              <a:rPr lang="en-IN" sz="2000" b="1" dirty="0" smtClean="0"/>
              <a:t> emerged at least 3.5 billion years ago and live in environments that resemble conditions existing when the earth was young.</a:t>
            </a:r>
            <a:endParaRPr lang="en-IN"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35842" name="Picture 2" descr="Archaea Family Tree Blossoms, Thanks to Genomics | The Scientist Magazine®"/>
          <p:cNvPicPr>
            <a:picLocks noChangeAspect="1" noChangeArrowheads="1"/>
          </p:cNvPicPr>
          <p:nvPr/>
        </p:nvPicPr>
        <p:blipFill>
          <a:blip r:embed="rId3"/>
          <a:srcRect/>
          <a:stretch>
            <a:fillRect/>
          </a:stretch>
        </p:blipFill>
        <p:spPr bwMode="auto">
          <a:xfrm>
            <a:off x="-1" y="381000"/>
            <a:ext cx="9144001" cy="5143502"/>
          </a:xfrm>
          <a:prstGeom prst="rect">
            <a:avLst/>
          </a:prstGeom>
          <a:noFill/>
        </p:spPr>
      </p:pic>
      <p:sp>
        <p:nvSpPr>
          <p:cNvPr id="4" name="Rectangle 3"/>
          <p:cNvSpPr/>
          <p:nvPr/>
        </p:nvSpPr>
        <p:spPr>
          <a:xfrm>
            <a:off x="0" y="5638800"/>
            <a:ext cx="9144000" cy="707886"/>
          </a:xfrm>
          <a:prstGeom prst="rect">
            <a:avLst/>
          </a:prstGeom>
        </p:spPr>
        <p:txBody>
          <a:bodyPr wrap="square">
            <a:spAutoFit/>
          </a:bodyPr>
          <a:lstStyle/>
          <a:p>
            <a:pPr algn="ctr"/>
            <a:r>
              <a:rPr lang="en-IN" sz="2000" b="1" dirty="0" smtClean="0"/>
              <a:t>Morning Glory Pool is a hot spring in the Yellowstone Upper Geyser Basin of the United States.</a:t>
            </a:r>
            <a:endParaRPr lang="en-IN"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2246769"/>
          </a:xfrm>
          <a:prstGeom prst="rect">
            <a:avLst/>
          </a:prstGeom>
        </p:spPr>
        <p:txBody>
          <a:bodyPr wrap="square">
            <a:spAutoFit/>
          </a:bodyPr>
          <a:lstStyle/>
          <a:p>
            <a:pPr fontAlgn="base"/>
            <a:r>
              <a:rPr lang="en-IN" sz="2000" b="1" dirty="0" smtClean="0"/>
              <a:t>Domain </a:t>
            </a:r>
            <a:r>
              <a:rPr lang="en-IN" sz="2000" b="1" dirty="0" err="1" smtClean="0"/>
              <a:t>Archaea</a:t>
            </a:r>
            <a:r>
              <a:rPr lang="en-IN" sz="2000" b="1" dirty="0" smtClean="0"/>
              <a:t>:</a:t>
            </a:r>
            <a:endParaRPr lang="en-IN" sz="2000" dirty="0" smtClean="0"/>
          </a:p>
          <a:p>
            <a:pPr fontAlgn="base"/>
            <a:r>
              <a:rPr lang="en-IN" sz="2000" b="1" dirty="0" smtClean="0"/>
              <a:t>Phylum AI:</a:t>
            </a:r>
            <a:endParaRPr lang="en-IN" sz="2000" dirty="0" smtClean="0"/>
          </a:p>
          <a:p>
            <a:pPr fontAlgn="base"/>
            <a:r>
              <a:rPr lang="en-IN" sz="2000" b="1" dirty="0" err="1" smtClean="0"/>
              <a:t>Crenarchaeota</a:t>
            </a:r>
            <a:r>
              <a:rPr lang="en-IN" sz="2000" b="1" dirty="0" smtClean="0"/>
              <a:t>:</a:t>
            </a:r>
            <a:endParaRPr lang="en-IN" sz="2000" dirty="0" smtClean="0"/>
          </a:p>
          <a:p>
            <a:pPr algn="just" fontAlgn="base"/>
            <a:r>
              <a:rPr lang="en-IN" sz="2000" dirty="0" smtClean="0"/>
              <a:t>The phylum </a:t>
            </a:r>
            <a:r>
              <a:rPr lang="en-IN" sz="2000" dirty="0" err="1" smtClean="0"/>
              <a:t>Crenarchaeota</a:t>
            </a:r>
            <a:r>
              <a:rPr lang="en-IN" sz="2000" dirty="0" smtClean="0"/>
              <a:t> contains </a:t>
            </a:r>
            <a:r>
              <a:rPr lang="en-IN" sz="2000" b="1" dirty="0" err="1" smtClean="0">
                <a:solidFill>
                  <a:srgbClr val="0070C0"/>
                </a:solidFill>
              </a:rPr>
              <a:t>thermophilic</a:t>
            </a:r>
            <a:r>
              <a:rPr lang="en-IN" sz="2000" b="1" dirty="0" smtClean="0">
                <a:solidFill>
                  <a:srgbClr val="0070C0"/>
                </a:solidFill>
              </a:rPr>
              <a:t> and </a:t>
            </a:r>
            <a:r>
              <a:rPr lang="en-IN" sz="2000" b="1" dirty="0" err="1" smtClean="0">
                <a:solidFill>
                  <a:srgbClr val="0070C0"/>
                </a:solidFill>
              </a:rPr>
              <a:t>hyperthcrmophilic</a:t>
            </a:r>
            <a:r>
              <a:rPr lang="en-IN" sz="2000" b="1" dirty="0" smtClean="0">
                <a:solidFill>
                  <a:srgbClr val="0070C0"/>
                </a:solidFill>
              </a:rPr>
              <a:t> </a:t>
            </a:r>
            <a:r>
              <a:rPr lang="en-IN" sz="2000" dirty="0" err="1" smtClean="0"/>
              <a:t>sulfur</a:t>
            </a:r>
            <a:r>
              <a:rPr lang="en-IN" sz="2000" dirty="0" smtClean="0"/>
              <a:t>-metabolizing prokaryotes; arranged in single class </a:t>
            </a:r>
            <a:r>
              <a:rPr lang="en-IN" sz="2000" dirty="0" err="1" smtClean="0"/>
              <a:t>Thermoprotei</a:t>
            </a:r>
            <a:r>
              <a:rPr lang="en-IN" sz="2000" dirty="0" smtClean="0"/>
              <a:t> divided into three orders and five families. The important genera are </a:t>
            </a:r>
            <a:r>
              <a:rPr lang="en-IN" sz="2000" dirty="0" err="1" smtClean="0"/>
              <a:t>Thermoproteus</a:t>
            </a:r>
            <a:r>
              <a:rPr lang="en-IN" sz="2000" dirty="0" smtClean="0"/>
              <a:t>, </a:t>
            </a:r>
            <a:r>
              <a:rPr lang="en-IN" sz="2000" dirty="0" err="1" smtClean="0"/>
              <a:t>Desulgurococcus</a:t>
            </a:r>
            <a:r>
              <a:rPr lang="en-IN" sz="2000" dirty="0" smtClean="0"/>
              <a:t>, </a:t>
            </a:r>
            <a:r>
              <a:rPr lang="en-IN" sz="2000" dirty="0" err="1" smtClean="0"/>
              <a:t>Pyrodictium</a:t>
            </a:r>
            <a:r>
              <a:rPr lang="en-IN" sz="2000" dirty="0" smtClean="0"/>
              <a:t>, and </a:t>
            </a:r>
            <a:r>
              <a:rPr lang="en-IN" sz="2000" dirty="0" err="1" smtClean="0"/>
              <a:t>Sulfolobus</a:t>
            </a:r>
            <a:r>
              <a:rPr lang="en-IN" sz="2000" dirty="0" smtClean="0"/>
              <a:t>.</a:t>
            </a:r>
          </a:p>
        </p:txBody>
      </p:sp>
      <p:pic>
        <p:nvPicPr>
          <p:cNvPr id="17410" name="Picture 2" descr="Diversity | Free Full-Text | Phylogenetic Diversity of Archaea in Shallow Hydrothermal  Vents of Eolian Islands, Italy | HTML"/>
          <p:cNvPicPr>
            <a:picLocks noChangeAspect="1" noChangeArrowheads="1"/>
          </p:cNvPicPr>
          <p:nvPr/>
        </p:nvPicPr>
        <p:blipFill>
          <a:blip r:embed="rId3" cstate="print"/>
          <a:srcRect/>
          <a:stretch>
            <a:fillRect/>
          </a:stretch>
        </p:blipFill>
        <p:spPr bwMode="auto">
          <a:xfrm>
            <a:off x="533399" y="2209800"/>
            <a:ext cx="8229601" cy="4648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149959"/>
            <a:ext cx="9144000" cy="6555641"/>
          </a:xfrm>
          <a:prstGeom prst="rect">
            <a:avLst/>
          </a:prstGeom>
        </p:spPr>
        <p:txBody>
          <a:bodyPr wrap="square">
            <a:spAutoFit/>
          </a:bodyPr>
          <a:lstStyle/>
          <a:p>
            <a:pPr algn="just"/>
            <a:r>
              <a:rPr lang="en-IN" sz="2000" b="1" dirty="0" smtClean="0"/>
              <a:t>The </a:t>
            </a:r>
            <a:r>
              <a:rPr lang="en-IN" sz="2000" b="1" dirty="0" err="1" smtClean="0"/>
              <a:t>Crenarchaeota</a:t>
            </a:r>
            <a:r>
              <a:rPr lang="en-IN" sz="2000" b="1" dirty="0" smtClean="0"/>
              <a:t> are </a:t>
            </a:r>
            <a:r>
              <a:rPr lang="en-IN" sz="2000" b="1" dirty="0" err="1" smtClean="0"/>
              <a:t>Archaea</a:t>
            </a:r>
            <a:r>
              <a:rPr lang="en-IN" sz="2000" b="1" dirty="0" smtClean="0"/>
              <a:t> that have been classified as either a phylum of the </a:t>
            </a:r>
            <a:r>
              <a:rPr lang="en-IN" sz="2000" b="1" dirty="0" err="1" smtClean="0"/>
              <a:t>Archaea</a:t>
            </a:r>
            <a:r>
              <a:rPr lang="en-IN" sz="2000" b="1" dirty="0" smtClean="0"/>
              <a:t> kingdom or a kingdom of its own. Initially, the </a:t>
            </a:r>
            <a:r>
              <a:rPr lang="en-IN" sz="2000" b="1" dirty="0" err="1" smtClean="0"/>
              <a:t>Crenarchaeota</a:t>
            </a:r>
            <a:r>
              <a:rPr lang="en-IN" sz="2000" b="1" dirty="0" smtClean="0"/>
              <a:t> were thought to be </a:t>
            </a:r>
            <a:r>
              <a:rPr lang="en-IN" sz="2000" b="1" dirty="0" err="1" smtClean="0"/>
              <a:t>sulfur</a:t>
            </a:r>
            <a:r>
              <a:rPr lang="en-IN" sz="2000" b="1" dirty="0" smtClean="0"/>
              <a:t>-dependent </a:t>
            </a:r>
            <a:r>
              <a:rPr lang="en-IN" sz="2000" b="1" dirty="0" err="1" smtClean="0"/>
              <a:t>extremophiles</a:t>
            </a:r>
            <a:r>
              <a:rPr lang="en-IN" sz="2000" b="1" dirty="0" smtClean="0"/>
              <a:t> but recent studies have identified characteristic </a:t>
            </a:r>
            <a:r>
              <a:rPr lang="en-IN" sz="2000" b="1" dirty="0" err="1" smtClean="0"/>
              <a:t>Crenarchaeota</a:t>
            </a:r>
            <a:r>
              <a:rPr lang="en-IN" sz="2000" b="1" dirty="0" smtClean="0"/>
              <a:t> environmental </a:t>
            </a:r>
            <a:r>
              <a:rPr lang="en-IN" sz="2000" b="1" dirty="0" err="1" smtClean="0"/>
              <a:t>rRNA</a:t>
            </a:r>
            <a:r>
              <a:rPr lang="en-IN" sz="2000" b="1" dirty="0" smtClean="0"/>
              <a:t> indicating the organism may be the </a:t>
            </a:r>
            <a:r>
              <a:rPr lang="en-IN" sz="2000" b="1" dirty="0" smtClean="0">
                <a:solidFill>
                  <a:srgbClr val="FF0000"/>
                </a:solidFill>
              </a:rPr>
              <a:t>most abundant </a:t>
            </a:r>
            <a:r>
              <a:rPr lang="en-IN" sz="2000" b="1" dirty="0" err="1" smtClean="0">
                <a:solidFill>
                  <a:srgbClr val="FF0000"/>
                </a:solidFill>
              </a:rPr>
              <a:t>archaea</a:t>
            </a:r>
            <a:r>
              <a:rPr lang="en-IN" sz="2000" b="1" dirty="0" smtClean="0">
                <a:solidFill>
                  <a:srgbClr val="FF0000"/>
                </a:solidFill>
              </a:rPr>
              <a:t> in the marine environment</a:t>
            </a:r>
            <a:r>
              <a:rPr lang="en-IN" sz="2000" b="1" dirty="0" smtClean="0"/>
              <a:t>. Originally, they were separated from the other </a:t>
            </a:r>
            <a:r>
              <a:rPr lang="en-IN" sz="2000" b="1" dirty="0" err="1" smtClean="0"/>
              <a:t>archaea</a:t>
            </a:r>
            <a:r>
              <a:rPr lang="en-IN" sz="2000" b="1" dirty="0" smtClean="0"/>
              <a:t> based on </a:t>
            </a:r>
            <a:r>
              <a:rPr lang="en-IN" sz="2000" b="1" dirty="0" err="1" smtClean="0"/>
              <a:t>rRNA</a:t>
            </a:r>
            <a:r>
              <a:rPr lang="en-IN" sz="2000" b="1" dirty="0" smtClean="0"/>
              <a:t> sequences. However, other physiological features, such as lack of </a:t>
            </a:r>
            <a:r>
              <a:rPr lang="en-IN" sz="2000" b="1" dirty="0" err="1" smtClean="0"/>
              <a:t>histones</a:t>
            </a:r>
            <a:r>
              <a:rPr lang="en-IN" sz="2000" b="1" dirty="0" smtClean="0"/>
              <a:t> have supported this division, although some </a:t>
            </a:r>
            <a:r>
              <a:rPr lang="en-IN" sz="2000" b="1" dirty="0" err="1" smtClean="0"/>
              <a:t>crenarchaea</a:t>
            </a:r>
            <a:r>
              <a:rPr lang="en-IN" sz="2000" b="1" dirty="0" smtClean="0"/>
              <a:t> were found to have </a:t>
            </a:r>
            <a:r>
              <a:rPr lang="en-IN" sz="2000" b="1" dirty="0" err="1" smtClean="0"/>
              <a:t>histones</a:t>
            </a:r>
            <a:r>
              <a:rPr lang="en-IN" sz="2000" b="1" dirty="0" smtClean="0"/>
              <a:t>. Until recently all cultured </a:t>
            </a:r>
            <a:r>
              <a:rPr lang="en-IN" sz="2000" b="1" dirty="0" err="1" smtClean="0"/>
              <a:t>Crenarchaea</a:t>
            </a:r>
            <a:r>
              <a:rPr lang="en-IN" sz="2000" b="1" dirty="0" smtClean="0"/>
              <a:t> had been </a:t>
            </a:r>
            <a:r>
              <a:rPr lang="en-IN" sz="2000" b="1" dirty="0" err="1" smtClean="0"/>
              <a:t>thermophilic</a:t>
            </a:r>
            <a:r>
              <a:rPr lang="en-IN" sz="2000" b="1" dirty="0" smtClean="0"/>
              <a:t> or </a:t>
            </a:r>
            <a:r>
              <a:rPr lang="en-IN" sz="2000" b="1" dirty="0" err="1" smtClean="0"/>
              <a:t>hyperthermophilic</a:t>
            </a:r>
            <a:r>
              <a:rPr lang="en-IN" sz="2000" b="1" dirty="0" smtClean="0"/>
              <a:t> organisms, some of which have the ability to grow at up to 113 °C. </a:t>
            </a:r>
          </a:p>
          <a:p>
            <a:pPr algn="just"/>
            <a:r>
              <a:rPr lang="en-IN" sz="2000" b="1" dirty="0" smtClean="0"/>
              <a:t>These organisms stain </a:t>
            </a:r>
            <a:r>
              <a:rPr lang="en-IN" sz="2000" b="1" dirty="0" smtClean="0">
                <a:solidFill>
                  <a:srgbClr val="FF0000"/>
                </a:solidFill>
              </a:rPr>
              <a:t>Gram negative </a:t>
            </a:r>
            <a:r>
              <a:rPr lang="en-IN" sz="2000" b="1" dirty="0" smtClean="0"/>
              <a:t>and are morphologically diverse having rod, </a:t>
            </a:r>
            <a:r>
              <a:rPr lang="en-IN" sz="2000" b="1" dirty="0" err="1" smtClean="0"/>
              <a:t>cocci</a:t>
            </a:r>
            <a:r>
              <a:rPr lang="en-IN" sz="2000" b="1" dirty="0" smtClean="0"/>
              <a:t>, filamentous and oddly shaped cells. Beginning in 1992, data were published that reported sequences of genes belonging to the </a:t>
            </a:r>
            <a:r>
              <a:rPr lang="en-IN" sz="2000" b="1" dirty="0" err="1" smtClean="0"/>
              <a:t>Crenarchaea</a:t>
            </a:r>
            <a:r>
              <a:rPr lang="en-IN" sz="2000" b="1" dirty="0" smtClean="0"/>
              <a:t> in marine environments making these bacteria </a:t>
            </a:r>
            <a:r>
              <a:rPr lang="en-IN" sz="2000" b="1" dirty="0" err="1" smtClean="0"/>
              <a:t>psychrophiles</a:t>
            </a:r>
            <a:r>
              <a:rPr lang="en-IN" sz="2000" b="1" dirty="0" smtClean="0"/>
              <a:t> or </a:t>
            </a:r>
            <a:r>
              <a:rPr lang="en-IN" sz="2000" b="1" dirty="0" err="1" smtClean="0"/>
              <a:t>cryophiles</a:t>
            </a:r>
            <a:r>
              <a:rPr lang="en-IN" sz="2000" b="1" dirty="0" smtClean="0"/>
              <a:t>. Since then, analysis of the abundant lipids from the membranes of </a:t>
            </a:r>
            <a:r>
              <a:rPr lang="en-IN" sz="2000" b="1" dirty="0" err="1" smtClean="0"/>
              <a:t>Crenarchaea</a:t>
            </a:r>
            <a:r>
              <a:rPr lang="en-IN" sz="2000" b="1" dirty="0" smtClean="0"/>
              <a:t> taken from the open ocean have been used to determine the concentration of these </a:t>
            </a:r>
            <a:r>
              <a:rPr lang="en-IN" sz="2000" b="1" dirty="0" smtClean="0">
                <a:solidFill>
                  <a:srgbClr val="FF0000"/>
                </a:solidFill>
              </a:rPr>
              <a:t>“low temperature </a:t>
            </a:r>
            <a:r>
              <a:rPr lang="en-IN" sz="2000" b="1" dirty="0" err="1" smtClean="0">
                <a:solidFill>
                  <a:srgbClr val="FF0000"/>
                </a:solidFill>
              </a:rPr>
              <a:t>Crenarchaea</a:t>
            </a:r>
            <a:r>
              <a:rPr lang="en-IN" sz="2000" b="1" dirty="0" smtClean="0">
                <a:solidFill>
                  <a:srgbClr val="FF0000"/>
                </a:solidFill>
              </a:rPr>
              <a:t>.” </a:t>
            </a:r>
            <a:r>
              <a:rPr lang="en-IN" sz="2000" b="1" dirty="0" smtClean="0"/>
              <a:t>Based on these measurements of their signature lipids, </a:t>
            </a:r>
            <a:r>
              <a:rPr lang="en-IN" sz="2000" b="1" dirty="0" err="1" smtClean="0"/>
              <a:t>Crenarchaea</a:t>
            </a:r>
            <a:r>
              <a:rPr lang="en-IN" sz="2000" b="1" dirty="0" smtClean="0"/>
              <a:t> are thought to be very abundant and one of the main contributors to the fixation of carbon. DNA sequences from </a:t>
            </a:r>
            <a:r>
              <a:rPr lang="en-IN" sz="2000" b="1" dirty="0" err="1" smtClean="0"/>
              <a:t>Crenarchaea</a:t>
            </a:r>
            <a:r>
              <a:rPr lang="en-IN" sz="2000" b="1" dirty="0" smtClean="0"/>
              <a:t> have also been found in soil and freshwater environments, suggesting that this phylum is ubiquitous to most environments.</a:t>
            </a:r>
            <a:endParaRPr lang="en-IN" sz="2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3447098"/>
          </a:xfrm>
          <a:prstGeom prst="rect">
            <a:avLst/>
          </a:prstGeom>
        </p:spPr>
        <p:txBody>
          <a:bodyPr wrap="square">
            <a:spAutoFit/>
          </a:bodyPr>
          <a:lstStyle/>
          <a:p>
            <a:pPr algn="just" fontAlgn="base"/>
            <a:r>
              <a:rPr lang="en-IN" sz="2000" b="1" dirty="0" smtClean="0"/>
              <a:t>Phylum A II:</a:t>
            </a:r>
            <a:endParaRPr lang="en-IN" sz="2000" dirty="0" smtClean="0"/>
          </a:p>
          <a:p>
            <a:pPr algn="just" fontAlgn="base"/>
            <a:r>
              <a:rPr lang="en-IN" sz="2000" b="1" dirty="0" err="1" smtClean="0"/>
              <a:t>Euryarchaeota</a:t>
            </a:r>
            <a:r>
              <a:rPr lang="en-IN" sz="2000" b="1" dirty="0" smtClean="0"/>
              <a:t>:</a:t>
            </a:r>
            <a:endParaRPr lang="en-IN" sz="2000" dirty="0" smtClean="0"/>
          </a:p>
          <a:p>
            <a:pPr algn="just" fontAlgn="base"/>
            <a:r>
              <a:rPr lang="en-IN" sz="2000" dirty="0" smtClean="0"/>
              <a:t>The phylum </a:t>
            </a:r>
            <a:r>
              <a:rPr lang="en-IN" sz="2000" i="1" dirty="0" err="1" smtClean="0"/>
              <a:t>Euryarchaeota</a:t>
            </a:r>
            <a:r>
              <a:rPr lang="en-IN" sz="2000" dirty="0" smtClean="0"/>
              <a:t> comprises an extreme physiologically diverse group of microorganisms, adapted to the most extreme environments known.  </a:t>
            </a:r>
            <a:r>
              <a:rPr lang="en-IN" sz="2000" dirty="0" err="1" smtClean="0"/>
              <a:t>Euryarchaeota</a:t>
            </a:r>
            <a:r>
              <a:rPr lang="en-IN" sz="2000" dirty="0" smtClean="0"/>
              <a:t> contains primarily </a:t>
            </a:r>
            <a:r>
              <a:rPr lang="en-IN" sz="2000" b="1" dirty="0" err="1" smtClean="0">
                <a:solidFill>
                  <a:srgbClr val="0070C0"/>
                </a:solidFill>
              </a:rPr>
              <a:t>methanogens</a:t>
            </a:r>
            <a:r>
              <a:rPr lang="en-IN" sz="2000" b="1" dirty="0" smtClean="0">
                <a:solidFill>
                  <a:srgbClr val="0070C0"/>
                </a:solidFill>
              </a:rPr>
              <a:t> and </a:t>
            </a:r>
            <a:r>
              <a:rPr lang="en-IN" sz="2000" b="1" dirty="0" err="1" smtClean="0">
                <a:solidFill>
                  <a:srgbClr val="0070C0"/>
                </a:solidFill>
              </a:rPr>
              <a:t>halophiles</a:t>
            </a:r>
            <a:r>
              <a:rPr lang="en-IN" sz="2000" b="1" dirty="0" smtClean="0">
                <a:solidFill>
                  <a:srgbClr val="0070C0"/>
                </a:solidFill>
              </a:rPr>
              <a:t>; </a:t>
            </a:r>
            <a:r>
              <a:rPr lang="en-IN" sz="2000" b="1" dirty="0" err="1" smtClean="0">
                <a:solidFill>
                  <a:srgbClr val="0070C0"/>
                </a:solidFill>
              </a:rPr>
              <a:t>thermophilic</a:t>
            </a:r>
            <a:r>
              <a:rPr lang="en-IN" sz="2000" b="1" dirty="0" smtClean="0">
                <a:solidFill>
                  <a:srgbClr val="0070C0"/>
                </a:solidFill>
              </a:rPr>
              <a:t>, </a:t>
            </a:r>
            <a:r>
              <a:rPr lang="en-IN" sz="2000" b="1" dirty="0" err="1" smtClean="0">
                <a:solidFill>
                  <a:srgbClr val="0070C0"/>
                </a:solidFill>
              </a:rPr>
              <a:t>sulfur</a:t>
            </a:r>
            <a:r>
              <a:rPr lang="en-IN" sz="2000" b="1" dirty="0" smtClean="0">
                <a:solidFill>
                  <a:srgbClr val="0070C0"/>
                </a:solidFill>
              </a:rPr>
              <a:t>-reducers</a:t>
            </a:r>
            <a:r>
              <a:rPr lang="en-IN" sz="2000" dirty="0" smtClean="0"/>
              <a:t> also are included in this phylum. This phylum is divided into seven classes (</a:t>
            </a:r>
            <a:r>
              <a:rPr lang="en-IN" sz="2000" dirty="0" err="1" smtClean="0"/>
              <a:t>Methanobacteria</a:t>
            </a:r>
            <a:r>
              <a:rPr lang="en-IN" sz="2000" dirty="0" smtClean="0"/>
              <a:t>, </a:t>
            </a:r>
            <a:r>
              <a:rPr lang="en-IN" sz="2000" dirty="0" err="1" smtClean="0"/>
              <a:t>Methanococci</a:t>
            </a:r>
            <a:r>
              <a:rPr lang="en-IN" sz="2000" dirty="0" smtClean="0"/>
              <a:t>. </a:t>
            </a:r>
            <a:r>
              <a:rPr lang="en-IN" sz="2000" dirty="0" err="1" smtClean="0"/>
              <a:t>Halobacteria</a:t>
            </a:r>
            <a:r>
              <a:rPr lang="en-IN" sz="2000" dirty="0" smtClean="0"/>
              <a:t>, </a:t>
            </a:r>
            <a:r>
              <a:rPr lang="en-IN" sz="2000" dirty="0" err="1" smtClean="0"/>
              <a:t>Thermoplasmata</a:t>
            </a:r>
            <a:r>
              <a:rPr lang="en-IN" sz="2000" dirty="0" smtClean="0"/>
              <a:t>, </a:t>
            </a:r>
            <a:r>
              <a:rPr lang="en-IN" sz="2000" dirty="0" err="1" smtClean="0"/>
              <a:t>Thermococci</a:t>
            </a:r>
            <a:r>
              <a:rPr lang="en-IN" sz="2000" dirty="0" smtClean="0"/>
              <a:t>, </a:t>
            </a:r>
            <a:r>
              <a:rPr lang="en-IN" sz="2000" dirty="0" err="1" smtClean="0"/>
              <a:t>Archeoglobi</a:t>
            </a:r>
            <a:r>
              <a:rPr lang="en-IN" sz="2000" dirty="0" smtClean="0"/>
              <a:t>, and </a:t>
            </a:r>
            <a:r>
              <a:rPr lang="en-IN" sz="2000" dirty="0" err="1" smtClean="0"/>
              <a:t>Methanopyri</a:t>
            </a:r>
            <a:r>
              <a:rPr lang="en-IN" sz="2000" dirty="0" smtClean="0"/>
              <a:t>), nine orders, and sixteen families.</a:t>
            </a:r>
          </a:p>
          <a:p>
            <a:pPr algn="just" fontAlgn="base"/>
            <a:r>
              <a:rPr lang="en-IN" sz="2000" dirty="0" smtClean="0"/>
              <a:t>The representative genera of each class are </a:t>
            </a:r>
            <a:r>
              <a:rPr lang="en-IN" sz="2000" dirty="0" err="1" smtClean="0"/>
              <a:t>Methanobacterium</a:t>
            </a:r>
            <a:r>
              <a:rPr lang="en-IN" sz="2000" dirty="0" smtClean="0"/>
              <a:t>, </a:t>
            </a:r>
            <a:r>
              <a:rPr lang="en-IN" sz="2000" dirty="0" err="1" smtClean="0"/>
              <a:t>Methanococcus</a:t>
            </a:r>
            <a:r>
              <a:rPr lang="en-IN" sz="2000" dirty="0" smtClean="0"/>
              <a:t>, </a:t>
            </a:r>
            <a:r>
              <a:rPr lang="en-IN" sz="2000" dirty="0" err="1" smtClean="0"/>
              <a:t>Halobacterium</a:t>
            </a:r>
            <a:r>
              <a:rPr lang="en-IN" sz="2000" dirty="0" smtClean="0"/>
              <a:t>, </a:t>
            </a:r>
            <a:r>
              <a:rPr lang="en-IN" sz="2000" dirty="0" err="1" smtClean="0"/>
              <a:t>Thermophasma</a:t>
            </a:r>
            <a:r>
              <a:rPr lang="en-IN" sz="2000" dirty="0" smtClean="0"/>
              <a:t>, </a:t>
            </a:r>
            <a:r>
              <a:rPr lang="en-IN" sz="2000" dirty="0" err="1" smtClean="0"/>
              <a:t>Thermococcus</a:t>
            </a:r>
            <a:r>
              <a:rPr lang="en-IN" sz="2000" dirty="0" smtClean="0"/>
              <a:t>, </a:t>
            </a:r>
            <a:r>
              <a:rPr lang="en-IN" sz="2000" dirty="0" err="1" smtClean="0"/>
              <a:t>Archaeoglobus</a:t>
            </a:r>
            <a:r>
              <a:rPr lang="en-IN" sz="2000" dirty="0" smtClean="0"/>
              <a:t>, and </a:t>
            </a:r>
            <a:r>
              <a:rPr lang="en-IN" sz="2000" dirty="0" err="1" smtClean="0"/>
              <a:t>Methanopyrus</a:t>
            </a:r>
            <a:r>
              <a:rPr lang="en-IN" sz="2000" dirty="0" smtClean="0"/>
              <a:t>, respectively.</a:t>
            </a:r>
            <a:endParaRPr lang="en-IN" sz="2000" dirty="0"/>
          </a:p>
        </p:txBody>
      </p:sp>
      <p:pic>
        <p:nvPicPr>
          <p:cNvPr id="16386" name="Picture 2" descr="EURYARCHAEOTA"/>
          <p:cNvPicPr>
            <a:picLocks noChangeAspect="1" noChangeArrowheads="1"/>
          </p:cNvPicPr>
          <p:nvPr/>
        </p:nvPicPr>
        <p:blipFill>
          <a:blip r:embed="rId3"/>
          <a:srcRect/>
          <a:stretch>
            <a:fillRect/>
          </a:stretch>
        </p:blipFill>
        <p:spPr bwMode="auto">
          <a:xfrm>
            <a:off x="1981200" y="3352800"/>
            <a:ext cx="5715000" cy="350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0"/>
            <a:ext cx="9144000" cy="6969600"/>
          </a:xfrm>
          <a:prstGeom prst="rect">
            <a:avLst/>
          </a:prstGeom>
        </p:spPr>
        <p:txBody>
          <a:bodyPr wrap="square">
            <a:spAutoFit/>
          </a:bodyPr>
          <a:lstStyle/>
          <a:p>
            <a:pPr algn="just">
              <a:lnSpc>
                <a:spcPct val="150000"/>
              </a:lnSpc>
            </a:pPr>
            <a:r>
              <a:rPr lang="en-IN" sz="2000" i="1" dirty="0" err="1" smtClean="0"/>
              <a:t>Euryarchaeota</a:t>
            </a:r>
            <a:r>
              <a:rPr lang="en-IN" sz="2000" dirty="0" smtClean="0"/>
              <a:t> organisms show very diverse metabolism. For example, </a:t>
            </a:r>
            <a:r>
              <a:rPr lang="en-IN" sz="2000" dirty="0" err="1" smtClean="0"/>
              <a:t>phylogenetically</a:t>
            </a:r>
            <a:r>
              <a:rPr lang="en-IN" sz="2000" dirty="0" smtClean="0"/>
              <a:t> close orders can exhibit very different kinds of metabolism, while important similarities can be observed in distantly related orders. Most of the </a:t>
            </a:r>
            <a:r>
              <a:rPr lang="en-IN" sz="2000" i="1" dirty="0" err="1" smtClean="0"/>
              <a:t>Euryarchaeota</a:t>
            </a:r>
            <a:r>
              <a:rPr lang="en-IN" sz="2000" dirty="0" smtClean="0"/>
              <a:t> are </a:t>
            </a:r>
            <a:r>
              <a:rPr lang="en-IN" sz="2000" b="1" dirty="0" smtClean="0">
                <a:solidFill>
                  <a:srgbClr val="0070C0"/>
                </a:solidFill>
              </a:rPr>
              <a:t>strictly anaerobic, </a:t>
            </a:r>
            <a:r>
              <a:rPr lang="en-IN" sz="2000" dirty="0" smtClean="0"/>
              <a:t>although some of them can grow at low oxygen concentrations. </a:t>
            </a:r>
            <a:r>
              <a:rPr lang="en-IN" sz="2000" i="1" dirty="0" err="1" smtClean="0"/>
              <a:t>Euryarchaeota</a:t>
            </a:r>
            <a:r>
              <a:rPr lang="en-IN" sz="2000" dirty="0" smtClean="0"/>
              <a:t>, like most of the anaerobic organisms studied, lacks the </a:t>
            </a:r>
            <a:r>
              <a:rPr lang="en-IN" sz="2000" dirty="0" err="1" smtClean="0"/>
              <a:t>defense</a:t>
            </a:r>
            <a:r>
              <a:rPr lang="en-IN" sz="2000" dirty="0" smtClean="0"/>
              <a:t> mechanisms against oxidative stress (ROS). However, recently, the ability of </a:t>
            </a:r>
            <a:r>
              <a:rPr lang="en-IN" sz="2000" i="1" dirty="0" smtClean="0"/>
              <a:t>P. </a:t>
            </a:r>
            <a:r>
              <a:rPr lang="en-IN" sz="2000" i="1" dirty="0" err="1" smtClean="0"/>
              <a:t>furiosus</a:t>
            </a:r>
            <a:r>
              <a:rPr lang="en-IN" sz="2000" dirty="0" smtClean="0"/>
              <a:t> to grow even in the presence of 8% oxygen has been described, which led to postulate the existence of a mechanism through which a part of the electrons destined to H</a:t>
            </a:r>
            <a:r>
              <a:rPr lang="en-IN" sz="2000" baseline="-25000" dirty="0" smtClean="0"/>
              <a:t>2</a:t>
            </a:r>
            <a:r>
              <a:rPr lang="en-IN" sz="2000" dirty="0" smtClean="0"/>
              <a:t> production are diverted to the O</a:t>
            </a:r>
            <a:r>
              <a:rPr lang="en-IN" sz="2000" baseline="-25000" dirty="0" smtClean="0"/>
              <a:t>2</a:t>
            </a:r>
            <a:r>
              <a:rPr lang="en-IN" sz="2000" dirty="0" smtClean="0"/>
              <a:t> reduction. Further, this phylum comprises mainly autotrophic organisms, and some </a:t>
            </a:r>
            <a:r>
              <a:rPr lang="en-IN" sz="2000" dirty="0" err="1" smtClean="0"/>
              <a:t>heterotrophs</a:t>
            </a:r>
            <a:r>
              <a:rPr lang="en-IN" sz="2000" dirty="0" smtClean="0"/>
              <a:t> can be found. This trait has been suggested to be an </a:t>
            </a:r>
            <a:r>
              <a:rPr lang="en-IN" sz="2000" dirty="0" err="1" smtClean="0"/>
              <a:t>evolutive</a:t>
            </a:r>
            <a:r>
              <a:rPr lang="en-IN" sz="2000" dirty="0" smtClean="0"/>
              <a:t> novelty acquired later The systematic studies of </a:t>
            </a:r>
            <a:r>
              <a:rPr lang="en-IN" sz="2000" dirty="0" err="1" smtClean="0"/>
              <a:t>archaeal</a:t>
            </a:r>
            <a:r>
              <a:rPr lang="en-IN" sz="2000" dirty="0" smtClean="0"/>
              <a:t> metabolism were undertaken soon after the first genome sequence from </a:t>
            </a:r>
            <a:r>
              <a:rPr lang="en-IN" sz="2000" dirty="0" err="1" smtClean="0"/>
              <a:t>archaea</a:t>
            </a:r>
            <a:r>
              <a:rPr lang="en-IN" sz="2000" dirty="0" smtClean="0"/>
              <a:t> was obtained. The initial studies contemplated metabolic reconstructions based on the presence of homologous sequences with known activities </a:t>
            </a:r>
            <a:endParaRPr lang="en-IN"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37890" name="Picture 2" descr="https://cdn.the-scientist.com/assets/articleNo/36643/iImg/15198/archaea-family-tree-blossoms-thanks-to-genomics-l.jpg"/>
          <p:cNvPicPr>
            <a:picLocks noChangeAspect="1" noChangeArrowheads="1"/>
          </p:cNvPicPr>
          <p:nvPr/>
        </p:nvPicPr>
        <p:blipFill>
          <a:blip r:embed="rId3"/>
          <a:srcRect l="10017" r="9846"/>
          <a:stretch>
            <a:fillRect/>
          </a:stretch>
        </p:blipFill>
        <p:spPr bwMode="auto">
          <a:xfrm>
            <a:off x="1219200" y="2407920"/>
            <a:ext cx="6858000" cy="4450080"/>
          </a:xfrm>
          <a:prstGeom prst="rect">
            <a:avLst/>
          </a:prstGeom>
          <a:noFill/>
        </p:spPr>
      </p:pic>
      <p:sp>
        <p:nvSpPr>
          <p:cNvPr id="4" name="Rectangle 3"/>
          <p:cNvSpPr/>
          <p:nvPr/>
        </p:nvSpPr>
        <p:spPr>
          <a:xfrm>
            <a:off x="0" y="0"/>
            <a:ext cx="9144000" cy="2339102"/>
          </a:xfrm>
          <a:prstGeom prst="rect">
            <a:avLst/>
          </a:prstGeom>
        </p:spPr>
        <p:txBody>
          <a:bodyPr wrap="square">
            <a:spAutoFit/>
          </a:bodyPr>
          <a:lstStyle/>
          <a:p>
            <a:r>
              <a:rPr lang="en-IN" sz="2000" b="1" dirty="0" smtClean="0">
                <a:solidFill>
                  <a:srgbClr val="FF0000"/>
                </a:solidFill>
              </a:rPr>
              <a:t>AN EVOLVING FAMILY TREE</a:t>
            </a:r>
          </a:p>
          <a:p>
            <a:pPr algn="just"/>
            <a:r>
              <a:rPr lang="en-IN" dirty="0" smtClean="0"/>
              <a:t> The family tree of </a:t>
            </a:r>
            <a:r>
              <a:rPr lang="en-IN" dirty="0" err="1" smtClean="0"/>
              <a:t>Archaea</a:t>
            </a:r>
            <a:r>
              <a:rPr lang="en-IN" dirty="0" smtClean="0"/>
              <a:t>, which encompassed just two phyla 16 years ago, has exploded in recent years. It now includes more than a dozen phyla, organized into </a:t>
            </a:r>
            <a:r>
              <a:rPr lang="en-IN" dirty="0" smtClean="0">
                <a:solidFill>
                  <a:srgbClr val="C00000"/>
                </a:solidFill>
              </a:rPr>
              <a:t>four informal “</a:t>
            </a:r>
            <a:r>
              <a:rPr lang="en-IN" dirty="0" err="1" smtClean="0">
                <a:solidFill>
                  <a:srgbClr val="C00000"/>
                </a:solidFill>
              </a:rPr>
              <a:t>supergroups</a:t>
            </a:r>
            <a:r>
              <a:rPr lang="en-IN" dirty="0" smtClean="0">
                <a:solidFill>
                  <a:srgbClr val="C00000"/>
                </a:solidFill>
              </a:rPr>
              <a:t>,” based mostly on sequence similarities</a:t>
            </a:r>
            <a:r>
              <a:rPr lang="en-IN" dirty="0" smtClean="0"/>
              <a:t>. Scientists have yet to determine precisely how novel </a:t>
            </a:r>
            <a:r>
              <a:rPr lang="en-IN" dirty="0" err="1" smtClean="0"/>
              <a:t>archaea</a:t>
            </a:r>
            <a:r>
              <a:rPr lang="en-IN" dirty="0" smtClean="0"/>
              <a:t> should be classified. Also in dispute is how </a:t>
            </a:r>
            <a:r>
              <a:rPr lang="en-IN" dirty="0" err="1" smtClean="0"/>
              <a:t>Eukarya</a:t>
            </a:r>
            <a:r>
              <a:rPr lang="en-IN" dirty="0" smtClean="0"/>
              <a:t> fit into the picture—some scientists suggest they’re an offshoot of a branch known as </a:t>
            </a:r>
            <a:r>
              <a:rPr lang="en-IN" dirty="0" err="1" smtClean="0"/>
              <a:t>Asgard</a:t>
            </a:r>
            <a:r>
              <a:rPr lang="en-IN" dirty="0" smtClean="0"/>
              <a:t> </a:t>
            </a:r>
            <a:r>
              <a:rPr lang="en-IN" dirty="0" err="1" smtClean="0"/>
              <a:t>archaea</a:t>
            </a:r>
            <a:r>
              <a:rPr lang="en-IN" dirty="0" smtClean="0"/>
              <a:t>, while others suspect they diverged from </a:t>
            </a:r>
            <a:r>
              <a:rPr lang="en-IN" dirty="0" err="1" smtClean="0"/>
              <a:t>Archaea</a:t>
            </a:r>
            <a:r>
              <a:rPr lang="en-IN" dirty="0" smtClean="0"/>
              <a:t> earlier on. Researchers predict the tree will sprout many more branches in the years to come.</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aphicFrame>
        <p:nvGraphicFramePr>
          <p:cNvPr id="2" name="Table 1"/>
          <p:cNvGraphicFramePr>
            <a:graphicFrameLocks noGrp="1"/>
          </p:cNvGraphicFramePr>
          <p:nvPr/>
        </p:nvGraphicFramePr>
        <p:xfrm>
          <a:off x="0" y="609600"/>
          <a:ext cx="9144000" cy="1371600"/>
        </p:xfrm>
        <a:graphic>
          <a:graphicData uri="http://schemas.openxmlformats.org/drawingml/2006/table">
            <a:tbl>
              <a:tblPr/>
              <a:tblGrid>
                <a:gridCol w="1447800"/>
                <a:gridCol w="4495800"/>
                <a:gridCol w="3200400"/>
              </a:tblGrid>
              <a:tr h="0">
                <a:tc>
                  <a:txBody>
                    <a:bodyPr/>
                    <a:lstStyle/>
                    <a:p>
                      <a:r>
                        <a:rPr lang="en-IN" sz="1400" b="1" dirty="0" err="1" smtClean="0"/>
                        <a:t>Supergroup</a:t>
                      </a:r>
                      <a:endParaRPr lang="en-IN" sz="1400" dirty="0"/>
                    </a:p>
                  </a:txBody>
                  <a:tcPr marL="76200" marR="76200" marT="76200" marB="762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98968A"/>
                    </a:solidFill>
                  </a:tcPr>
                </a:tc>
                <a:tc>
                  <a:txBody>
                    <a:bodyPr/>
                    <a:lstStyle/>
                    <a:p>
                      <a:r>
                        <a:rPr lang="en-IN" sz="1400" b="1"/>
                        <a:t>History</a:t>
                      </a:r>
                      <a:endParaRPr lang="en-IN" sz="1400"/>
                    </a:p>
                  </a:txBody>
                  <a:tcPr marL="76200" marR="76200" marT="76200" marB="762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98968A"/>
                    </a:solidFill>
                  </a:tcPr>
                </a:tc>
                <a:tc>
                  <a:txBody>
                    <a:bodyPr/>
                    <a:lstStyle/>
                    <a:p>
                      <a:r>
                        <a:rPr lang="en-IN" sz="1400" b="1"/>
                        <a:t>Characteristics</a:t>
                      </a:r>
                      <a:endParaRPr lang="en-IN" sz="1400"/>
                    </a:p>
                  </a:txBody>
                  <a:tcPr marL="76200" marR="76200" marT="76200" marB="762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98968A"/>
                    </a:solidFill>
                  </a:tcPr>
                </a:tc>
              </a:tr>
              <a:tr h="0">
                <a:tc>
                  <a:txBody>
                    <a:bodyPr/>
                    <a:lstStyle/>
                    <a:p>
                      <a:r>
                        <a:rPr lang="en-IN" sz="1400" dirty="0" err="1"/>
                        <a:t>Euryarchaeota</a:t>
                      </a:r>
                      <a:endParaRPr lang="en-IN" sz="1400" dirty="0"/>
                    </a:p>
                  </a:txBody>
                  <a:tcPr marL="76200" marR="76200" marT="76200" marB="762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5E3DF"/>
                    </a:solidFill>
                  </a:tcPr>
                </a:tc>
                <a:tc>
                  <a:txBody>
                    <a:bodyPr/>
                    <a:lstStyle/>
                    <a:p>
                      <a:r>
                        <a:rPr lang="en-IN" sz="1400" dirty="0"/>
                        <a:t>Carl </a:t>
                      </a:r>
                      <a:r>
                        <a:rPr lang="en-IN" sz="1400" dirty="0" err="1"/>
                        <a:t>Woese</a:t>
                      </a:r>
                      <a:r>
                        <a:rPr lang="en-IN" sz="1400" dirty="0"/>
                        <a:t> and colleagues divided the </a:t>
                      </a:r>
                      <a:r>
                        <a:rPr lang="en-IN" sz="1400" dirty="0" err="1"/>
                        <a:t>Archaea</a:t>
                      </a:r>
                      <a:r>
                        <a:rPr lang="en-IN" sz="1400" dirty="0"/>
                        <a:t> into two “kingdoms,” </a:t>
                      </a:r>
                      <a:r>
                        <a:rPr lang="en-IN" sz="1400" dirty="0" err="1"/>
                        <a:t>Euryarchaeota</a:t>
                      </a:r>
                      <a:r>
                        <a:rPr lang="en-IN" sz="1400" dirty="0"/>
                        <a:t> and </a:t>
                      </a:r>
                      <a:r>
                        <a:rPr lang="en-IN" sz="1400" dirty="0" err="1"/>
                        <a:t>Crenarchaeota</a:t>
                      </a:r>
                      <a:r>
                        <a:rPr lang="en-IN" sz="1400" dirty="0"/>
                        <a:t>, in 1990.</a:t>
                      </a:r>
                      <a:r>
                        <a:rPr lang="en-IN" sz="1400" baseline="30000" dirty="0"/>
                        <a:t>1</a:t>
                      </a:r>
                      <a:endParaRPr lang="en-IN" sz="1400" dirty="0"/>
                    </a:p>
                  </a:txBody>
                  <a:tcPr marL="76200" marR="76200" marT="76200" marB="762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5E3DF"/>
                    </a:solidFill>
                  </a:tcPr>
                </a:tc>
                <a:tc>
                  <a:txBody>
                    <a:bodyPr/>
                    <a:lstStyle/>
                    <a:p>
                      <a:r>
                        <a:rPr lang="en-IN" sz="1400" dirty="0"/>
                        <a:t>Includes </a:t>
                      </a:r>
                      <a:r>
                        <a:rPr lang="en-IN" sz="1400" dirty="0" err="1"/>
                        <a:t>halophiles</a:t>
                      </a:r>
                      <a:r>
                        <a:rPr lang="en-IN" sz="1400" dirty="0"/>
                        <a:t> and </a:t>
                      </a:r>
                      <a:r>
                        <a:rPr lang="en-IN" sz="1400" dirty="0" err="1"/>
                        <a:t>methanogens</a:t>
                      </a:r>
                      <a:r>
                        <a:rPr lang="en-IN" sz="1400" dirty="0"/>
                        <a:t>.</a:t>
                      </a:r>
                      <a:br>
                        <a:rPr lang="en-IN" sz="1400" dirty="0"/>
                      </a:br>
                      <a:r>
                        <a:rPr lang="en-IN" sz="1400" dirty="0"/>
                        <a:t>Members of the order </a:t>
                      </a:r>
                      <a:r>
                        <a:rPr lang="en-IN" sz="1400" dirty="0" err="1"/>
                        <a:t>Thermoplasmateles</a:t>
                      </a:r>
                      <a:r>
                        <a:rPr lang="en-IN" sz="1400" dirty="0"/>
                        <a:t/>
                      </a:r>
                      <a:br>
                        <a:rPr lang="en-IN" sz="1400" dirty="0"/>
                      </a:br>
                      <a:r>
                        <a:rPr lang="en-IN" sz="1400" dirty="0"/>
                        <a:t>are </a:t>
                      </a:r>
                      <a:r>
                        <a:rPr lang="en-IN" sz="1400" dirty="0" err="1"/>
                        <a:t>acidophiles</a:t>
                      </a:r>
                      <a:r>
                        <a:rPr lang="en-IN" sz="1400" dirty="0"/>
                        <a:t> and </a:t>
                      </a:r>
                      <a:r>
                        <a:rPr lang="en-IN" sz="1400" dirty="0" err="1"/>
                        <a:t>thermophiles</a:t>
                      </a:r>
                      <a:r>
                        <a:rPr lang="en-IN" sz="1400" dirty="0"/>
                        <a:t>.</a:t>
                      </a:r>
                    </a:p>
                  </a:txBody>
                  <a:tcPr marL="76200" marR="76200" marT="76200" marB="762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5E3DF"/>
                    </a:solidFill>
                  </a:tcPr>
                </a:tc>
              </a:tr>
            </a:tbl>
          </a:graphicData>
        </a:graphic>
      </p:graphicFrame>
      <p:graphicFrame>
        <p:nvGraphicFramePr>
          <p:cNvPr id="3" name="Table 2"/>
          <p:cNvGraphicFramePr>
            <a:graphicFrameLocks noGrp="1"/>
          </p:cNvGraphicFramePr>
          <p:nvPr/>
        </p:nvGraphicFramePr>
        <p:xfrm>
          <a:off x="0" y="1981200"/>
          <a:ext cx="9144000" cy="2514600"/>
        </p:xfrm>
        <a:graphic>
          <a:graphicData uri="http://schemas.openxmlformats.org/drawingml/2006/table">
            <a:tbl>
              <a:tblPr/>
              <a:tblGrid>
                <a:gridCol w="1524000"/>
                <a:gridCol w="4419600"/>
                <a:gridCol w="3200400"/>
              </a:tblGrid>
              <a:tr h="986671">
                <a:tc>
                  <a:txBody>
                    <a:bodyPr/>
                    <a:lstStyle/>
                    <a:p>
                      <a:r>
                        <a:rPr lang="en-IN" sz="1400" dirty="0"/>
                        <a:t>TACK</a:t>
                      </a:r>
                    </a:p>
                  </a:txBody>
                  <a:tcPr marL="26807" marR="26807" marT="26807" marB="26807"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IN" sz="1400" dirty="0"/>
                        <a:t>Scientists proposed the TACK name in 2011 to encompass the phyla </a:t>
                      </a:r>
                      <a:r>
                        <a:rPr lang="en-IN" sz="1400" dirty="0" err="1"/>
                        <a:t>Thaumarchaeota</a:t>
                      </a:r>
                      <a:r>
                        <a:rPr lang="en-IN" sz="1400" dirty="0"/>
                        <a:t>, </a:t>
                      </a:r>
                      <a:r>
                        <a:rPr lang="en-IN" sz="1400" dirty="0" err="1"/>
                        <a:t>Aigarchaeota</a:t>
                      </a:r>
                      <a:r>
                        <a:rPr lang="en-IN" sz="1400" dirty="0"/>
                        <a:t>, </a:t>
                      </a:r>
                      <a:r>
                        <a:rPr lang="en-IN" sz="1400" dirty="0" err="1"/>
                        <a:t>Crenarchaeota</a:t>
                      </a:r>
                      <a:r>
                        <a:rPr lang="en-IN" sz="1400" dirty="0"/>
                        <a:t>, and Korarchaeota;2 more phyla have been added since.</a:t>
                      </a:r>
                    </a:p>
                  </a:txBody>
                  <a:tcPr marL="26807" marR="26807" marT="26807" marB="26807"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IN" sz="1400" dirty="0"/>
                        <a:t>Includes </a:t>
                      </a:r>
                      <a:r>
                        <a:rPr lang="en-IN" sz="1400" dirty="0" err="1"/>
                        <a:t>thermophiles</a:t>
                      </a:r>
                      <a:r>
                        <a:rPr lang="en-IN" sz="1400" dirty="0"/>
                        <a:t>. </a:t>
                      </a:r>
                      <a:r>
                        <a:rPr lang="en-IN" sz="1400" dirty="0" err="1"/>
                        <a:t>Thaumarchaeota</a:t>
                      </a:r>
                      <a:r>
                        <a:rPr lang="en-IN" sz="1400" dirty="0"/>
                        <a:t> participate in nitrogen cycling. Some are also </a:t>
                      </a:r>
                      <a:r>
                        <a:rPr lang="en-IN" sz="1400" dirty="0" err="1"/>
                        <a:t>methanogens</a:t>
                      </a:r>
                      <a:r>
                        <a:rPr lang="en-IN" sz="1400" dirty="0"/>
                        <a:t>.</a:t>
                      </a:r>
                    </a:p>
                  </a:txBody>
                  <a:tcPr marL="26807" marR="26807" marT="26807" marB="26807"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527929">
                <a:tc>
                  <a:txBody>
                    <a:bodyPr/>
                    <a:lstStyle/>
                    <a:p>
                      <a:r>
                        <a:rPr lang="en-IN" sz="1400" dirty="0"/>
                        <a:t>DPANN</a:t>
                      </a:r>
                    </a:p>
                  </a:txBody>
                  <a:tcPr marL="26807" marR="26807" marT="26807" marB="26807"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5E3DF"/>
                    </a:solidFill>
                  </a:tcPr>
                </a:tc>
                <a:tc>
                  <a:txBody>
                    <a:bodyPr/>
                    <a:lstStyle/>
                    <a:p>
                      <a:r>
                        <a:rPr lang="en-IN" sz="1400" dirty="0"/>
                        <a:t>The first phylum named was </a:t>
                      </a:r>
                      <a:r>
                        <a:rPr lang="en-IN" sz="1400" dirty="0" err="1"/>
                        <a:t>Nanoarchaeota</a:t>
                      </a:r>
                      <a:r>
                        <a:rPr lang="en-IN" sz="1400" dirty="0"/>
                        <a:t>, in 2002, for a tiny deep-sea vent organism that didn’t fit into </a:t>
                      </a:r>
                      <a:r>
                        <a:rPr lang="en-IN" sz="1400" dirty="0" err="1"/>
                        <a:t>Euryarchaeota</a:t>
                      </a:r>
                      <a:r>
                        <a:rPr lang="en-IN" sz="1400" dirty="0"/>
                        <a:t> or Crenarchaeota.</a:t>
                      </a:r>
                      <a:r>
                        <a:rPr lang="en-IN" sz="1400" baseline="30000" dirty="0"/>
                        <a:t>3</a:t>
                      </a:r>
                      <a:r>
                        <a:rPr lang="en-IN" sz="1400" dirty="0"/>
                        <a:t> In 2013, researchers proposed linking it with the </a:t>
                      </a:r>
                      <a:r>
                        <a:rPr lang="en-IN" sz="1400" dirty="0" err="1"/>
                        <a:t>taxa</a:t>
                      </a:r>
                      <a:r>
                        <a:rPr lang="en-IN" sz="1400" dirty="0"/>
                        <a:t> </a:t>
                      </a:r>
                      <a:r>
                        <a:rPr lang="en-IN" sz="1400" dirty="0" err="1"/>
                        <a:t>Diapherotrites</a:t>
                      </a:r>
                      <a:r>
                        <a:rPr lang="en-IN" sz="1400" dirty="0"/>
                        <a:t>, </a:t>
                      </a:r>
                      <a:r>
                        <a:rPr lang="en-IN" sz="1400" dirty="0" err="1"/>
                        <a:t>Parvarchaeota</a:t>
                      </a:r>
                      <a:r>
                        <a:rPr lang="en-IN" sz="1400" dirty="0"/>
                        <a:t>, </a:t>
                      </a:r>
                      <a:r>
                        <a:rPr lang="en-IN" sz="1400" dirty="0" err="1"/>
                        <a:t>Aenigmarchaeota</a:t>
                      </a:r>
                      <a:r>
                        <a:rPr lang="en-IN" sz="1400" dirty="0"/>
                        <a:t>, and Nanohaloarchaeota.</a:t>
                      </a:r>
                      <a:r>
                        <a:rPr lang="en-IN" sz="1400" baseline="30000" dirty="0"/>
                        <a:t>4</a:t>
                      </a:r>
                      <a:r>
                        <a:rPr lang="en-IN" sz="1400" dirty="0"/>
                        <a:t> New phyla have been added since.</a:t>
                      </a:r>
                    </a:p>
                  </a:txBody>
                  <a:tcPr marL="26807" marR="26807" marT="26807" marB="26807"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5E3DF"/>
                    </a:solidFill>
                  </a:tcPr>
                </a:tc>
                <a:tc>
                  <a:txBody>
                    <a:bodyPr/>
                    <a:lstStyle/>
                    <a:p>
                      <a:r>
                        <a:rPr lang="en-IN" sz="1400" dirty="0"/>
                        <a:t>At least some are small in size, with small genomes lacking genes for key proteins in metabolism and other processes. Some may rely on a </a:t>
                      </a:r>
                      <a:r>
                        <a:rPr lang="en-IN" sz="1400" dirty="0" err="1"/>
                        <a:t>symbiont</a:t>
                      </a:r>
                      <a:r>
                        <a:rPr lang="en-IN" sz="1400" dirty="0"/>
                        <a:t> or host organism to survive.</a:t>
                      </a:r>
                    </a:p>
                  </a:txBody>
                  <a:tcPr marL="26807" marR="26807" marT="26807" marB="26807"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5E3DF"/>
                    </a:solidFill>
                  </a:tcPr>
                </a:tc>
              </a:tr>
            </a:tbl>
          </a:graphicData>
        </a:graphic>
      </p:graphicFrame>
      <p:graphicFrame>
        <p:nvGraphicFramePr>
          <p:cNvPr id="4" name="Table 3"/>
          <p:cNvGraphicFramePr>
            <a:graphicFrameLocks noGrp="1"/>
          </p:cNvGraphicFramePr>
          <p:nvPr/>
        </p:nvGraphicFramePr>
        <p:xfrm>
          <a:off x="0" y="4571999"/>
          <a:ext cx="9144000" cy="1092200"/>
        </p:xfrm>
        <a:graphic>
          <a:graphicData uri="http://schemas.openxmlformats.org/drawingml/2006/table">
            <a:tbl>
              <a:tblPr/>
              <a:tblGrid>
                <a:gridCol w="1536807"/>
                <a:gridCol w="4456739"/>
                <a:gridCol w="3150454"/>
              </a:tblGrid>
              <a:tr h="1092200">
                <a:tc>
                  <a:txBody>
                    <a:bodyPr/>
                    <a:lstStyle/>
                    <a:p>
                      <a:r>
                        <a:rPr lang="en-IN" sz="1400" dirty="0" err="1"/>
                        <a:t>Asgard</a:t>
                      </a:r>
                      <a:endParaRPr lang="en-IN" sz="1400" dirty="0"/>
                    </a:p>
                  </a:txBody>
                  <a:tcPr marL="72571" marR="72571" marT="72571" marB="7257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IN" sz="1400" dirty="0"/>
                        <a:t>The first discovered were </a:t>
                      </a:r>
                      <a:r>
                        <a:rPr lang="en-IN" sz="1400" dirty="0" err="1"/>
                        <a:t>Lokiarchaeota</a:t>
                      </a:r>
                      <a:r>
                        <a:rPr lang="en-IN" sz="1400" dirty="0"/>
                        <a:t>, which were initially thought to be members of the TACK superphylum.</a:t>
                      </a:r>
                      <a:r>
                        <a:rPr lang="en-IN" sz="1400" baseline="30000" dirty="0"/>
                        <a:t>5</a:t>
                      </a:r>
                      <a:r>
                        <a:rPr lang="en-IN" sz="1400" dirty="0"/>
                        <a:t> The group now contains a handful of phyla, all named for Norse deities.</a:t>
                      </a:r>
                      <a:r>
                        <a:rPr lang="en-IN" sz="1400" baseline="30000" dirty="0"/>
                        <a:t>6</a:t>
                      </a:r>
                      <a:endParaRPr lang="en-IN" sz="1400" dirty="0"/>
                    </a:p>
                  </a:txBody>
                  <a:tcPr marL="72571" marR="72571" marT="72571" marB="7257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IN" sz="1400" dirty="0"/>
                        <a:t>Genomes encode several proteins</a:t>
                      </a:r>
                      <a:br>
                        <a:rPr lang="en-IN" sz="1400" dirty="0"/>
                      </a:br>
                      <a:r>
                        <a:rPr lang="en-IN" sz="1400" dirty="0"/>
                        <a:t>similar to those found in eukaryotes.</a:t>
                      </a:r>
                    </a:p>
                  </a:txBody>
                  <a:tcPr marL="72571" marR="72571" marT="72571" marB="7257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2057400" y="0"/>
            <a:ext cx="4800600" cy="584775"/>
          </a:xfrm>
          <a:prstGeom prst="rect">
            <a:avLst/>
          </a:prstGeom>
          <a:noFill/>
        </p:spPr>
        <p:txBody>
          <a:bodyPr wrap="square" rtlCol="0">
            <a:spAutoFit/>
          </a:bodyPr>
          <a:lstStyle/>
          <a:p>
            <a:pPr algn="ctr"/>
            <a:r>
              <a:rPr lang="en-US" sz="3200" b="1" u="sng" dirty="0" smtClean="0">
                <a:solidFill>
                  <a:srgbClr val="C00000"/>
                </a:solidFill>
              </a:rPr>
              <a:t>RECENT RESEARCH</a:t>
            </a:r>
            <a:endParaRPr lang="en-IN" sz="3200" b="1" u="sng"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6740307"/>
          </a:xfrm>
          <a:prstGeom prst="rect">
            <a:avLst/>
          </a:prstGeom>
        </p:spPr>
        <p:txBody>
          <a:bodyPr wrap="square">
            <a:spAutoFit/>
          </a:bodyPr>
          <a:lstStyle/>
          <a:p>
            <a:pPr algn="ctr"/>
            <a:r>
              <a:rPr lang="en-IN" sz="3600" b="1" dirty="0" err="1" smtClean="0">
                <a:solidFill>
                  <a:srgbClr val="FF0000"/>
                </a:solidFill>
              </a:rPr>
              <a:t>Ribotyping</a:t>
            </a:r>
            <a:endParaRPr lang="en-IN" sz="3600" b="1" dirty="0" smtClean="0">
              <a:solidFill>
                <a:srgbClr val="FF0000"/>
              </a:solidFill>
            </a:endParaRPr>
          </a:p>
          <a:p>
            <a:pPr algn="just"/>
            <a:r>
              <a:rPr lang="en-IN" sz="2000" dirty="0" err="1" smtClean="0"/>
              <a:t>Ribotyping</a:t>
            </a:r>
            <a:r>
              <a:rPr lang="en-IN" sz="2000" dirty="0" smtClean="0"/>
              <a:t> is a technique which measures the </a:t>
            </a:r>
            <a:r>
              <a:rPr lang="en-IN" sz="2000" b="1" dirty="0" smtClean="0">
                <a:solidFill>
                  <a:srgbClr val="0070C0"/>
                </a:solidFill>
              </a:rPr>
              <a:t>unique pattern </a:t>
            </a:r>
            <a:r>
              <a:rPr lang="en-IN" sz="2000" dirty="0" smtClean="0"/>
              <a:t>that is generated when DNA from a bacterium (all other organisms also) is digested by a restriction enzyme and the fragments are separated and probed with a </a:t>
            </a:r>
            <a:r>
              <a:rPr lang="en-IN" sz="2000" b="1" dirty="0" err="1" smtClean="0"/>
              <a:t>rRNA</a:t>
            </a:r>
            <a:r>
              <a:rPr lang="en-IN" sz="2000" b="1" dirty="0" smtClean="0"/>
              <a:t> probe</a:t>
            </a:r>
            <a:r>
              <a:rPr lang="en-IN" sz="2000" dirty="0" smtClean="0"/>
              <a:t>. </a:t>
            </a:r>
          </a:p>
          <a:p>
            <a:pPr algn="just"/>
            <a:endParaRPr lang="en-IN" sz="2000" dirty="0" smtClean="0"/>
          </a:p>
          <a:p>
            <a:pPr algn="just"/>
            <a:r>
              <a:rPr lang="en-IN" sz="2000" dirty="0" smtClean="0"/>
              <a:t>The technique </a:t>
            </a:r>
            <a:r>
              <a:rPr lang="en-IN" sz="2000" b="1" dirty="0" smtClean="0"/>
              <a:t>does not involve nucleic acid sequencing</a:t>
            </a:r>
            <a:r>
              <a:rPr lang="en-IN" sz="2000" dirty="0" smtClean="0"/>
              <a:t>. </a:t>
            </a:r>
            <a:r>
              <a:rPr lang="en-IN" sz="2000" dirty="0" err="1" smtClean="0"/>
              <a:t>Ribotyping</a:t>
            </a:r>
            <a:r>
              <a:rPr lang="en-IN" sz="2000" dirty="0" smtClean="0"/>
              <a:t> has proven useful for bacterial identification and has found many applications in clinical diagnostics and for the microbial analyses of food, water, and beverages. </a:t>
            </a:r>
          </a:p>
          <a:p>
            <a:pPr algn="just"/>
            <a:endParaRPr lang="en-IN" sz="2000" dirty="0" smtClean="0"/>
          </a:p>
          <a:p>
            <a:pPr algn="just"/>
            <a:r>
              <a:rPr lang="en-IN" sz="2000" dirty="0" err="1" smtClean="0"/>
              <a:t>Ribotyping</a:t>
            </a:r>
            <a:r>
              <a:rPr lang="en-IN" sz="2000" dirty="0" smtClean="0"/>
              <a:t> is a rapid and specific method for bacterial identification; it is so specific that it has been given the nickname </a:t>
            </a:r>
            <a:r>
              <a:rPr lang="en-IN" sz="2000" b="1" dirty="0" smtClean="0">
                <a:solidFill>
                  <a:srgbClr val="C00000"/>
                </a:solidFill>
              </a:rPr>
              <a:t>‘molecular fingerprinting</a:t>
            </a:r>
            <a:r>
              <a:rPr lang="en-IN" sz="2000" dirty="0" smtClean="0"/>
              <a:t>’ because a unique series of bands appears for virtually any bacterium (any organism). </a:t>
            </a:r>
          </a:p>
          <a:p>
            <a:pPr algn="just"/>
            <a:endParaRPr lang="en-IN" sz="2000" dirty="0" smtClean="0"/>
          </a:p>
          <a:p>
            <a:pPr algn="just"/>
            <a:r>
              <a:rPr lang="en-IN" sz="2000" dirty="0" smtClean="0"/>
              <a:t>In </a:t>
            </a:r>
            <a:r>
              <a:rPr lang="en-IN" sz="2000" dirty="0" err="1" smtClean="0"/>
              <a:t>ribotyping</a:t>
            </a:r>
            <a:r>
              <a:rPr lang="en-IN" sz="2000" dirty="0" smtClean="0"/>
              <a:t>, first the DNA is isolated from a colony or liquid culture of the bacterium to be identified. Using polymerase chain reaction (</a:t>
            </a:r>
            <a:r>
              <a:rPr lang="en-IN" sz="2000" dirty="0" smtClean="0">
                <a:solidFill>
                  <a:srgbClr val="C00000"/>
                </a:solidFill>
              </a:rPr>
              <a:t>PCR</a:t>
            </a:r>
            <a:r>
              <a:rPr lang="en-IN" sz="2000" dirty="0" smtClean="0"/>
              <a:t>), genes of DNA for </a:t>
            </a:r>
            <a:r>
              <a:rPr lang="en-IN" sz="2000" dirty="0" err="1" smtClean="0"/>
              <a:t>rRNA</a:t>
            </a:r>
            <a:r>
              <a:rPr lang="en-IN" sz="2000" dirty="0" smtClean="0"/>
              <a:t> (preferably 16S </a:t>
            </a:r>
            <a:r>
              <a:rPr lang="en-IN" sz="2000" dirty="0" err="1" smtClean="0"/>
              <a:t>rRNA</a:t>
            </a:r>
            <a:r>
              <a:rPr lang="en-IN" sz="2000" dirty="0" smtClean="0"/>
              <a:t>) and related molecules are amplified, treated with one or more </a:t>
            </a:r>
            <a:r>
              <a:rPr lang="en-IN" sz="2000" b="1" dirty="0" smtClean="0">
                <a:solidFill>
                  <a:srgbClr val="C00000"/>
                </a:solidFill>
              </a:rPr>
              <a:t>restriction enzymes</a:t>
            </a:r>
            <a:r>
              <a:rPr lang="en-IN" sz="2000" dirty="0" smtClean="0"/>
              <a:t>, separated by </a:t>
            </a:r>
            <a:r>
              <a:rPr lang="en-IN" sz="2000" b="1" dirty="0" smtClean="0">
                <a:solidFill>
                  <a:srgbClr val="C00000"/>
                </a:solidFill>
              </a:rPr>
              <a:t>electrophoresis</a:t>
            </a:r>
            <a:r>
              <a:rPr lang="en-IN" sz="2000" dirty="0" smtClean="0"/>
              <a:t>, and then probed with </a:t>
            </a:r>
            <a:r>
              <a:rPr lang="en-IN" sz="2000" dirty="0" err="1" smtClean="0"/>
              <a:t>rRNA</a:t>
            </a:r>
            <a:r>
              <a:rPr lang="en-IN" sz="2000" dirty="0" smtClean="0"/>
              <a:t> genes. </a:t>
            </a:r>
          </a:p>
          <a:p>
            <a:pPr algn="just"/>
            <a:endParaRPr lang="en-IN" sz="2000" dirty="0" smtClean="0"/>
          </a:p>
          <a:p>
            <a:pPr algn="just"/>
            <a:r>
              <a:rPr lang="en-IN" sz="2000" dirty="0" smtClean="0"/>
              <a:t>The pattern generated from the fragments of DNA on the gel is then digitized and a computer used to make comparison of this pattern with patterns from other bacteria available from a database. </a:t>
            </a:r>
            <a:endParaRPr lang="en-IN"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3">
            <a:lum bright="10000"/>
          </a:blip>
          <a:srcRect/>
          <a:stretch>
            <a:fillRect/>
          </a:stretch>
        </p:blipFill>
        <p:spPr bwMode="auto">
          <a:xfrm>
            <a:off x="0" y="0"/>
            <a:ext cx="9144000" cy="6858000"/>
          </a:xfrm>
          <a:prstGeom prst="rect">
            <a:avLst/>
          </a:prstGeom>
          <a:noFill/>
        </p:spPr>
      </p:pic>
      <p:sp>
        <p:nvSpPr>
          <p:cNvPr id="3" name="Rectangle 2"/>
          <p:cNvSpPr/>
          <p:nvPr/>
        </p:nvSpPr>
        <p:spPr>
          <a:xfrm>
            <a:off x="2895600" y="2209800"/>
            <a:ext cx="3648178" cy="584775"/>
          </a:xfrm>
          <a:prstGeom prst="rect">
            <a:avLst/>
          </a:prstGeom>
        </p:spPr>
        <p:txBody>
          <a:bodyPr wrap="none">
            <a:spAutoFit/>
          </a:bodyPr>
          <a:lstStyle/>
          <a:p>
            <a:r>
              <a:rPr lang="en-IN" sz="3200" b="1" dirty="0" smtClean="0">
                <a:solidFill>
                  <a:srgbClr val="FF0000"/>
                </a:solidFill>
              </a:rPr>
              <a:t>Non-</a:t>
            </a:r>
            <a:r>
              <a:rPr lang="en-IN" sz="3200" b="1" dirty="0" err="1" smtClean="0">
                <a:solidFill>
                  <a:srgbClr val="FF0000"/>
                </a:solidFill>
              </a:rPr>
              <a:t>proteobacteria</a:t>
            </a:r>
            <a:r>
              <a:rPr lang="en-IN" sz="3200" b="1" dirty="0" smtClean="0">
                <a:solidFill>
                  <a:srgbClr val="FF0000"/>
                </a:solidFill>
              </a:rPr>
              <a:t> </a:t>
            </a:r>
            <a:endParaRPr lang="en-IN" sz="3200" b="1" dirty="0">
              <a:solidFill>
                <a:srgbClr val="FF0000"/>
              </a:solidFill>
            </a:endParaRPr>
          </a:p>
        </p:txBody>
      </p:sp>
      <p:sp>
        <p:nvSpPr>
          <p:cNvPr id="4" name="Rectangle 3"/>
          <p:cNvSpPr/>
          <p:nvPr/>
        </p:nvSpPr>
        <p:spPr>
          <a:xfrm>
            <a:off x="0" y="2895600"/>
            <a:ext cx="9144000" cy="1015663"/>
          </a:xfrm>
          <a:prstGeom prst="rect">
            <a:avLst/>
          </a:prstGeom>
        </p:spPr>
        <p:txBody>
          <a:bodyPr wrap="square">
            <a:spAutoFit/>
          </a:bodyPr>
          <a:lstStyle/>
          <a:p>
            <a:pPr algn="just">
              <a:lnSpc>
                <a:spcPct val="150000"/>
              </a:lnSpc>
            </a:pPr>
            <a:r>
              <a:rPr lang="en-IN" sz="2000" b="1" dirty="0" smtClean="0"/>
              <a:t>The majority of the gram-negative bacteria belong to the phylum </a:t>
            </a:r>
            <a:r>
              <a:rPr lang="en-IN" sz="2000" b="1" dirty="0" err="1" smtClean="0"/>
              <a:t>Proteobacteria</a:t>
            </a:r>
            <a:r>
              <a:rPr lang="en-IN" sz="2000" b="1" dirty="0" smtClean="0"/>
              <a:t>, those that do not are called the non-</a:t>
            </a:r>
            <a:r>
              <a:rPr lang="en-IN" sz="2000" b="1" dirty="0" err="1" smtClean="0"/>
              <a:t>proteobacteria</a:t>
            </a:r>
            <a:r>
              <a:rPr lang="en-IN" sz="2000" b="1" dirty="0" smtClean="0"/>
              <a:t>. </a:t>
            </a:r>
            <a:endParaRPr lang="en-IN"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1026" name="Picture 2" descr="https://science.umd.edu/classroom/bsci424/BSCI223WebSiteFiles/GramNegativeNonproteobacteria.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1066799"/>
            <a:ext cx="9144000" cy="422553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2474780" cy="461665"/>
          </a:xfrm>
          <a:prstGeom prst="rect">
            <a:avLst/>
          </a:prstGeom>
        </p:spPr>
        <p:txBody>
          <a:bodyPr wrap="none">
            <a:spAutoFit/>
          </a:bodyPr>
          <a:lstStyle/>
          <a:p>
            <a:pPr fontAlgn="base"/>
            <a:r>
              <a:rPr lang="en-IN" sz="2400" b="1" dirty="0" smtClean="0">
                <a:solidFill>
                  <a:srgbClr val="FF0000"/>
                </a:solidFill>
              </a:rPr>
              <a:t>Domain: Bacteria:</a:t>
            </a:r>
            <a:endParaRPr lang="en-IN" sz="2400" dirty="0">
              <a:solidFill>
                <a:srgbClr val="FF0000"/>
              </a:solidFill>
            </a:endParaRPr>
          </a:p>
        </p:txBody>
      </p:sp>
      <p:sp>
        <p:nvSpPr>
          <p:cNvPr id="3" name="Rectangle 2"/>
          <p:cNvSpPr/>
          <p:nvPr/>
        </p:nvSpPr>
        <p:spPr>
          <a:xfrm>
            <a:off x="0" y="381000"/>
            <a:ext cx="9144000" cy="2400657"/>
          </a:xfrm>
          <a:prstGeom prst="rect">
            <a:avLst/>
          </a:prstGeom>
        </p:spPr>
        <p:txBody>
          <a:bodyPr wrap="square">
            <a:spAutoFit/>
          </a:bodyPr>
          <a:lstStyle/>
          <a:p>
            <a:pPr algn="just" fontAlgn="base"/>
            <a:r>
              <a:rPr lang="en-IN" sz="2000" b="1" dirty="0" smtClean="0">
                <a:solidFill>
                  <a:srgbClr val="0070C0"/>
                </a:solidFill>
              </a:rPr>
              <a:t>Phylum BIV:</a:t>
            </a:r>
          </a:p>
          <a:p>
            <a:pPr algn="just" fontAlgn="base"/>
            <a:endParaRPr lang="en-IN" sz="2000" b="1" dirty="0" smtClean="0"/>
          </a:p>
          <a:p>
            <a:pPr algn="just" fontAlgn="base"/>
            <a:r>
              <a:rPr lang="en-IN" sz="2000" b="1" dirty="0" err="1" smtClean="0">
                <a:solidFill>
                  <a:srgbClr val="0070C0"/>
                </a:solidFill>
              </a:rPr>
              <a:t>Dienococcus-Thermus</a:t>
            </a:r>
            <a:r>
              <a:rPr lang="en-IN" sz="2000" b="1" dirty="0" smtClean="0">
                <a:solidFill>
                  <a:srgbClr val="0070C0"/>
                </a:solidFill>
              </a:rPr>
              <a:t>:</a:t>
            </a:r>
          </a:p>
          <a:p>
            <a:pPr algn="just" fontAlgn="base">
              <a:lnSpc>
                <a:spcPct val="150000"/>
              </a:lnSpc>
            </a:pPr>
            <a:r>
              <a:rPr lang="en-IN" sz="2000" b="1" dirty="0" smtClean="0"/>
              <a:t>The phylum contains one class (</a:t>
            </a:r>
            <a:r>
              <a:rPr lang="en-IN" sz="2000" b="1" dirty="0" err="1" smtClean="0"/>
              <a:t>Dienococci</a:t>
            </a:r>
            <a:r>
              <a:rPr lang="en-IN" sz="2000" b="1" dirty="0" smtClean="0"/>
              <a:t>). The representative genera are </a:t>
            </a:r>
            <a:r>
              <a:rPr lang="en-IN" sz="2000" b="1" dirty="0" err="1" smtClean="0"/>
              <a:t>Dienococcus</a:t>
            </a:r>
            <a:r>
              <a:rPr lang="en-IN" sz="2000" b="1" dirty="0" smtClean="0"/>
              <a:t>, </a:t>
            </a:r>
            <a:r>
              <a:rPr lang="en-IN" sz="2000" b="1" dirty="0" err="1" smtClean="0"/>
              <a:t>Thermus</a:t>
            </a:r>
            <a:r>
              <a:rPr lang="en-IN" sz="2000" b="1" dirty="0" smtClean="0"/>
              <a:t>, </a:t>
            </a:r>
            <a:r>
              <a:rPr lang="en-IN" sz="2000" b="1" dirty="0" err="1" smtClean="0"/>
              <a:t>Marinithermus</a:t>
            </a:r>
            <a:r>
              <a:rPr lang="en-IN" sz="2000" b="1" dirty="0" smtClean="0"/>
              <a:t>, etc. The bacteria are gram-positive and extraordinarily radiation resistant.</a:t>
            </a:r>
            <a:endParaRPr lang="en-IN" sz="2000" b="1" dirty="0"/>
          </a:p>
        </p:txBody>
      </p:sp>
      <p:sp>
        <p:nvSpPr>
          <p:cNvPr id="4" name="Rectangle 3"/>
          <p:cNvSpPr/>
          <p:nvPr/>
        </p:nvSpPr>
        <p:spPr>
          <a:xfrm>
            <a:off x="0" y="2895600"/>
            <a:ext cx="9144000" cy="2814617"/>
          </a:xfrm>
          <a:prstGeom prst="rect">
            <a:avLst/>
          </a:prstGeom>
        </p:spPr>
        <p:txBody>
          <a:bodyPr wrap="square">
            <a:spAutoFit/>
          </a:bodyPr>
          <a:lstStyle/>
          <a:p>
            <a:pPr algn="just">
              <a:lnSpc>
                <a:spcPct val="150000"/>
              </a:lnSpc>
            </a:pPr>
            <a:r>
              <a:rPr lang="en-IN" sz="2000" b="1" i="1" dirty="0" err="1" smtClean="0"/>
              <a:t>Deinococcus</a:t>
            </a:r>
            <a:r>
              <a:rPr lang="en-IN" sz="2000" b="1" i="1" dirty="0" smtClean="0"/>
              <a:t> </a:t>
            </a:r>
            <a:r>
              <a:rPr lang="en-IN" sz="2000" b="1" dirty="0" smtClean="0"/>
              <a:t>is a gram-positive bacteria found to form pink or reddish </a:t>
            </a:r>
            <a:r>
              <a:rPr lang="en-IN" sz="2000" b="1" dirty="0" err="1" smtClean="0"/>
              <a:t>colored</a:t>
            </a:r>
            <a:r>
              <a:rPr lang="en-IN" sz="2000" b="1" dirty="0" smtClean="0"/>
              <a:t> colonies. </a:t>
            </a:r>
            <a:r>
              <a:rPr lang="en-IN" sz="2000" b="1" dirty="0" err="1" smtClean="0"/>
              <a:t>Deinococcus</a:t>
            </a:r>
            <a:r>
              <a:rPr lang="en-IN" sz="2000" b="1" dirty="0" smtClean="0"/>
              <a:t> is known for being the most radiation-resistant vegetative cell (R. Murray). In fact, </a:t>
            </a:r>
            <a:r>
              <a:rPr lang="en-IN" sz="2000" b="1" i="1" dirty="0" err="1" smtClean="0"/>
              <a:t>Deinococcus</a:t>
            </a:r>
            <a:r>
              <a:rPr lang="en-IN" sz="2000" b="1" i="1" dirty="0" smtClean="0"/>
              <a:t> </a:t>
            </a:r>
            <a:r>
              <a:rPr lang="en-IN" sz="2000" b="1" i="1" dirty="0" err="1" smtClean="0"/>
              <a:t>radiodurans</a:t>
            </a:r>
            <a:r>
              <a:rPr lang="en-IN" sz="2000" b="1" dirty="0" smtClean="0"/>
              <a:t> can live through blasts of radiation thousands of times greater than the level that would kill a human being, and its Latin name means "strange berry that withstands radiation." To learn how</a:t>
            </a:r>
            <a:r>
              <a:rPr lang="en-IN" sz="2000" b="1" i="1" dirty="0" smtClean="0"/>
              <a:t> D. </a:t>
            </a:r>
            <a:r>
              <a:rPr lang="en-IN" sz="2000" b="1" i="1" dirty="0" err="1" smtClean="0"/>
              <a:t>radiodurans</a:t>
            </a:r>
            <a:r>
              <a:rPr lang="en-IN" sz="2000" b="1" dirty="0" smtClean="0"/>
              <a:t> manage to live through such intense blasts of radiation</a:t>
            </a:r>
            <a:endParaRPr lang="en-IN"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4572000" cy="677108"/>
          </a:xfrm>
          <a:prstGeom prst="rect">
            <a:avLst/>
          </a:prstGeom>
        </p:spPr>
        <p:txBody>
          <a:bodyPr wrap="square">
            <a:spAutoFit/>
          </a:bodyPr>
          <a:lstStyle/>
          <a:p>
            <a:r>
              <a:rPr lang="en-IN" sz="2000" b="1" dirty="0" smtClean="0">
                <a:solidFill>
                  <a:srgbClr val="0070C0"/>
                </a:solidFill>
              </a:rPr>
              <a:t>Cell Structure and Metabolism</a:t>
            </a:r>
          </a:p>
          <a:p>
            <a:endParaRPr lang="en-IN" dirty="0"/>
          </a:p>
        </p:txBody>
      </p:sp>
      <p:sp>
        <p:nvSpPr>
          <p:cNvPr id="3" name="Rectangle 2"/>
          <p:cNvSpPr/>
          <p:nvPr/>
        </p:nvSpPr>
        <p:spPr>
          <a:xfrm>
            <a:off x="0" y="457200"/>
            <a:ext cx="9144000" cy="2862322"/>
          </a:xfrm>
          <a:prstGeom prst="rect">
            <a:avLst/>
          </a:prstGeom>
        </p:spPr>
        <p:txBody>
          <a:bodyPr wrap="square">
            <a:spAutoFit/>
          </a:bodyPr>
          <a:lstStyle/>
          <a:p>
            <a:pPr algn="just">
              <a:lnSpc>
                <a:spcPct val="150000"/>
              </a:lnSpc>
            </a:pPr>
            <a:r>
              <a:rPr lang="en-IN" sz="2000" b="1" dirty="0" smtClean="0"/>
              <a:t>When observed by an electron microscope, the cell wall was discovered to have an unusual thickness of about 50-60 nm, with a dense inner layer of about 14-20 nm. This inner wall creates the septa and sometimes the fenestrated layer. The septum forms an unusual shape, described as a pair of curtains rather than the typical "iris-</a:t>
            </a:r>
            <a:r>
              <a:rPr lang="en-IN" sz="2000" b="1" dirty="0" err="1" smtClean="0"/>
              <a:t>diaphram</a:t>
            </a:r>
            <a:r>
              <a:rPr lang="en-IN" sz="2000" b="1" dirty="0" smtClean="0"/>
              <a:t>". </a:t>
            </a:r>
            <a:r>
              <a:rPr lang="en-IN" sz="2000" b="1" i="1" dirty="0" err="1" smtClean="0"/>
              <a:t>Deinococcus</a:t>
            </a:r>
            <a:r>
              <a:rPr lang="en-IN" sz="2000" b="1" i="1" dirty="0" smtClean="0"/>
              <a:t> </a:t>
            </a:r>
            <a:r>
              <a:rPr lang="en-IN" sz="2000" b="1" dirty="0" smtClean="0"/>
              <a:t>typically forms a tetrad shape, allowing a second division to begin before the first is complete during cell division.</a:t>
            </a:r>
            <a:endParaRPr lang="en-IN" sz="2000" b="1" dirty="0"/>
          </a:p>
        </p:txBody>
      </p:sp>
      <p:pic>
        <p:nvPicPr>
          <p:cNvPr id="9218" name="Picture 2" descr="Deinococcus radiodurans"/>
          <p:cNvPicPr>
            <a:picLocks noChangeAspect="1" noChangeArrowheads="1"/>
          </p:cNvPicPr>
          <p:nvPr/>
        </p:nvPicPr>
        <p:blipFill>
          <a:blip r:embed="rId3"/>
          <a:srcRect/>
          <a:stretch>
            <a:fillRect/>
          </a:stretch>
        </p:blipFill>
        <p:spPr bwMode="auto">
          <a:xfrm>
            <a:off x="228600" y="3429000"/>
            <a:ext cx="3374176" cy="3200400"/>
          </a:xfrm>
          <a:prstGeom prst="rect">
            <a:avLst/>
          </a:prstGeom>
          <a:noFill/>
        </p:spPr>
      </p:pic>
      <p:pic>
        <p:nvPicPr>
          <p:cNvPr id="9220" name="Picture 4" descr="Deinococcus sp. coccoid prokaryote, SEM - Stock Image - C037/0096 - Science  Photo Library"/>
          <p:cNvPicPr>
            <a:picLocks noChangeAspect="1" noChangeArrowheads="1"/>
          </p:cNvPicPr>
          <p:nvPr/>
        </p:nvPicPr>
        <p:blipFill>
          <a:blip r:embed="rId4"/>
          <a:srcRect t="12000" b="35000"/>
          <a:stretch>
            <a:fillRect/>
          </a:stretch>
        </p:blipFill>
        <p:spPr bwMode="auto">
          <a:xfrm>
            <a:off x="4267200" y="3429000"/>
            <a:ext cx="4876800" cy="322081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TextBox 1"/>
          <p:cNvSpPr txBox="1"/>
          <p:nvPr/>
        </p:nvSpPr>
        <p:spPr>
          <a:xfrm>
            <a:off x="0" y="0"/>
            <a:ext cx="9144000" cy="5632311"/>
          </a:xfrm>
          <a:prstGeom prst="rect">
            <a:avLst/>
          </a:prstGeom>
          <a:noFill/>
        </p:spPr>
        <p:txBody>
          <a:bodyPr wrap="square" rtlCol="0">
            <a:spAutoFit/>
          </a:bodyPr>
          <a:lstStyle/>
          <a:p>
            <a:pPr algn="just">
              <a:lnSpc>
                <a:spcPct val="150000"/>
              </a:lnSpc>
            </a:pPr>
            <a:r>
              <a:rPr lang="en-US" sz="2000" b="1" dirty="0" smtClean="0">
                <a:solidFill>
                  <a:srgbClr val="0070C0"/>
                </a:solidFill>
              </a:rPr>
              <a:t>Ecology </a:t>
            </a:r>
          </a:p>
          <a:p>
            <a:pPr algn="just">
              <a:lnSpc>
                <a:spcPct val="150000"/>
              </a:lnSpc>
            </a:pPr>
            <a:r>
              <a:rPr lang="en-IN" sz="2000" b="1" dirty="0" smtClean="0"/>
              <a:t>The natural habitat of </a:t>
            </a:r>
            <a:r>
              <a:rPr lang="en-IN" sz="2000" b="1" i="1" dirty="0" err="1" smtClean="0"/>
              <a:t>Deinococcus</a:t>
            </a:r>
            <a:r>
              <a:rPr lang="en-IN" sz="2000" b="1" i="1" dirty="0" smtClean="0"/>
              <a:t> </a:t>
            </a:r>
            <a:r>
              <a:rPr lang="en-IN" sz="2000" b="1" dirty="0" smtClean="0"/>
              <a:t>is not yet known because </a:t>
            </a:r>
            <a:r>
              <a:rPr lang="en-IN" sz="2000" b="1" i="1" dirty="0" err="1" smtClean="0"/>
              <a:t>Deinococcus</a:t>
            </a:r>
            <a:r>
              <a:rPr lang="en-IN" sz="2000" b="1" i="1" dirty="0" smtClean="0"/>
              <a:t> </a:t>
            </a:r>
            <a:r>
              <a:rPr lang="en-IN" sz="2000" b="1" dirty="0" smtClean="0"/>
              <a:t>is </a:t>
            </a:r>
            <a:r>
              <a:rPr lang="en-IN" sz="2000" b="1" dirty="0" err="1" smtClean="0"/>
              <a:t>chemoorganotrophic</a:t>
            </a:r>
            <a:r>
              <a:rPr lang="en-IN" sz="2000" b="1" dirty="0" smtClean="0"/>
              <a:t>. A </a:t>
            </a:r>
            <a:r>
              <a:rPr lang="en-IN" sz="2000" b="1" i="1" dirty="0" err="1" smtClean="0"/>
              <a:t>chemoorganoheterotrophic</a:t>
            </a:r>
            <a:r>
              <a:rPr lang="en-IN" sz="2000" b="1" dirty="0" smtClean="0"/>
              <a:t> organism is one that requires organic substrates to get its carbon for growth and development, and that obtains its energy from the decomposition, often an oxidation of an organic compound. </a:t>
            </a:r>
          </a:p>
          <a:p>
            <a:pPr algn="just">
              <a:lnSpc>
                <a:spcPct val="150000"/>
              </a:lnSpc>
            </a:pPr>
            <a:endParaRPr lang="en-IN" sz="2000" b="1" dirty="0" smtClean="0"/>
          </a:p>
          <a:p>
            <a:pPr algn="just">
              <a:lnSpc>
                <a:spcPct val="150000"/>
              </a:lnSpc>
            </a:pPr>
            <a:r>
              <a:rPr lang="en-IN" sz="2000" b="1" dirty="0" smtClean="0"/>
              <a:t>It has been isolated from a variety of sites, and needs a complex growth media. It seems that the proteases of </a:t>
            </a:r>
            <a:r>
              <a:rPr lang="en-IN" sz="2000" b="1" i="1" dirty="0" err="1" smtClean="0"/>
              <a:t>Deinococcus</a:t>
            </a:r>
            <a:r>
              <a:rPr lang="en-IN" sz="2000" b="1" i="1" dirty="0" smtClean="0"/>
              <a:t> </a:t>
            </a:r>
            <a:r>
              <a:rPr lang="en-IN" sz="2000" b="1" dirty="0" smtClean="0"/>
              <a:t>may be used for the generation of several useful amino acids and possibly a few sugars as well. </a:t>
            </a:r>
            <a:r>
              <a:rPr lang="en-IN" sz="2000" b="1" i="1" dirty="0" err="1" smtClean="0"/>
              <a:t>Deinococcus</a:t>
            </a:r>
            <a:r>
              <a:rPr lang="en-IN" sz="2000" b="1" i="1" dirty="0" smtClean="0"/>
              <a:t> </a:t>
            </a:r>
            <a:r>
              <a:rPr lang="en-IN" sz="2000" b="1" dirty="0" smtClean="0"/>
              <a:t>strains have been grown from a variety of materials including soil, animal </a:t>
            </a:r>
            <a:r>
              <a:rPr lang="en-IN" sz="2000" b="1" dirty="0" err="1" smtClean="0"/>
              <a:t>feces</a:t>
            </a:r>
            <a:r>
              <a:rPr lang="en-IN" sz="2000" b="1" dirty="0" smtClean="0"/>
              <a:t>, and meat. It is speculated that these aerobic bacteria are likely to live in rich organic habitats, such as </a:t>
            </a:r>
            <a:r>
              <a:rPr lang="en-IN" sz="2000" b="1" dirty="0" err="1" smtClean="0"/>
              <a:t>feces</a:t>
            </a:r>
            <a:r>
              <a:rPr lang="en-IN" sz="2000" b="1" dirty="0" smtClean="0"/>
              <a:t> or intestinal contents</a:t>
            </a:r>
            <a:endParaRPr lang="en-IN"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3785652"/>
          </a:xfrm>
          <a:prstGeom prst="rect">
            <a:avLst/>
          </a:prstGeom>
        </p:spPr>
        <p:txBody>
          <a:bodyPr wrap="square">
            <a:spAutoFit/>
          </a:bodyPr>
          <a:lstStyle/>
          <a:p>
            <a:pPr algn="just" fontAlgn="base">
              <a:lnSpc>
                <a:spcPct val="150000"/>
              </a:lnSpc>
            </a:pPr>
            <a:r>
              <a:rPr lang="en-IN" sz="2000" b="1" dirty="0" smtClean="0">
                <a:solidFill>
                  <a:srgbClr val="0070C0"/>
                </a:solidFill>
              </a:rPr>
              <a:t>Phylum B XVI:</a:t>
            </a:r>
          </a:p>
          <a:p>
            <a:pPr algn="just" fontAlgn="base">
              <a:lnSpc>
                <a:spcPct val="150000"/>
              </a:lnSpc>
            </a:pPr>
            <a:r>
              <a:rPr lang="en-IN" sz="2000" b="1" dirty="0" err="1" smtClean="0">
                <a:solidFill>
                  <a:srgbClr val="0070C0"/>
                </a:solidFill>
              </a:rPr>
              <a:t>Chlamydias</a:t>
            </a:r>
            <a:r>
              <a:rPr lang="en-IN" sz="2000" b="1" dirty="0" smtClean="0">
                <a:solidFill>
                  <a:srgbClr val="0070C0"/>
                </a:solidFill>
              </a:rPr>
              <a:t>:</a:t>
            </a:r>
          </a:p>
          <a:p>
            <a:pPr algn="just" fontAlgn="base">
              <a:lnSpc>
                <a:spcPct val="150000"/>
              </a:lnSpc>
            </a:pPr>
            <a:r>
              <a:rPr lang="en-IN" sz="2000" b="1" dirty="0" smtClean="0"/>
              <a:t>Phylum </a:t>
            </a:r>
            <a:r>
              <a:rPr lang="en-IN" sz="2000" b="1" dirty="0" err="1" smtClean="0"/>
              <a:t>Chlamydiae</a:t>
            </a:r>
            <a:r>
              <a:rPr lang="en-IN" sz="2000" b="1" dirty="0" smtClean="0"/>
              <a:t> contains a single class (</a:t>
            </a:r>
            <a:r>
              <a:rPr lang="en-IN" sz="2000" b="1" dirty="0" err="1" smtClean="0"/>
              <a:t>Chlamydiae</a:t>
            </a:r>
            <a:r>
              <a:rPr lang="en-IN" sz="2000" b="1" dirty="0" smtClean="0"/>
              <a:t>) and seven genera. The genus </a:t>
            </a:r>
            <a:r>
              <a:rPr lang="en-IN" sz="2000" b="1" i="1" dirty="0" smtClean="0"/>
              <a:t>Chlamydia</a:t>
            </a:r>
            <a:r>
              <a:rPr lang="en-IN" sz="2000" b="1" dirty="0" smtClean="0"/>
              <a:t> is by far the most important genus; its species cause many human diseases. They have an extremely ancient origin within the </a:t>
            </a:r>
            <a:r>
              <a:rPr lang="en-IN" sz="2000" b="1" dirty="0" err="1" smtClean="0"/>
              <a:t>eubacterial</a:t>
            </a:r>
            <a:r>
              <a:rPr lang="en-IN" sz="2000" b="1" dirty="0" smtClean="0"/>
              <a:t> kingdom, perhaps as ancient as the origin of the early eukaryote. No free-living species are known, and all </a:t>
            </a:r>
            <a:r>
              <a:rPr lang="en-IN" sz="2000" b="1" dirty="0" err="1" smtClean="0"/>
              <a:t>chlamydiae</a:t>
            </a:r>
            <a:r>
              <a:rPr lang="en-IN" sz="2000" b="1" dirty="0" smtClean="0"/>
              <a:t> are entirely dependent on a eukaryotic host.</a:t>
            </a:r>
          </a:p>
          <a:p>
            <a:pPr algn="just" fontAlgn="base">
              <a:lnSpc>
                <a:spcPct val="150000"/>
              </a:lnSpc>
            </a:pPr>
            <a:endParaRPr lang="en-IN" sz="2000" b="1" dirty="0" smtClean="0"/>
          </a:p>
        </p:txBody>
      </p:sp>
      <p:sp>
        <p:nvSpPr>
          <p:cNvPr id="4" name="Rectangle 3"/>
          <p:cNvSpPr/>
          <p:nvPr/>
        </p:nvSpPr>
        <p:spPr>
          <a:xfrm>
            <a:off x="0" y="3505200"/>
            <a:ext cx="9144000" cy="2814617"/>
          </a:xfrm>
          <a:prstGeom prst="rect">
            <a:avLst/>
          </a:prstGeom>
        </p:spPr>
        <p:txBody>
          <a:bodyPr wrap="square">
            <a:spAutoFit/>
          </a:bodyPr>
          <a:lstStyle/>
          <a:p>
            <a:pPr algn="just">
              <a:lnSpc>
                <a:spcPct val="150000"/>
              </a:lnSpc>
            </a:pPr>
            <a:r>
              <a:rPr lang="en-IN" sz="2000" b="1" i="1" dirty="0" smtClean="0"/>
              <a:t>Chlamydia</a:t>
            </a:r>
            <a:r>
              <a:rPr lang="en-IN" sz="2000" b="1" dirty="0" smtClean="0"/>
              <a:t> is another </a:t>
            </a:r>
            <a:r>
              <a:rPr lang="en-IN" sz="2000" b="1" dirty="0" err="1" smtClean="0"/>
              <a:t>taxon</a:t>
            </a:r>
            <a:r>
              <a:rPr lang="en-IN" sz="2000" b="1" dirty="0" smtClean="0"/>
              <a:t> of the </a:t>
            </a:r>
            <a:r>
              <a:rPr lang="en-IN" sz="2000" b="1" dirty="0" err="1" smtClean="0"/>
              <a:t>Alphaproteobacteria</a:t>
            </a:r>
            <a:r>
              <a:rPr lang="en-IN" sz="2000" b="1" dirty="0" smtClean="0"/>
              <a:t>. Members of this genus are gram-negative, obligate intracellular pathogens that are extremely resistant to the cellular </a:t>
            </a:r>
            <a:r>
              <a:rPr lang="en-IN" sz="2000" b="1" dirty="0" err="1" smtClean="0"/>
              <a:t>defenses</a:t>
            </a:r>
            <a:r>
              <a:rPr lang="en-IN" sz="2000" b="1" dirty="0" smtClean="0"/>
              <a:t>, giving them the ability to spread from host to host rapidly via elementary bodies. The metabolically and reproductively inactive elementary bodies are the </a:t>
            </a:r>
            <a:r>
              <a:rPr lang="en-IN" sz="2000" b="1" dirty="0" err="1" smtClean="0"/>
              <a:t>endospore</a:t>
            </a:r>
            <a:r>
              <a:rPr lang="en-IN" sz="2000" b="1" dirty="0" smtClean="0"/>
              <a:t>-like form of intracellular bacteria that enter an epithelial cell, where they become active. </a:t>
            </a:r>
            <a:endParaRPr lang="en-IN"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2" name="Picture 2" descr="A diagram showing the life cycle of Chlamydia. An epithelial cell is infected by small spheres labeldd elementary bodies. Within 12 hours, these form into reticulate bodies which divide  to form inclusions within 24 hours. Within the inclusions more elementary bodies are formed and within 72 hours these are released when the cell ruptures."/>
          <p:cNvPicPr>
            <a:picLocks noChangeAspect="1" noChangeArrowheads="1"/>
          </p:cNvPicPr>
          <p:nvPr/>
        </p:nvPicPr>
        <p:blipFill>
          <a:blip r:embed="rId3"/>
          <a:srcRect/>
          <a:stretch>
            <a:fillRect/>
          </a:stretch>
        </p:blipFill>
        <p:spPr bwMode="auto">
          <a:xfrm>
            <a:off x="1219200" y="228600"/>
            <a:ext cx="6781800" cy="64248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Rectangle 1"/>
          <p:cNvSpPr/>
          <p:nvPr/>
        </p:nvSpPr>
        <p:spPr>
          <a:xfrm>
            <a:off x="0" y="0"/>
            <a:ext cx="9144000" cy="2862322"/>
          </a:xfrm>
          <a:prstGeom prst="rect">
            <a:avLst/>
          </a:prstGeom>
        </p:spPr>
        <p:txBody>
          <a:bodyPr wrap="square">
            <a:spAutoFit/>
          </a:bodyPr>
          <a:lstStyle/>
          <a:p>
            <a:pPr algn="just" fontAlgn="base">
              <a:lnSpc>
                <a:spcPct val="150000"/>
              </a:lnSpc>
            </a:pPr>
            <a:r>
              <a:rPr lang="en-IN" sz="2000" b="1" dirty="0" smtClean="0">
                <a:solidFill>
                  <a:srgbClr val="0070C0"/>
                </a:solidFill>
              </a:rPr>
              <a:t>Phylum B XVII:</a:t>
            </a:r>
          </a:p>
          <a:p>
            <a:pPr algn="just" fontAlgn="base">
              <a:lnSpc>
                <a:spcPct val="150000"/>
              </a:lnSpc>
            </a:pPr>
            <a:r>
              <a:rPr lang="en-IN" sz="2000" b="1" dirty="0" err="1" smtClean="0">
                <a:solidFill>
                  <a:srgbClr val="0070C0"/>
                </a:solidFill>
              </a:rPr>
              <a:t>Spirochaetes</a:t>
            </a:r>
            <a:r>
              <a:rPr lang="en-IN" sz="2000" b="1" dirty="0" smtClean="0">
                <a:solidFill>
                  <a:srgbClr val="0070C0"/>
                </a:solidFill>
              </a:rPr>
              <a:t>:</a:t>
            </a:r>
          </a:p>
          <a:p>
            <a:pPr algn="just" fontAlgn="base">
              <a:lnSpc>
                <a:spcPct val="150000"/>
              </a:lnSpc>
            </a:pPr>
            <a:r>
              <a:rPr lang="en-IN" sz="2000" b="1" dirty="0" smtClean="0"/>
              <a:t>Phylum </a:t>
            </a:r>
            <a:r>
              <a:rPr lang="en-IN" sz="2000" b="1" dirty="0" err="1" smtClean="0"/>
              <a:t>Spirochaetes</a:t>
            </a:r>
            <a:r>
              <a:rPr lang="en-IN" sz="2000" b="1" dirty="0" smtClean="0"/>
              <a:t> is classified into one class (</a:t>
            </a:r>
            <a:r>
              <a:rPr lang="en-IN" sz="2000" b="1" dirty="0" err="1" smtClean="0"/>
              <a:t>Spirochaetes</a:t>
            </a:r>
            <a:r>
              <a:rPr lang="en-IN" sz="2000" b="1" dirty="0" smtClean="0"/>
              <a:t>) containing thirteen genera, the important ones are </a:t>
            </a:r>
            <a:r>
              <a:rPr lang="en-IN" sz="2000" b="1" dirty="0" err="1" smtClean="0"/>
              <a:t>Spirochaeta</a:t>
            </a:r>
            <a:r>
              <a:rPr lang="en-IN" sz="2000" b="1" dirty="0" smtClean="0"/>
              <a:t>, </a:t>
            </a:r>
            <a:r>
              <a:rPr lang="en-IN" sz="2000" b="1" dirty="0" err="1" smtClean="0"/>
              <a:t>Borellia</a:t>
            </a:r>
            <a:r>
              <a:rPr lang="en-IN" sz="2000" b="1" dirty="0" smtClean="0"/>
              <a:t>, </a:t>
            </a:r>
            <a:r>
              <a:rPr lang="en-IN" sz="2000" b="1" dirty="0" err="1" smtClean="0"/>
              <a:t>Treponema</a:t>
            </a:r>
            <a:r>
              <a:rPr lang="en-IN" sz="2000" b="1" dirty="0" smtClean="0"/>
              <a:t>, </a:t>
            </a:r>
            <a:r>
              <a:rPr lang="en-IN" sz="2000" b="1" dirty="0" err="1" smtClean="0"/>
              <a:t>Cristispira</a:t>
            </a:r>
            <a:r>
              <a:rPr lang="en-IN" sz="2000" b="1" dirty="0" smtClean="0"/>
              <a:t>, </a:t>
            </a:r>
            <a:r>
              <a:rPr lang="en-IN" sz="2000" b="1" dirty="0" err="1" smtClean="0"/>
              <a:t>Leptospira</a:t>
            </a:r>
            <a:r>
              <a:rPr lang="en-IN" sz="2000" b="1" dirty="0" smtClean="0"/>
              <a:t>, etc. They are gram-negative, motile, helically-shaped bacteria characterized by a unique motility behaviour.</a:t>
            </a:r>
            <a:endParaRPr lang="en-IN" sz="2000" b="1" dirty="0"/>
          </a:p>
        </p:txBody>
      </p:sp>
      <p:sp>
        <p:nvSpPr>
          <p:cNvPr id="4" name="Rectangle 3"/>
          <p:cNvSpPr/>
          <p:nvPr/>
        </p:nvSpPr>
        <p:spPr>
          <a:xfrm>
            <a:off x="0" y="2895600"/>
            <a:ext cx="9144000" cy="3737946"/>
          </a:xfrm>
          <a:prstGeom prst="rect">
            <a:avLst/>
          </a:prstGeom>
        </p:spPr>
        <p:txBody>
          <a:bodyPr wrap="square">
            <a:spAutoFit/>
          </a:bodyPr>
          <a:lstStyle/>
          <a:p>
            <a:pPr algn="just">
              <a:lnSpc>
                <a:spcPct val="150000"/>
              </a:lnSpc>
            </a:pPr>
            <a:r>
              <a:rPr lang="en-IN" sz="2000" b="1" dirty="0" smtClean="0"/>
              <a:t>Spirochetes are characterized by their long (up to 250 </a:t>
            </a:r>
            <a:r>
              <a:rPr lang="en-IN" sz="2000" b="1" dirty="0" err="1" smtClean="0"/>
              <a:t>μm</a:t>
            </a:r>
            <a:r>
              <a:rPr lang="en-IN" sz="2000" b="1" dirty="0" smtClean="0"/>
              <a:t>), spiral-shaped bodies. Most spirochetes are also very thin, which makes it difficult to examine gram-stained preparations under a conventional </a:t>
            </a:r>
            <a:r>
              <a:rPr lang="en-IN" sz="2000" b="1" dirty="0" err="1" smtClean="0"/>
              <a:t>brightfield</a:t>
            </a:r>
            <a:r>
              <a:rPr lang="en-IN" sz="2000" b="1" dirty="0" smtClean="0"/>
              <a:t> microscope. </a:t>
            </a:r>
            <a:r>
              <a:rPr lang="en-IN" sz="2000" b="1" dirty="0" err="1" smtClean="0"/>
              <a:t>Darkfield</a:t>
            </a:r>
            <a:r>
              <a:rPr lang="en-IN" sz="2000" b="1" dirty="0" smtClean="0"/>
              <a:t> fluorescent microscopy is typically used instead. Spirochetes are also difficult or even impossible to culture. They are highly motile, using their axial filament to propel themselves. The axial filament is similar to a flagellum, but it wraps around the cell and runs inside the cell body of a spirochete in the </a:t>
            </a:r>
            <a:r>
              <a:rPr lang="en-IN" sz="2000" b="1" dirty="0" err="1" smtClean="0"/>
              <a:t>periplasmic</a:t>
            </a:r>
            <a:r>
              <a:rPr lang="en-IN" sz="2000" b="1" dirty="0" smtClean="0"/>
              <a:t> space between the outer membrane and the plasma membrane .</a:t>
            </a:r>
            <a:endParaRPr lang="en-IN"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304800"/>
            <a:ext cx="9144000" cy="3737946"/>
          </a:xfrm>
          <a:prstGeom prst="rect">
            <a:avLst/>
          </a:prstGeom>
        </p:spPr>
        <p:txBody>
          <a:bodyPr wrap="square">
            <a:spAutoFit/>
          </a:bodyPr>
          <a:lstStyle/>
          <a:p>
            <a:pPr algn="just">
              <a:lnSpc>
                <a:spcPct val="150000"/>
              </a:lnSpc>
            </a:pPr>
            <a:r>
              <a:rPr lang="en-IN" sz="2000" b="1" dirty="0" smtClean="0"/>
              <a:t>Several genera of spirochetes include human pathogens. For example, the genus </a:t>
            </a:r>
            <a:r>
              <a:rPr lang="en-IN" sz="2000" b="1" i="1" dirty="0" err="1" smtClean="0"/>
              <a:t>Treponema</a:t>
            </a:r>
            <a:r>
              <a:rPr lang="en-IN" sz="2000" b="1" dirty="0" smtClean="0"/>
              <a:t> includes a species </a:t>
            </a:r>
            <a:r>
              <a:rPr lang="en-IN" sz="2000" b="1" i="1" dirty="0" smtClean="0"/>
              <a:t>T. </a:t>
            </a:r>
            <a:r>
              <a:rPr lang="en-IN" sz="2000" b="1" i="1" dirty="0" err="1" smtClean="0"/>
              <a:t>pallidum</a:t>
            </a:r>
            <a:r>
              <a:rPr lang="en-IN" sz="2000" b="1" dirty="0" smtClean="0"/>
              <a:t>, which is further classified into four subspecies: </a:t>
            </a:r>
            <a:r>
              <a:rPr lang="en-IN" sz="2000" b="1" i="1" dirty="0" smtClean="0"/>
              <a:t>T. </a:t>
            </a:r>
            <a:r>
              <a:rPr lang="en-IN" sz="2000" b="1" i="1" dirty="0" err="1" smtClean="0"/>
              <a:t>pallidum</a:t>
            </a:r>
            <a:r>
              <a:rPr lang="en-IN" sz="2000" b="1" i="1" dirty="0" smtClean="0"/>
              <a:t> </a:t>
            </a:r>
            <a:r>
              <a:rPr lang="en-IN" sz="2000" b="1" i="1" dirty="0" err="1" smtClean="0"/>
              <a:t>pallidum</a:t>
            </a:r>
            <a:r>
              <a:rPr lang="en-IN" sz="2000" b="1" dirty="0" smtClean="0"/>
              <a:t>, </a:t>
            </a:r>
            <a:r>
              <a:rPr lang="en-IN" sz="2000" b="1" i="1" dirty="0" smtClean="0"/>
              <a:t>T. </a:t>
            </a:r>
            <a:r>
              <a:rPr lang="en-IN" sz="2000" b="1" i="1" dirty="0" err="1" smtClean="0"/>
              <a:t>pallidum</a:t>
            </a:r>
            <a:r>
              <a:rPr lang="en-IN" sz="2000" b="1" i="1" dirty="0" smtClean="0"/>
              <a:t> </a:t>
            </a:r>
            <a:r>
              <a:rPr lang="en-IN" sz="2000" b="1" i="1" dirty="0" err="1" smtClean="0"/>
              <a:t>pertenue</a:t>
            </a:r>
            <a:r>
              <a:rPr lang="en-IN" sz="2000" b="1" i="1" dirty="0" smtClean="0"/>
              <a:t>, T. </a:t>
            </a:r>
            <a:r>
              <a:rPr lang="en-IN" sz="2000" b="1" i="1" dirty="0" err="1" smtClean="0"/>
              <a:t>pallidum</a:t>
            </a:r>
            <a:r>
              <a:rPr lang="en-IN" sz="2000" b="1" i="1" dirty="0" smtClean="0"/>
              <a:t> </a:t>
            </a:r>
            <a:r>
              <a:rPr lang="en-IN" sz="2000" b="1" i="1" dirty="0" err="1" smtClean="0"/>
              <a:t>carateum</a:t>
            </a:r>
            <a:r>
              <a:rPr lang="en-IN" sz="2000" b="1" i="1" dirty="0" smtClean="0"/>
              <a:t>,</a:t>
            </a:r>
            <a:r>
              <a:rPr lang="en-IN" sz="2000" b="1" dirty="0" smtClean="0"/>
              <a:t> and </a:t>
            </a:r>
            <a:r>
              <a:rPr lang="en-IN" sz="2000" b="1" i="1" dirty="0" smtClean="0"/>
              <a:t>T. </a:t>
            </a:r>
            <a:r>
              <a:rPr lang="en-IN" sz="2000" b="1" i="1" dirty="0" err="1" smtClean="0"/>
              <a:t>pallidum</a:t>
            </a:r>
            <a:r>
              <a:rPr lang="en-IN" sz="2000" b="1" i="1" dirty="0" smtClean="0"/>
              <a:t> </a:t>
            </a:r>
            <a:r>
              <a:rPr lang="en-IN" sz="2000" b="1" i="1" dirty="0" err="1" smtClean="0"/>
              <a:t>endemicum</a:t>
            </a:r>
            <a:r>
              <a:rPr lang="en-IN" sz="2000" b="1" dirty="0" smtClean="0"/>
              <a:t>. The subspecies </a:t>
            </a:r>
            <a:r>
              <a:rPr lang="en-IN" sz="2000" b="1" i="1" dirty="0" smtClean="0"/>
              <a:t>T. </a:t>
            </a:r>
            <a:r>
              <a:rPr lang="en-IN" sz="2000" b="1" i="1" dirty="0" err="1" smtClean="0"/>
              <a:t>pallidum</a:t>
            </a:r>
            <a:r>
              <a:rPr lang="en-IN" sz="2000" b="1" i="1" dirty="0" smtClean="0"/>
              <a:t> </a:t>
            </a:r>
            <a:r>
              <a:rPr lang="en-IN" sz="2000" b="1" i="1" dirty="0" err="1" smtClean="0"/>
              <a:t>pallidum</a:t>
            </a:r>
            <a:r>
              <a:rPr lang="en-IN" sz="2000" b="1" dirty="0" smtClean="0"/>
              <a:t> causes the sexually transmitted infection known as syphilis, the third most prevalent sexually transmitted bacterial infection in the United States, after </a:t>
            </a:r>
            <a:r>
              <a:rPr lang="en-IN" sz="2000" b="1" dirty="0" err="1" smtClean="0"/>
              <a:t>chlamydia</a:t>
            </a:r>
            <a:r>
              <a:rPr lang="en-IN" sz="2000" b="1" dirty="0" smtClean="0"/>
              <a:t> and </a:t>
            </a:r>
            <a:r>
              <a:rPr lang="en-IN" sz="2000" b="1" dirty="0" err="1" smtClean="0"/>
              <a:t>gonorrhea</a:t>
            </a:r>
            <a:r>
              <a:rPr lang="en-IN" sz="2000" b="1" dirty="0" smtClean="0"/>
              <a:t>. The other subspecies of </a:t>
            </a:r>
            <a:r>
              <a:rPr lang="en-IN" sz="2000" b="1" i="1" dirty="0" smtClean="0"/>
              <a:t>T. </a:t>
            </a:r>
            <a:r>
              <a:rPr lang="en-IN" sz="2000" b="1" i="1" dirty="0" err="1" smtClean="0"/>
              <a:t>pallidum</a:t>
            </a:r>
            <a:r>
              <a:rPr lang="en-IN" sz="2000" b="1" dirty="0" smtClean="0"/>
              <a:t> cause tropical infectious diseases of the skin, bones, and joints.</a:t>
            </a:r>
            <a:endParaRPr lang="en-IN"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light micrograph of long spiral shaped cells. A TEM cross-section of these shows a circle outlined by a cell membrane. Inside the cell is the cytoplasm and a darker region labeled nucleoid. Outside of this is the periplasmic space and outside of that is an outer membrane. A bulge within the periplasmic space is labeled axial filament. Small dots within the axial filament are labeled endoflagella. An SEM from the original light micrograph shows what looks like a thin rope wound around a thicker rope. The thin rope is labeled axial filament."/>
          <p:cNvPicPr>
            <a:picLocks noChangeAspect="1" noChangeArrowheads="1"/>
          </p:cNvPicPr>
          <p:nvPr/>
        </p:nvPicPr>
        <p:blipFill>
          <a:blip r:embed="rId2"/>
          <a:srcRect/>
          <a:stretch>
            <a:fillRect/>
          </a:stretch>
        </p:blipFill>
        <p:spPr bwMode="auto">
          <a:xfrm>
            <a:off x="597389" y="152400"/>
            <a:ext cx="7860811" cy="5095469"/>
          </a:xfrm>
          <a:prstGeom prst="rect">
            <a:avLst/>
          </a:prstGeom>
          <a:noFill/>
        </p:spPr>
      </p:pic>
      <p:sp>
        <p:nvSpPr>
          <p:cNvPr id="3" name="Rectangle 2"/>
          <p:cNvSpPr/>
          <p:nvPr/>
        </p:nvSpPr>
        <p:spPr>
          <a:xfrm>
            <a:off x="0" y="5226784"/>
            <a:ext cx="9144000" cy="1631216"/>
          </a:xfrm>
          <a:prstGeom prst="rect">
            <a:avLst/>
          </a:prstGeom>
        </p:spPr>
        <p:txBody>
          <a:bodyPr wrap="square">
            <a:spAutoFit/>
          </a:bodyPr>
          <a:lstStyle/>
          <a:p>
            <a:pPr algn="just"/>
            <a:r>
              <a:rPr lang="en-IN" sz="2000" b="1" dirty="0" smtClean="0"/>
              <a:t>Spirochetes are typically observed using </a:t>
            </a:r>
            <a:r>
              <a:rPr lang="en-IN" sz="2000" b="1" dirty="0" err="1" smtClean="0"/>
              <a:t>darkfield</a:t>
            </a:r>
            <a:r>
              <a:rPr lang="en-IN" sz="2000" b="1" dirty="0" smtClean="0"/>
              <a:t> microscopy (left). However, electron microscopy (top </a:t>
            </a:r>
            <a:r>
              <a:rPr lang="en-IN" sz="2000" b="1" dirty="0" err="1" smtClean="0"/>
              <a:t>center</a:t>
            </a:r>
            <a:r>
              <a:rPr lang="en-IN" sz="2000" b="1" dirty="0" smtClean="0"/>
              <a:t>, bottom </a:t>
            </a:r>
            <a:r>
              <a:rPr lang="en-IN" sz="2000" b="1" dirty="0" err="1" smtClean="0"/>
              <a:t>center</a:t>
            </a:r>
            <a:r>
              <a:rPr lang="en-IN" sz="2000" b="1" dirty="0" smtClean="0"/>
              <a:t>) provides a more detailed view of their cellular morphology. The flagella found between the inner and outer membranes of spirochetes wrap around the bacterium, causing a twisting motion used for locomotion</a:t>
            </a:r>
            <a:endParaRPr lang="en-IN"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4098" name="Picture 2" descr="Ribotyping: A Tool for Molecular Taxonomy - ScienceDirec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1026" name="Picture 2" descr="PROTEOBACTERIAE"/>
          <p:cNvPicPr>
            <a:picLocks noChangeAspect="1" noChangeArrowheads="1"/>
          </p:cNvPicPr>
          <p:nvPr/>
        </p:nvPicPr>
        <p:blipFill>
          <a:blip r:embed="rId3"/>
          <a:srcRect/>
          <a:stretch>
            <a:fillRect/>
          </a:stretch>
        </p:blipFill>
        <p:spPr bwMode="auto">
          <a:xfrm>
            <a:off x="1219200" y="1676400"/>
            <a:ext cx="6553644" cy="4495800"/>
          </a:xfrm>
          <a:prstGeom prst="rect">
            <a:avLst/>
          </a:prstGeom>
          <a:noFill/>
        </p:spPr>
      </p:pic>
      <p:sp>
        <p:nvSpPr>
          <p:cNvPr id="4" name="Rectangle 3"/>
          <p:cNvSpPr/>
          <p:nvPr/>
        </p:nvSpPr>
        <p:spPr>
          <a:xfrm>
            <a:off x="0" y="0"/>
            <a:ext cx="4572000" cy="1200329"/>
          </a:xfrm>
          <a:prstGeom prst="rect">
            <a:avLst/>
          </a:prstGeom>
        </p:spPr>
        <p:txBody>
          <a:bodyPr>
            <a:spAutoFit/>
          </a:bodyPr>
          <a:lstStyle/>
          <a:p>
            <a:r>
              <a:rPr lang="en-IN" sz="2400" b="1" dirty="0" smtClean="0">
                <a:solidFill>
                  <a:srgbClr val="FF0000"/>
                </a:solidFill>
              </a:rPr>
              <a:t>Volume II: </a:t>
            </a:r>
          </a:p>
          <a:p>
            <a:r>
              <a:rPr lang="en-IN" sz="2400" b="1" dirty="0" smtClean="0">
                <a:solidFill>
                  <a:srgbClr val="FF0000"/>
                </a:solidFill>
              </a:rPr>
              <a:t>The </a:t>
            </a:r>
            <a:r>
              <a:rPr lang="en-IN" sz="2400" b="1" dirty="0" err="1" smtClean="0">
                <a:solidFill>
                  <a:srgbClr val="FF0000"/>
                </a:solidFill>
              </a:rPr>
              <a:t>Proteobacteria</a:t>
            </a:r>
            <a:r>
              <a:rPr lang="en-IN" sz="2400" b="1" dirty="0" smtClean="0">
                <a:solidFill>
                  <a:srgbClr val="FF0000"/>
                </a:solidFill>
              </a:rPr>
              <a:t>: </a:t>
            </a:r>
          </a:p>
          <a:p>
            <a:r>
              <a:rPr lang="en-IN" sz="2400" b="1" dirty="0" smtClean="0">
                <a:solidFill>
                  <a:srgbClr val="FF0000"/>
                </a:solidFill>
              </a:rPr>
              <a:t>Phylum B XII: </a:t>
            </a:r>
            <a:r>
              <a:rPr lang="en-IN" sz="2400" b="1" dirty="0" err="1" smtClean="0">
                <a:solidFill>
                  <a:srgbClr val="FF0000"/>
                </a:solidFill>
              </a:rPr>
              <a:t>Proteobacteria</a:t>
            </a:r>
            <a:r>
              <a:rPr lang="en-IN" sz="2400" b="1" dirty="0" smtClean="0">
                <a:solidFill>
                  <a:srgbClr val="FF0000"/>
                </a:solidFill>
              </a:rPr>
              <a:t> </a:t>
            </a:r>
            <a:endParaRPr lang="en-IN" sz="24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pPr algn="just"/>
            <a:r>
              <a:rPr lang="en-IN" sz="2000" b="1" dirty="0" smtClean="0"/>
              <a:t>The phylum </a:t>
            </a:r>
            <a:r>
              <a:rPr lang="en-IN" sz="2000" b="1" dirty="0" err="1" smtClean="0"/>
              <a:t>Proteobacteria</a:t>
            </a:r>
            <a:r>
              <a:rPr lang="en-IN" sz="2000" b="1" dirty="0" smtClean="0"/>
              <a:t> consists of five classes (</a:t>
            </a:r>
            <a:r>
              <a:rPr lang="en-IN" sz="2000" b="1" dirty="0" err="1" smtClean="0"/>
              <a:t>Alfaproteobacteria</a:t>
            </a:r>
            <a:r>
              <a:rPr lang="en-IN" sz="2000" b="1" dirty="0" smtClean="0"/>
              <a:t>, </a:t>
            </a:r>
            <a:r>
              <a:rPr lang="en-IN" sz="2000" b="1" dirty="0" err="1" smtClean="0"/>
              <a:t>Betaproteobacteria</a:t>
            </a:r>
            <a:r>
              <a:rPr lang="en-IN" sz="2000" b="1" dirty="0" smtClean="0"/>
              <a:t>, </a:t>
            </a:r>
            <a:r>
              <a:rPr lang="en-IN" sz="2000" b="1" dirty="0" err="1" smtClean="0"/>
              <a:t>Gammaproteobacteria</a:t>
            </a:r>
            <a:r>
              <a:rPr lang="en-IN" sz="2000" b="1" dirty="0" smtClean="0"/>
              <a:t>, </a:t>
            </a:r>
            <a:r>
              <a:rPr lang="en-IN" sz="2000" b="1" dirty="0" err="1" smtClean="0"/>
              <a:t>Deltaproteobacteria</a:t>
            </a:r>
            <a:r>
              <a:rPr lang="en-IN" sz="2000" b="1" dirty="0" smtClean="0"/>
              <a:t>, and </a:t>
            </a:r>
            <a:r>
              <a:rPr lang="en-IN" sz="2000" b="1" dirty="0" err="1" smtClean="0"/>
              <a:t>Epsilonproteobacteria</a:t>
            </a:r>
            <a:r>
              <a:rPr lang="en-IN" sz="2000" b="1" dirty="0" smtClean="0"/>
              <a:t>). </a:t>
            </a:r>
          </a:p>
          <a:p>
            <a:pPr algn="just"/>
            <a:r>
              <a:rPr lang="en-IN" sz="2000" b="1" dirty="0" err="1" smtClean="0"/>
              <a:t>Proteobacteria</a:t>
            </a:r>
            <a:r>
              <a:rPr lang="en-IN" sz="2000" b="1" dirty="0" smtClean="0"/>
              <a:t> contains </a:t>
            </a:r>
            <a:r>
              <a:rPr lang="en-IN" sz="2000" b="1" dirty="0" smtClean="0">
                <a:solidFill>
                  <a:srgbClr val="C00000"/>
                </a:solidFill>
              </a:rPr>
              <a:t>over 400 genera which are all gram-negative</a:t>
            </a:r>
            <a:r>
              <a:rPr lang="en-IN" sz="2000" b="1" dirty="0" smtClean="0"/>
              <a:t>, show extreme metabolic diversity, and represent the majority of bacteria of pharmaceutical, industrial, agricultural, and biological research significance. It is believed by many that the </a:t>
            </a:r>
            <a:r>
              <a:rPr lang="en-IN" sz="2000" b="1" dirty="0" err="1" smtClean="0">
                <a:solidFill>
                  <a:srgbClr val="C00000"/>
                </a:solidFill>
              </a:rPr>
              <a:t>proteobacteria</a:t>
            </a:r>
            <a:r>
              <a:rPr lang="en-IN" sz="2000" b="1" dirty="0" smtClean="0">
                <a:solidFill>
                  <a:srgbClr val="C00000"/>
                </a:solidFill>
              </a:rPr>
              <a:t> evolved from a photosynthetic ancestor </a:t>
            </a:r>
            <a:r>
              <a:rPr lang="en-IN" sz="2000" b="1" dirty="0" smtClean="0"/>
              <a:t>and, presumably, many strains lost photosynthetic activity during adaptation to new ecological niches. </a:t>
            </a:r>
            <a:endParaRPr lang="en-IN" sz="2000" b="1" dirty="0"/>
          </a:p>
        </p:txBody>
      </p:sp>
      <p:pic>
        <p:nvPicPr>
          <p:cNvPr id="49154" name="Picture 2" descr="UWL Website"/>
          <p:cNvPicPr>
            <a:picLocks noChangeAspect="1" noChangeArrowheads="1"/>
          </p:cNvPicPr>
          <p:nvPr/>
        </p:nvPicPr>
        <p:blipFill>
          <a:blip r:embed="rId3"/>
          <a:srcRect t="16744" b="16279"/>
          <a:stretch>
            <a:fillRect/>
          </a:stretch>
        </p:blipFill>
        <p:spPr bwMode="auto">
          <a:xfrm>
            <a:off x="914400" y="2667000"/>
            <a:ext cx="7450667" cy="4191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197346"/>
            <a:ext cx="9144000" cy="6093976"/>
          </a:xfrm>
          <a:prstGeom prst="rect">
            <a:avLst/>
          </a:prstGeom>
        </p:spPr>
        <p:txBody>
          <a:bodyPr wrap="square">
            <a:spAutoFit/>
          </a:bodyPr>
          <a:lstStyle/>
          <a:p>
            <a:pPr algn="just">
              <a:lnSpc>
                <a:spcPct val="150000"/>
              </a:lnSpc>
            </a:pPr>
            <a:r>
              <a:rPr lang="en-IN" sz="2000" b="1" dirty="0" err="1" smtClean="0">
                <a:solidFill>
                  <a:srgbClr val="C00000"/>
                </a:solidFill>
              </a:rPr>
              <a:t>Alphaproteobacteria</a:t>
            </a:r>
            <a:r>
              <a:rPr lang="en-IN" sz="2000" b="1" dirty="0" smtClean="0">
                <a:solidFill>
                  <a:srgbClr val="C00000"/>
                </a:solidFill>
              </a:rPr>
              <a:t> (∝-</a:t>
            </a:r>
            <a:r>
              <a:rPr lang="en-IN" sz="2000" b="1" dirty="0" err="1" smtClean="0">
                <a:solidFill>
                  <a:srgbClr val="C00000"/>
                </a:solidFill>
              </a:rPr>
              <a:t>proteobacteria</a:t>
            </a:r>
            <a:r>
              <a:rPr lang="en-IN" sz="2000" b="1" dirty="0" smtClean="0">
                <a:solidFill>
                  <a:srgbClr val="C00000"/>
                </a:solidFill>
              </a:rPr>
              <a:t>) </a:t>
            </a:r>
            <a:r>
              <a:rPr lang="en-IN" sz="2000" b="1" dirty="0" smtClean="0"/>
              <a:t>consist of the most bacteria that are capable of growing at low nutrient levels (i.e., </a:t>
            </a:r>
            <a:r>
              <a:rPr lang="en-IN" sz="2000" b="1" dirty="0" err="1" smtClean="0"/>
              <a:t>oligotrophic</a:t>
            </a:r>
            <a:r>
              <a:rPr lang="en-IN" sz="2000" b="1" dirty="0" smtClean="0"/>
              <a:t> forms); the representative genera of this class are </a:t>
            </a:r>
            <a:r>
              <a:rPr lang="en-IN" sz="2000" b="1" dirty="0" err="1" smtClean="0"/>
              <a:t>Rhodospirillum</a:t>
            </a:r>
            <a:r>
              <a:rPr lang="en-IN" sz="2000" b="1" dirty="0" smtClean="0"/>
              <a:t>, </a:t>
            </a:r>
            <a:r>
              <a:rPr lang="en-IN" sz="2000" b="1" dirty="0" err="1" smtClean="0"/>
              <a:t>Azospirillum</a:t>
            </a:r>
            <a:r>
              <a:rPr lang="en-IN" sz="2000" b="1" dirty="0" smtClean="0"/>
              <a:t>, </a:t>
            </a:r>
            <a:r>
              <a:rPr lang="en-IN" sz="2000" b="1" dirty="0" err="1" smtClean="0"/>
              <a:t>Rickettsia</a:t>
            </a:r>
            <a:r>
              <a:rPr lang="en-IN" sz="2000" b="1" dirty="0" smtClean="0"/>
              <a:t>, </a:t>
            </a:r>
            <a:r>
              <a:rPr lang="en-IN" sz="2000" b="1" dirty="0" err="1" smtClean="0"/>
              <a:t>Rhizobium</a:t>
            </a:r>
            <a:r>
              <a:rPr lang="en-IN" sz="2000" b="1" dirty="0" smtClean="0"/>
              <a:t>, </a:t>
            </a:r>
            <a:r>
              <a:rPr lang="en-IN" sz="2000" b="1" dirty="0" err="1" smtClean="0"/>
              <a:t>Agrobacterium</a:t>
            </a:r>
            <a:r>
              <a:rPr lang="en-IN" sz="2000" b="1" dirty="0" smtClean="0"/>
              <a:t>, </a:t>
            </a:r>
            <a:r>
              <a:rPr lang="en-IN" sz="2000" b="1" dirty="0" err="1" smtClean="0"/>
              <a:t>Nitrobacter</a:t>
            </a:r>
            <a:r>
              <a:rPr lang="en-IN" sz="2000" b="1" dirty="0" smtClean="0"/>
              <a:t>, </a:t>
            </a:r>
            <a:r>
              <a:rPr lang="en-IN" sz="2000" b="1" dirty="0" err="1" smtClean="0"/>
              <a:t>Hyphomicrobium</a:t>
            </a:r>
            <a:r>
              <a:rPr lang="en-IN" sz="2000" b="1" dirty="0" smtClean="0"/>
              <a:t>, </a:t>
            </a:r>
            <a:r>
              <a:rPr lang="en-IN" sz="2000" b="1" dirty="0" err="1" smtClean="0"/>
              <a:t>Methylobacterium</a:t>
            </a:r>
            <a:r>
              <a:rPr lang="en-IN" sz="2000" b="1" dirty="0" smtClean="0"/>
              <a:t>, etc. </a:t>
            </a:r>
          </a:p>
          <a:p>
            <a:pPr algn="just">
              <a:lnSpc>
                <a:spcPct val="150000"/>
              </a:lnSpc>
            </a:pPr>
            <a:r>
              <a:rPr lang="en-IN" sz="2000" b="1" dirty="0" err="1" smtClean="0">
                <a:solidFill>
                  <a:srgbClr val="C00000"/>
                </a:solidFill>
              </a:rPr>
              <a:t>Betaproteobacteria</a:t>
            </a:r>
            <a:r>
              <a:rPr lang="en-IN" sz="2000" b="1" dirty="0" smtClean="0">
                <a:solidFill>
                  <a:srgbClr val="C00000"/>
                </a:solidFill>
              </a:rPr>
              <a:t> (β-</a:t>
            </a:r>
            <a:r>
              <a:rPr lang="en-IN" sz="2000" b="1" dirty="0" err="1" smtClean="0">
                <a:solidFill>
                  <a:srgbClr val="C00000"/>
                </a:solidFill>
              </a:rPr>
              <a:t>proteobacteria</a:t>
            </a:r>
            <a:r>
              <a:rPr lang="en-IN" sz="2000" b="1" dirty="0" smtClean="0">
                <a:solidFill>
                  <a:srgbClr val="C00000"/>
                </a:solidFill>
              </a:rPr>
              <a:t>) </a:t>
            </a:r>
            <a:r>
              <a:rPr lang="en-IN" sz="2000" b="1" dirty="0" smtClean="0"/>
              <a:t>utilize the substances that diffuse from organic decomposition in the anaerobic zone of their habitats. Some of its genera are pathogenic. The important genera included in </a:t>
            </a:r>
            <a:r>
              <a:rPr lang="en-IN" sz="2000" b="1" dirty="0" err="1" smtClean="0"/>
              <a:t>betaprotobacteria</a:t>
            </a:r>
            <a:r>
              <a:rPr lang="en-IN" sz="2000" b="1" dirty="0" smtClean="0"/>
              <a:t> are </a:t>
            </a:r>
            <a:r>
              <a:rPr lang="en-IN" sz="2000" b="1" dirty="0" err="1" smtClean="0"/>
              <a:t>Thermothrix</a:t>
            </a:r>
            <a:r>
              <a:rPr lang="en-IN" sz="2000" b="1" dirty="0" smtClean="0"/>
              <a:t>, </a:t>
            </a:r>
            <a:r>
              <a:rPr lang="en-IN" sz="2000" b="1" dirty="0" err="1" smtClean="0"/>
              <a:t>Bordetella</a:t>
            </a:r>
            <a:r>
              <a:rPr lang="en-IN" sz="2000" b="1" dirty="0" smtClean="0"/>
              <a:t>, </a:t>
            </a:r>
            <a:r>
              <a:rPr lang="en-IN" sz="2000" b="1" dirty="0" err="1" smtClean="0"/>
              <a:t>Leptothrix</a:t>
            </a:r>
            <a:r>
              <a:rPr lang="en-IN" sz="2000" b="1" dirty="0" smtClean="0"/>
              <a:t>, </a:t>
            </a:r>
            <a:r>
              <a:rPr lang="en-IN" sz="2000" b="1" dirty="0" err="1" smtClean="0"/>
              <a:t>Neissaria</a:t>
            </a:r>
            <a:r>
              <a:rPr lang="en-IN" sz="2000" b="1" dirty="0" smtClean="0"/>
              <a:t>, </a:t>
            </a:r>
            <a:r>
              <a:rPr lang="en-IN" sz="2000" b="1" dirty="0" err="1" smtClean="0"/>
              <a:t>Aquaspirillum</a:t>
            </a:r>
            <a:r>
              <a:rPr lang="en-IN" sz="2000" b="1" dirty="0" smtClean="0"/>
              <a:t>, </a:t>
            </a:r>
            <a:r>
              <a:rPr lang="en-IN" sz="2000" b="1" dirty="0" err="1" smtClean="0"/>
              <a:t>Nitrosomonas</a:t>
            </a:r>
            <a:r>
              <a:rPr lang="en-IN" sz="2000" b="1" dirty="0" smtClean="0"/>
              <a:t>, </a:t>
            </a:r>
            <a:r>
              <a:rPr lang="en-IN" sz="2000" b="1" dirty="0" err="1" smtClean="0"/>
              <a:t>Gallionella</a:t>
            </a:r>
            <a:r>
              <a:rPr lang="en-IN" sz="2000" b="1" dirty="0" smtClean="0"/>
              <a:t>, </a:t>
            </a:r>
            <a:r>
              <a:rPr lang="en-IN" sz="2000" b="1" dirty="0" err="1" smtClean="0"/>
              <a:t>Spirillum</a:t>
            </a:r>
            <a:r>
              <a:rPr lang="en-IN" sz="2000" b="1" dirty="0" smtClean="0"/>
              <a:t>, etc. </a:t>
            </a:r>
          </a:p>
          <a:p>
            <a:pPr algn="just">
              <a:lnSpc>
                <a:spcPct val="150000"/>
              </a:lnSpc>
            </a:pPr>
            <a:r>
              <a:rPr lang="en-IN" sz="2000" b="1" dirty="0" err="1" smtClean="0">
                <a:solidFill>
                  <a:srgbClr val="C00000"/>
                </a:solidFill>
              </a:rPr>
              <a:t>Gammaproteobacteria</a:t>
            </a:r>
            <a:r>
              <a:rPr lang="en-IN" sz="2000" b="1" dirty="0" smtClean="0">
                <a:solidFill>
                  <a:srgbClr val="C00000"/>
                </a:solidFill>
              </a:rPr>
              <a:t> (</a:t>
            </a:r>
            <a:r>
              <a:rPr lang="el-GR" sz="2000" b="1" dirty="0" smtClean="0">
                <a:solidFill>
                  <a:srgbClr val="C00000"/>
                </a:solidFill>
              </a:rPr>
              <a:t>γ-</a:t>
            </a:r>
            <a:r>
              <a:rPr lang="en-IN" sz="2000" b="1" dirty="0" err="1" smtClean="0">
                <a:solidFill>
                  <a:srgbClr val="C00000"/>
                </a:solidFill>
              </a:rPr>
              <a:t>proteobacteria</a:t>
            </a:r>
            <a:r>
              <a:rPr lang="en-IN" sz="2000" b="1" dirty="0" smtClean="0">
                <a:solidFill>
                  <a:srgbClr val="C00000"/>
                </a:solidFill>
              </a:rPr>
              <a:t>) </a:t>
            </a:r>
            <a:r>
              <a:rPr lang="en-IN" sz="2000" b="1" dirty="0" smtClean="0"/>
              <a:t>are </a:t>
            </a:r>
            <a:r>
              <a:rPr lang="en-IN" sz="2000" b="1" dirty="0" err="1" smtClean="0"/>
              <a:t>chemoorganotrophic</a:t>
            </a:r>
            <a:r>
              <a:rPr lang="en-IN" sz="2000" b="1" dirty="0" smtClean="0"/>
              <a:t>, facultative anaerobic, and the representative genera are </a:t>
            </a:r>
            <a:r>
              <a:rPr lang="en-IN" sz="2000" b="1" dirty="0" err="1" smtClean="0"/>
              <a:t>Chromatium</a:t>
            </a:r>
            <a:r>
              <a:rPr lang="en-IN" sz="2000" b="1" dirty="0" smtClean="0"/>
              <a:t>, </a:t>
            </a:r>
            <a:r>
              <a:rPr lang="en-IN" sz="2000" b="1" dirty="0" err="1" smtClean="0"/>
              <a:t>Xanthomonas</a:t>
            </a:r>
            <a:r>
              <a:rPr lang="en-IN" sz="2000" b="1" dirty="0" smtClean="0"/>
              <a:t>, </a:t>
            </a:r>
            <a:r>
              <a:rPr lang="en-IN" sz="2000" b="1" dirty="0" err="1" smtClean="0"/>
              <a:t>Beggiatoa</a:t>
            </a:r>
            <a:r>
              <a:rPr lang="en-IN" sz="2000" b="1" dirty="0" smtClean="0"/>
              <a:t>, Pseudomonas, </a:t>
            </a:r>
            <a:r>
              <a:rPr lang="en-IN" sz="2000" b="1" dirty="0" err="1" smtClean="0"/>
              <a:t>Vibrio</a:t>
            </a:r>
            <a:r>
              <a:rPr lang="en-IN" sz="2000" b="1" dirty="0" smtClean="0"/>
              <a:t>, </a:t>
            </a:r>
            <a:r>
              <a:rPr lang="en-IN" sz="2000" b="1" dirty="0" err="1" smtClean="0"/>
              <a:t>Photobacterium</a:t>
            </a:r>
            <a:r>
              <a:rPr lang="en-IN" sz="2000" b="1" dirty="0" smtClean="0"/>
              <a:t>, Escherichia, </a:t>
            </a:r>
            <a:r>
              <a:rPr lang="en-IN" sz="2000" b="1" dirty="0" err="1" smtClean="0"/>
              <a:t>Klebsiella</a:t>
            </a:r>
            <a:r>
              <a:rPr lang="en-IN" sz="2000" b="1" dirty="0" smtClean="0"/>
              <a:t>, </a:t>
            </a:r>
            <a:r>
              <a:rPr lang="en-IN" sz="2000" b="1" dirty="0" err="1" smtClean="0"/>
              <a:t>Erwinia</a:t>
            </a:r>
            <a:r>
              <a:rPr lang="en-IN" sz="2000" b="1" dirty="0" smtClean="0"/>
              <a:t>, etc. </a:t>
            </a:r>
            <a:r>
              <a:rPr lang="en-IN" sz="2000" b="1" dirty="0" err="1" smtClean="0"/>
              <a:t>Deltaproteobacteria</a:t>
            </a:r>
            <a:r>
              <a:rPr lang="en-IN" sz="2000" b="1" dirty="0" smtClean="0"/>
              <a:t> (</a:t>
            </a:r>
            <a:r>
              <a:rPr lang="el-GR" sz="2000" b="1" dirty="0" smtClean="0"/>
              <a:t>δ-</a:t>
            </a:r>
            <a:r>
              <a:rPr lang="en-IN" sz="2000" b="1" dirty="0" err="1" smtClean="0"/>
              <a:t>proteobacteria</a:t>
            </a:r>
            <a:r>
              <a:rPr lang="en-IN" sz="2000" b="1" dirty="0" smtClean="0"/>
              <a:t>) can mainly be categorized as of three groups. </a:t>
            </a:r>
            <a:endParaRPr lang="en-IN"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457200"/>
            <a:ext cx="9144000" cy="4708981"/>
          </a:xfrm>
          <a:prstGeom prst="rect">
            <a:avLst/>
          </a:prstGeom>
        </p:spPr>
        <p:txBody>
          <a:bodyPr wrap="square">
            <a:spAutoFit/>
          </a:bodyPr>
          <a:lstStyle/>
          <a:p>
            <a:pPr algn="just">
              <a:lnSpc>
                <a:spcPct val="150000"/>
              </a:lnSpc>
            </a:pPr>
            <a:r>
              <a:rPr lang="en-IN" sz="2000" b="1" dirty="0" smtClean="0"/>
              <a:t>Many of the </a:t>
            </a:r>
            <a:r>
              <a:rPr lang="en-IN" sz="2000" b="1" dirty="0" err="1" smtClean="0">
                <a:solidFill>
                  <a:srgbClr val="C00000"/>
                </a:solidFill>
              </a:rPr>
              <a:t>Deltaproteobacteia</a:t>
            </a:r>
            <a:r>
              <a:rPr lang="en-IN" sz="2000" b="1" dirty="0" smtClean="0">
                <a:solidFill>
                  <a:srgbClr val="C00000"/>
                </a:solidFill>
              </a:rPr>
              <a:t> </a:t>
            </a:r>
            <a:r>
              <a:rPr lang="en-IN" sz="2000" b="1" dirty="0" smtClean="0"/>
              <a:t>are anaerobic and cause </a:t>
            </a:r>
            <a:r>
              <a:rPr lang="en-IN" sz="2000" b="1" dirty="0" err="1" smtClean="0"/>
              <a:t>desulfurication</a:t>
            </a:r>
            <a:r>
              <a:rPr lang="en-IN" sz="2000" b="1" dirty="0" smtClean="0"/>
              <a:t> (generate </a:t>
            </a:r>
            <a:r>
              <a:rPr lang="en-IN" sz="2000" b="1" dirty="0" err="1" smtClean="0"/>
              <a:t>sulfide</a:t>
            </a:r>
            <a:r>
              <a:rPr lang="en-IN" sz="2000" b="1" dirty="0" smtClean="0"/>
              <a:t> from </a:t>
            </a:r>
            <a:r>
              <a:rPr lang="en-IN" sz="2000" b="1" dirty="0" err="1" smtClean="0"/>
              <a:t>sulfate</a:t>
            </a:r>
            <a:r>
              <a:rPr lang="en-IN" sz="2000" b="1" dirty="0" smtClean="0"/>
              <a:t> and </a:t>
            </a:r>
            <a:r>
              <a:rPr lang="en-IN" sz="2000" b="1" dirty="0" err="1" smtClean="0"/>
              <a:t>sulfur</a:t>
            </a:r>
            <a:r>
              <a:rPr lang="en-IN" sz="2000" b="1" dirty="0" smtClean="0"/>
              <a:t>); representative genera of such bacteria are </a:t>
            </a:r>
            <a:r>
              <a:rPr lang="en-IN" sz="2000" b="1" dirty="0" err="1" smtClean="0"/>
              <a:t>Desulfovibrio</a:t>
            </a:r>
            <a:r>
              <a:rPr lang="en-IN" sz="2000" b="1" dirty="0" smtClean="0"/>
              <a:t>, </a:t>
            </a:r>
            <a:r>
              <a:rPr lang="en-IN" sz="2000" b="1" dirty="0" err="1" smtClean="0"/>
              <a:t>Deslfuromonas</a:t>
            </a:r>
            <a:r>
              <a:rPr lang="en-IN" sz="2000" b="1" dirty="0" smtClean="0"/>
              <a:t>, </a:t>
            </a:r>
            <a:r>
              <a:rPr lang="en-IN" sz="2000" b="1" dirty="0" err="1" smtClean="0"/>
              <a:t>Desulfobaca</a:t>
            </a:r>
            <a:r>
              <a:rPr lang="en-IN" sz="2000" b="1" dirty="0" smtClean="0"/>
              <a:t>, etc. Some </a:t>
            </a:r>
            <a:r>
              <a:rPr lang="en-IN" sz="2000" b="1" dirty="0" err="1" smtClean="0"/>
              <a:t>deltaproteobacteria</a:t>
            </a:r>
            <a:r>
              <a:rPr lang="en-IN" sz="2000" b="1" dirty="0" smtClean="0"/>
              <a:t> (e.g., </a:t>
            </a:r>
            <a:r>
              <a:rPr lang="en-IN" sz="2000" b="1" dirty="0" err="1" smtClean="0"/>
              <a:t>Bdellovibrio</a:t>
            </a:r>
            <a:r>
              <a:rPr lang="en-IN" sz="2000" b="1" dirty="0" smtClean="0"/>
              <a:t>, </a:t>
            </a:r>
            <a:r>
              <a:rPr lang="en-IN" sz="2000" b="1" dirty="0" err="1" smtClean="0"/>
              <a:t>Bacteriovorax</a:t>
            </a:r>
            <a:r>
              <a:rPr lang="en-IN" sz="2000" b="1" dirty="0" smtClean="0"/>
              <a:t>) are predators on other bacteria.  Representatives such as </a:t>
            </a:r>
            <a:r>
              <a:rPr lang="en-IN" sz="2000" b="1" dirty="0" err="1" smtClean="0"/>
              <a:t>Myxococcus</a:t>
            </a:r>
            <a:r>
              <a:rPr lang="en-IN" sz="2000" b="1" dirty="0" smtClean="0"/>
              <a:t>, </a:t>
            </a:r>
            <a:r>
              <a:rPr lang="en-IN" sz="2000" b="1" dirty="0" err="1" smtClean="0"/>
              <a:t>Polyangium</a:t>
            </a:r>
            <a:r>
              <a:rPr lang="en-IN" sz="2000" b="1" dirty="0" smtClean="0"/>
              <a:t> and </a:t>
            </a:r>
            <a:r>
              <a:rPr lang="en-IN" sz="2000" b="1" dirty="0" err="1" smtClean="0"/>
              <a:t>Chondromyces</a:t>
            </a:r>
            <a:r>
              <a:rPr lang="en-IN" sz="2000" b="1" dirty="0" smtClean="0"/>
              <a:t> are the </a:t>
            </a:r>
            <a:r>
              <a:rPr lang="en-IN" sz="2000" b="1" dirty="0" err="1" smtClean="0"/>
              <a:t>deltaproteobacteria</a:t>
            </a:r>
            <a:r>
              <a:rPr lang="en-IN" sz="2000" b="1" dirty="0" smtClean="0"/>
              <a:t> that form fruiting bodies and also prey on other bacteria.</a:t>
            </a:r>
          </a:p>
          <a:p>
            <a:pPr algn="just">
              <a:lnSpc>
                <a:spcPct val="150000"/>
              </a:lnSpc>
            </a:pPr>
            <a:endParaRPr lang="en-IN" sz="2000" b="1" dirty="0" smtClean="0"/>
          </a:p>
          <a:p>
            <a:pPr algn="just">
              <a:lnSpc>
                <a:spcPct val="150000"/>
              </a:lnSpc>
            </a:pPr>
            <a:r>
              <a:rPr lang="en-IN" sz="2000" b="1" dirty="0" smtClean="0"/>
              <a:t> </a:t>
            </a:r>
            <a:r>
              <a:rPr lang="en-IN" sz="2000" b="1" dirty="0" err="1" smtClean="0">
                <a:solidFill>
                  <a:srgbClr val="C00000"/>
                </a:solidFill>
              </a:rPr>
              <a:t>Epsilonproteobacteria</a:t>
            </a:r>
            <a:r>
              <a:rPr lang="en-IN" sz="2000" b="1" dirty="0" smtClean="0">
                <a:solidFill>
                  <a:srgbClr val="C00000"/>
                </a:solidFill>
              </a:rPr>
              <a:t> (Ɛ- </a:t>
            </a:r>
            <a:r>
              <a:rPr lang="en-IN" sz="2000" b="1" dirty="0" err="1" smtClean="0">
                <a:solidFill>
                  <a:srgbClr val="C00000"/>
                </a:solidFill>
              </a:rPr>
              <a:t>proteobacteria</a:t>
            </a:r>
            <a:r>
              <a:rPr lang="en-IN" sz="2000" b="1" dirty="0" smtClean="0">
                <a:solidFill>
                  <a:srgbClr val="C00000"/>
                </a:solidFill>
              </a:rPr>
              <a:t>) </a:t>
            </a:r>
            <a:r>
              <a:rPr lang="en-IN" sz="2000" b="1" dirty="0" smtClean="0"/>
              <a:t>is a small class and its members like Helicobacter and Campylobacter are important human pathogens causing intestinal infections. </a:t>
            </a:r>
            <a:endParaRPr lang="en-IN"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Rectangle 2"/>
          <p:cNvSpPr/>
          <p:nvPr/>
        </p:nvSpPr>
        <p:spPr>
          <a:xfrm>
            <a:off x="0" y="228600"/>
            <a:ext cx="9144000" cy="3785652"/>
          </a:xfrm>
          <a:prstGeom prst="rect">
            <a:avLst/>
          </a:prstGeom>
        </p:spPr>
        <p:txBody>
          <a:bodyPr wrap="square">
            <a:spAutoFit/>
          </a:bodyPr>
          <a:lstStyle/>
          <a:p>
            <a:pPr algn="just">
              <a:lnSpc>
                <a:spcPct val="150000"/>
              </a:lnSpc>
            </a:pPr>
            <a:r>
              <a:rPr lang="en-IN" sz="2000" b="1" dirty="0" smtClean="0"/>
              <a:t>The class </a:t>
            </a:r>
            <a:r>
              <a:rPr lang="en-IN" sz="2000" b="1" dirty="0" err="1" smtClean="0">
                <a:solidFill>
                  <a:srgbClr val="C00000"/>
                </a:solidFill>
              </a:rPr>
              <a:t>Zetaproteobacteria</a:t>
            </a:r>
            <a:r>
              <a:rPr lang="en-IN" sz="2000" b="1" dirty="0" smtClean="0"/>
              <a:t> is the sixth and most recently described class of the </a:t>
            </a:r>
            <a:r>
              <a:rPr lang="en-IN" sz="2000" b="1" dirty="0" err="1" smtClean="0"/>
              <a:t>Proteobacteria</a:t>
            </a:r>
            <a:r>
              <a:rPr lang="en-IN" sz="2000" b="1" dirty="0" smtClean="0"/>
              <a:t>. </a:t>
            </a:r>
            <a:r>
              <a:rPr lang="en-IN" sz="2000" b="1" dirty="0" err="1" smtClean="0"/>
              <a:t>Zetaproteobacteria</a:t>
            </a:r>
            <a:r>
              <a:rPr lang="en-IN" sz="2000" b="1" dirty="0" smtClean="0"/>
              <a:t> can also refer to the group of organisms assigned to this class. The </a:t>
            </a:r>
            <a:r>
              <a:rPr lang="en-IN" sz="2000" b="1" dirty="0" err="1" smtClean="0"/>
              <a:t>Zetaproteobacteria</a:t>
            </a:r>
            <a:r>
              <a:rPr lang="en-IN" sz="2000" b="1" dirty="0" smtClean="0"/>
              <a:t> were originally represented by a single described species, </a:t>
            </a:r>
            <a:r>
              <a:rPr lang="en-IN" sz="2000" b="1" i="1" dirty="0" err="1" smtClean="0"/>
              <a:t>Mariprofundus</a:t>
            </a:r>
            <a:r>
              <a:rPr lang="en-IN" sz="2000" b="1" i="1" dirty="0" smtClean="0"/>
              <a:t> </a:t>
            </a:r>
            <a:r>
              <a:rPr lang="en-IN" sz="2000" b="1" i="1" dirty="0" err="1" smtClean="0"/>
              <a:t>ferrooxydans</a:t>
            </a:r>
            <a:r>
              <a:rPr lang="en-IN" sz="2000" b="1" i="1" dirty="0" smtClean="0"/>
              <a:t>, </a:t>
            </a:r>
            <a:r>
              <a:rPr lang="en-IN" sz="2000" b="1" dirty="0" smtClean="0"/>
              <a:t>which is an </a:t>
            </a:r>
            <a:r>
              <a:rPr lang="en-IN" sz="2000" b="1" dirty="0" err="1" smtClean="0"/>
              <a:t>ironoxidizing</a:t>
            </a:r>
            <a:r>
              <a:rPr lang="en-IN" sz="2000" b="1" dirty="0" smtClean="0"/>
              <a:t> </a:t>
            </a:r>
            <a:r>
              <a:rPr lang="en-IN" sz="2000" b="1" dirty="0" err="1" smtClean="0"/>
              <a:t>neutrophilic</a:t>
            </a:r>
            <a:r>
              <a:rPr lang="en-IN" sz="2000" b="1" dirty="0" smtClean="0"/>
              <a:t> </a:t>
            </a:r>
            <a:r>
              <a:rPr lang="en-IN" sz="2000" b="1" dirty="0" err="1" smtClean="0"/>
              <a:t>chemolithoautotroph</a:t>
            </a:r>
            <a:r>
              <a:rPr lang="en-IN" sz="2000" b="1" dirty="0" smtClean="0"/>
              <a:t> originally isolated from </a:t>
            </a:r>
            <a:r>
              <a:rPr lang="en-IN" sz="2000" b="1" dirty="0" err="1" smtClean="0"/>
              <a:t>Loihi</a:t>
            </a:r>
            <a:r>
              <a:rPr lang="en-IN" sz="2000" b="1" dirty="0" smtClean="0"/>
              <a:t> Seamount in 1996 (post-eruption).</a:t>
            </a:r>
            <a:r>
              <a:rPr lang="en-IN" sz="2000" b="1" baseline="30000" dirty="0" smtClean="0"/>
              <a:t> </a:t>
            </a:r>
            <a:r>
              <a:rPr lang="en-IN" sz="2000" b="1" dirty="0" smtClean="0"/>
              <a:t>Molecular cloning techniques focusing on the small subunit ribosomal RNA gene have also been used to identify a more diverse majority of the </a:t>
            </a:r>
            <a:r>
              <a:rPr lang="en-IN" sz="2000" b="1" dirty="0" err="1" smtClean="0"/>
              <a:t>Zetaproteobacteria</a:t>
            </a:r>
            <a:r>
              <a:rPr lang="en-IN" sz="2000" b="1" dirty="0" smtClean="0"/>
              <a:t> that have as yet been </a:t>
            </a:r>
            <a:r>
              <a:rPr lang="en-IN" sz="2000" b="1" dirty="0" err="1" smtClean="0"/>
              <a:t>unculturable</a:t>
            </a:r>
            <a:r>
              <a:rPr lang="en-IN" sz="2000" b="1" dirty="0" smtClean="0"/>
              <a:t>.</a:t>
            </a:r>
            <a:endParaRPr lang="en-IN" sz="2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TextBox 2"/>
          <p:cNvSpPr txBox="1"/>
          <p:nvPr/>
        </p:nvSpPr>
        <p:spPr>
          <a:xfrm>
            <a:off x="1524000" y="3136612"/>
            <a:ext cx="6096000" cy="584775"/>
          </a:xfrm>
          <a:prstGeom prst="rect">
            <a:avLst/>
          </a:prstGeom>
          <a:noFill/>
        </p:spPr>
        <p:txBody>
          <a:bodyPr wrap="square" rtlCol="0">
            <a:spAutoFit/>
          </a:bodyPr>
          <a:lstStyle/>
          <a:p>
            <a:r>
              <a:rPr lang="en-US" sz="3200" b="1" dirty="0" smtClean="0">
                <a:solidFill>
                  <a:srgbClr val="C00000"/>
                </a:solidFill>
              </a:rPr>
              <a:t>GRAM   POSSITIVE   BACTERIA</a:t>
            </a:r>
            <a:endParaRPr lang="en-IN" sz="3200" b="1" dirty="0">
              <a:solidFill>
                <a:srgbClr val="C00000"/>
              </a:solidFill>
            </a:endParaRPr>
          </a:p>
        </p:txBody>
      </p:sp>
    </p:spTree>
    <p:extLst>
      <p:ext uri="{BB962C8B-B14F-4D97-AF65-F5344CB8AC3E}">
        <p14:creationId xmlns:p14="http://schemas.microsoft.com/office/powerpoint/2010/main" val="680415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0" y="0"/>
            <a:ext cx="9144000" cy="6858000"/>
          </a:xfrm>
          <a:prstGeom prst="rect">
            <a:avLst/>
          </a:prstGeom>
          <a:noFill/>
        </p:spPr>
      </p:pic>
      <p:sp>
        <p:nvSpPr>
          <p:cNvPr id="3" name="TextBox 2"/>
          <p:cNvSpPr txBox="1"/>
          <p:nvPr/>
        </p:nvSpPr>
        <p:spPr>
          <a:xfrm>
            <a:off x="0" y="56138"/>
            <a:ext cx="9144000" cy="5355312"/>
          </a:xfrm>
          <a:prstGeom prst="rect">
            <a:avLst/>
          </a:prstGeom>
          <a:noFill/>
        </p:spPr>
        <p:txBody>
          <a:bodyPr wrap="square" rtlCol="0">
            <a:spAutoFit/>
          </a:bodyPr>
          <a:lstStyle/>
          <a:p>
            <a:r>
              <a:rPr lang="en-US" sz="2400" b="1" dirty="0">
                <a:solidFill>
                  <a:srgbClr val="C00000"/>
                </a:solidFill>
              </a:rPr>
              <a:t>Volume III: The Low G + C Gram-Positive Bacteria: </a:t>
            </a:r>
          </a:p>
          <a:p>
            <a:r>
              <a:rPr lang="en-US" dirty="0"/>
              <a:t> </a:t>
            </a:r>
          </a:p>
          <a:p>
            <a:pPr algn="just">
              <a:lnSpc>
                <a:spcPct val="150000"/>
              </a:lnSpc>
            </a:pPr>
            <a:r>
              <a:rPr lang="en-US" sz="2000" b="1" dirty="0"/>
              <a:t>Phylum B XIII</a:t>
            </a:r>
            <a:r>
              <a:rPr lang="en-US" sz="2000" b="1" dirty="0" smtClean="0"/>
              <a:t>: </a:t>
            </a:r>
            <a:r>
              <a:rPr lang="en-US" sz="2000" b="1" dirty="0" err="1" smtClean="0"/>
              <a:t>Firmicutes</a:t>
            </a:r>
            <a:r>
              <a:rPr lang="en-US" sz="2000" b="1" dirty="0"/>
              <a:t>: Phylum </a:t>
            </a:r>
            <a:r>
              <a:rPr lang="en-US" sz="2000" b="1" dirty="0" err="1"/>
              <a:t>Firmicutes</a:t>
            </a:r>
            <a:r>
              <a:rPr lang="en-US" sz="2000" b="1" dirty="0"/>
              <a:t> consists of the gram-positive bacteria with low G + C content (</a:t>
            </a:r>
            <a:r>
              <a:rPr lang="en-US" sz="2000" b="1" dirty="0" err="1"/>
              <a:t>mol</a:t>
            </a:r>
            <a:r>
              <a:rPr lang="en-US" sz="2000" b="1" dirty="0"/>
              <a:t>% value below 50%) in their DNA. Most of the bacteria of this phylum are </a:t>
            </a:r>
            <a:r>
              <a:rPr lang="en-US" sz="2000" b="1" dirty="0" err="1"/>
              <a:t>heterotroptic</a:t>
            </a:r>
            <a:r>
              <a:rPr lang="en-US" sz="2000" b="1" dirty="0"/>
              <a:t>. Though mycoplasmas lack cell wall and stain gram-negative, they are classified under this phylum because of their close relationship to low G + C gram-positive bacteria. While many </a:t>
            </a:r>
            <a:r>
              <a:rPr lang="en-US" sz="2000" b="1" dirty="0" err="1"/>
              <a:t>Firmicutes</a:t>
            </a:r>
            <a:r>
              <a:rPr lang="en-US" sz="2000" b="1" dirty="0"/>
              <a:t> stain Gram-positive, some do not. In fact, some </a:t>
            </a:r>
            <a:r>
              <a:rPr lang="en-US" sz="2000" b="1" dirty="0" err="1"/>
              <a:t>Firmicutes</a:t>
            </a:r>
            <a:r>
              <a:rPr lang="en-US" sz="2000" b="1" dirty="0"/>
              <a:t> have no cell wall at all! They are called "low G+C" because their DNA typically has fewer G and C DNA bases than A and T bases as compared to other bacteria. Exceptions have been identified and some </a:t>
            </a:r>
            <a:r>
              <a:rPr lang="en-US" sz="2000" b="1" dirty="0" err="1"/>
              <a:t>Firmicutes</a:t>
            </a:r>
            <a:r>
              <a:rPr lang="en-US" sz="2000" b="1" dirty="0"/>
              <a:t> have G+C content as high as 55% (e.g. </a:t>
            </a:r>
            <a:r>
              <a:rPr lang="en-US" sz="2000" b="1" i="1" dirty="0" err="1"/>
              <a:t>Geobacillus</a:t>
            </a:r>
            <a:r>
              <a:rPr lang="en-US" sz="2000" b="1" i="1" dirty="0"/>
              <a:t> </a:t>
            </a:r>
            <a:r>
              <a:rPr lang="en-US" sz="2000" b="1" i="1" dirty="0" err="1"/>
              <a:t>thermocatenulatus</a:t>
            </a:r>
            <a:r>
              <a:rPr lang="en-US" sz="2000" b="1" dirty="0"/>
              <a:t>). </a:t>
            </a:r>
          </a:p>
          <a:p>
            <a:pPr algn="just">
              <a:lnSpc>
                <a:spcPct val="150000"/>
              </a:lnSpc>
            </a:pPr>
            <a:endParaRPr lang="en-US" sz="2000"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3" name="Rectangle 2"/>
          <p:cNvSpPr/>
          <p:nvPr/>
        </p:nvSpPr>
        <p:spPr>
          <a:xfrm>
            <a:off x="0" y="228600"/>
            <a:ext cx="9144000" cy="6401753"/>
          </a:xfrm>
          <a:prstGeom prst="rect">
            <a:avLst/>
          </a:prstGeom>
        </p:spPr>
        <p:txBody>
          <a:bodyPr wrap="square">
            <a:spAutoFit/>
          </a:bodyPr>
          <a:lstStyle/>
          <a:p>
            <a:pPr algn="just">
              <a:lnSpc>
                <a:spcPct val="150000"/>
              </a:lnSpc>
            </a:pPr>
            <a:r>
              <a:rPr lang="en-US" sz="2000" b="1" dirty="0" smtClean="0">
                <a:solidFill>
                  <a:srgbClr val="C00000"/>
                </a:solidFill>
              </a:rPr>
              <a:t>The </a:t>
            </a:r>
            <a:r>
              <a:rPr lang="en-US" sz="2000" b="1" dirty="0">
                <a:solidFill>
                  <a:srgbClr val="C00000"/>
                </a:solidFill>
              </a:rPr>
              <a:t>phylum is classified into three classes, Clostridia, </a:t>
            </a:r>
            <a:r>
              <a:rPr lang="en-US" sz="2000" b="1" dirty="0" err="1">
                <a:solidFill>
                  <a:srgbClr val="C00000"/>
                </a:solidFill>
              </a:rPr>
              <a:t>Mollicutes</a:t>
            </a:r>
            <a:r>
              <a:rPr lang="en-US" sz="2000" b="1" dirty="0">
                <a:solidFill>
                  <a:srgbClr val="C00000"/>
                </a:solidFill>
              </a:rPr>
              <a:t>, and Bacilli. </a:t>
            </a:r>
          </a:p>
          <a:p>
            <a:pPr algn="just">
              <a:lnSpc>
                <a:spcPct val="150000"/>
              </a:lnSpc>
            </a:pPr>
            <a:r>
              <a:rPr lang="en-US" sz="2000" b="1" dirty="0"/>
              <a:t>Class Clostridia contains a very wide variety of gram-positive bacteria that vary in morphology and size but tend to be anaerobic. Some produce endospores but others do not. Important genera are </a:t>
            </a:r>
            <a:r>
              <a:rPr lang="en-US" sz="2000" b="1" i="1" dirty="0"/>
              <a:t>Clostridium, </a:t>
            </a:r>
            <a:r>
              <a:rPr lang="en-US" sz="2000" b="1" i="1" dirty="0" err="1"/>
              <a:t>Acetobacterium</a:t>
            </a:r>
            <a:r>
              <a:rPr lang="en-US" sz="2000" b="1" i="1" dirty="0"/>
              <a:t>, </a:t>
            </a:r>
            <a:r>
              <a:rPr lang="en-US" sz="2000" b="1" i="1" dirty="0" err="1"/>
              <a:t>Desulfotomaculum</a:t>
            </a:r>
            <a:r>
              <a:rPr lang="en-US" sz="2000" b="1" i="1" dirty="0"/>
              <a:t>, </a:t>
            </a:r>
            <a:r>
              <a:rPr lang="en-US" sz="2000" b="1" i="1" dirty="0" err="1"/>
              <a:t>Eubacterium</a:t>
            </a:r>
            <a:r>
              <a:rPr lang="en-US" sz="2000" b="1" i="1" dirty="0"/>
              <a:t>, </a:t>
            </a:r>
            <a:r>
              <a:rPr lang="en-US" sz="2000" b="1" i="1" dirty="0" err="1"/>
              <a:t>Heliobacterium</a:t>
            </a:r>
            <a:r>
              <a:rPr lang="en-US" sz="2000" b="1" i="1" dirty="0"/>
              <a:t>, </a:t>
            </a:r>
            <a:r>
              <a:rPr lang="en-US" sz="2000" b="1" i="1" dirty="0" err="1"/>
              <a:t>Syntrophomonas</a:t>
            </a:r>
            <a:r>
              <a:rPr lang="en-US" sz="2000" b="1" dirty="0"/>
              <a:t>, etc. </a:t>
            </a:r>
          </a:p>
          <a:p>
            <a:pPr algn="just"/>
            <a:endParaRPr lang="en-US" sz="2000" b="1" dirty="0" smtClean="0"/>
          </a:p>
          <a:p>
            <a:pPr algn="just"/>
            <a:r>
              <a:rPr lang="en-US" sz="2000" b="1" dirty="0" smtClean="0"/>
              <a:t>Class </a:t>
            </a:r>
            <a:r>
              <a:rPr lang="en-US" sz="2000" b="1" dirty="0" err="1"/>
              <a:t>Mollicutes</a:t>
            </a:r>
            <a:r>
              <a:rPr lang="en-US" sz="2000" b="1" dirty="0"/>
              <a:t> consists of the members that are wall-less and are generally called mycoplasmas. These bacteria are pleomorphic in shape, normally </a:t>
            </a:r>
            <a:r>
              <a:rPr lang="en-US" sz="2000" b="1" dirty="0" smtClean="0"/>
              <a:t>non-motile</a:t>
            </a:r>
            <a:r>
              <a:rPr lang="en-US" sz="2000" b="1" dirty="0"/>
              <a:t>, stain </a:t>
            </a:r>
            <a:r>
              <a:rPr lang="en-US" sz="2000" b="1" dirty="0" err="1"/>
              <a:t>gramnegative</a:t>
            </a:r>
            <a:r>
              <a:rPr lang="en-US" sz="2000" b="1" dirty="0"/>
              <a:t> due to absence of cell wall, and require sterols for growth. The important genera include </a:t>
            </a:r>
            <a:r>
              <a:rPr lang="en-US" sz="2000" b="1" i="1" dirty="0"/>
              <a:t>Mycoplasma, </a:t>
            </a:r>
            <a:r>
              <a:rPr lang="en-US" sz="2000" b="1" i="1" dirty="0" err="1"/>
              <a:t>Phytoplasma</a:t>
            </a:r>
            <a:r>
              <a:rPr lang="en-US" sz="2000" b="1" i="1" dirty="0"/>
              <a:t>, </a:t>
            </a:r>
            <a:r>
              <a:rPr lang="en-US" sz="2000" b="1" i="1" dirty="0" err="1"/>
              <a:t>Spiroplasma</a:t>
            </a:r>
            <a:r>
              <a:rPr lang="en-US" sz="2000" b="1" dirty="0"/>
              <a:t>. that contain several important animal and plant pathogens. </a:t>
            </a:r>
            <a:endParaRPr lang="en-US" sz="2000" b="1" dirty="0" smtClean="0"/>
          </a:p>
          <a:p>
            <a:pPr algn="just"/>
            <a:endParaRPr lang="en-US" sz="2000" b="1" dirty="0"/>
          </a:p>
          <a:p>
            <a:pPr algn="just"/>
            <a:endParaRPr lang="en-US" sz="2000" b="1" dirty="0"/>
          </a:p>
          <a:p>
            <a:pPr algn="just"/>
            <a:r>
              <a:rPr lang="en-US" sz="2000" b="1" dirty="0"/>
              <a:t>Class Bacilli comprises a variety of bacteria which are aerobic or </a:t>
            </a:r>
            <a:r>
              <a:rPr lang="en-US" sz="2000" b="1" dirty="0" err="1"/>
              <a:t>facultatively</a:t>
            </a:r>
            <a:r>
              <a:rPr lang="en-US" sz="2000" b="1" dirty="0"/>
              <a:t> anaerobic </a:t>
            </a:r>
            <a:r>
              <a:rPr lang="en-US" sz="2000" b="1" dirty="0" err="1"/>
              <a:t>cocci</a:t>
            </a:r>
            <a:r>
              <a:rPr lang="en-US" sz="2000" b="1" dirty="0"/>
              <a:t> and rods, and many of them are endospore-forming (e.g., Bacillus, </a:t>
            </a:r>
            <a:r>
              <a:rPr lang="en-US" sz="2000" b="1" dirty="0" err="1"/>
              <a:t>Sporosarcina</a:t>
            </a:r>
            <a:r>
              <a:rPr lang="en-US" sz="2000" b="1" dirty="0"/>
              <a:t>, </a:t>
            </a:r>
            <a:r>
              <a:rPr lang="en-US" sz="2000" b="1" dirty="0" err="1"/>
              <a:t>Paenibacillus</a:t>
            </a:r>
            <a:r>
              <a:rPr lang="en-US" sz="2000" b="1" dirty="0"/>
              <a:t>). Many genera of this phylum are pharmaceutical and industrially significant (e.g., </a:t>
            </a:r>
            <a:r>
              <a:rPr lang="en-US" sz="2000" b="1" i="1" dirty="0"/>
              <a:t>Bacillus, Lactobacillus, Enterococcus, </a:t>
            </a:r>
            <a:r>
              <a:rPr lang="en-US" sz="2000" b="1" i="1" dirty="0" err="1"/>
              <a:t>Leuconostoc</a:t>
            </a:r>
            <a:r>
              <a:rPr lang="en-US" sz="2000" b="1" i="1" dirty="0"/>
              <a:t>, </a:t>
            </a:r>
            <a:r>
              <a:rPr lang="en-US" sz="2000" b="1" i="1" dirty="0" err="1"/>
              <a:t>Streptococus</a:t>
            </a:r>
            <a:r>
              <a:rPr lang="en-US" sz="2000" b="1" i="1" dirty="0"/>
              <a:t>, </a:t>
            </a:r>
            <a:r>
              <a:rPr lang="en-US" sz="2000" b="1" i="1" dirty="0" err="1"/>
              <a:t>Lactococcu</a:t>
            </a:r>
            <a:r>
              <a:rPr lang="en-US" sz="2000" b="1" dirty="0" err="1"/>
              <a:t>s</a:t>
            </a:r>
            <a:r>
              <a:rPr lang="en-US" sz="2000" b="1" dirty="0"/>
              <a:t>). </a:t>
            </a:r>
          </a:p>
        </p:txBody>
      </p:sp>
    </p:spTree>
    <p:extLst>
      <p:ext uri="{BB962C8B-B14F-4D97-AF65-F5344CB8AC3E}">
        <p14:creationId xmlns:p14="http://schemas.microsoft.com/office/powerpoint/2010/main" val="82769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30778"/>
            <a:ext cx="9144000" cy="6858000"/>
          </a:xfrm>
          <a:prstGeom prst="rect">
            <a:avLst/>
          </a:prstGeom>
          <a:noFill/>
        </p:spPr>
      </p:pic>
      <p:sp>
        <p:nvSpPr>
          <p:cNvPr id="3" name="Rectangle 2"/>
          <p:cNvSpPr/>
          <p:nvPr/>
        </p:nvSpPr>
        <p:spPr>
          <a:xfrm>
            <a:off x="0" y="228600"/>
            <a:ext cx="9144000" cy="5847755"/>
          </a:xfrm>
          <a:prstGeom prst="rect">
            <a:avLst/>
          </a:prstGeom>
        </p:spPr>
        <p:txBody>
          <a:bodyPr wrap="square">
            <a:spAutoFit/>
          </a:bodyPr>
          <a:lstStyle/>
          <a:p>
            <a:pPr algn="just"/>
            <a:r>
              <a:rPr lang="en-IN" sz="2400" b="1" dirty="0">
                <a:solidFill>
                  <a:srgbClr val="C00000"/>
                </a:solidFill>
              </a:rPr>
              <a:t>Volume IV: The High G + C Gram-Positive Bacteria: </a:t>
            </a:r>
            <a:endParaRPr lang="en-IN" sz="2400" b="1" dirty="0" smtClean="0">
              <a:solidFill>
                <a:srgbClr val="C00000"/>
              </a:solidFill>
            </a:endParaRPr>
          </a:p>
          <a:p>
            <a:pPr algn="just"/>
            <a:endParaRPr lang="en-IN" sz="2000" b="1" dirty="0"/>
          </a:p>
          <a:p>
            <a:pPr algn="just">
              <a:lnSpc>
                <a:spcPct val="150000"/>
              </a:lnSpc>
            </a:pPr>
            <a:r>
              <a:rPr lang="en-IN" sz="2000" b="1" dirty="0" smtClean="0"/>
              <a:t>Phylum </a:t>
            </a:r>
            <a:r>
              <a:rPr lang="en-IN" sz="2000" b="1" dirty="0"/>
              <a:t>B XIV: </a:t>
            </a:r>
            <a:r>
              <a:rPr lang="en-IN" sz="2000" b="1" dirty="0" err="1"/>
              <a:t>Actinobacteria</a:t>
            </a:r>
            <a:r>
              <a:rPr lang="en-IN" sz="2000" b="1" dirty="0"/>
              <a:t>: The phylum </a:t>
            </a:r>
            <a:r>
              <a:rPr lang="en-IN" sz="2000" b="1" dirty="0" err="1"/>
              <a:t>Actinobacteria</a:t>
            </a:r>
            <a:r>
              <a:rPr lang="en-IN" sz="2000" b="1" dirty="0"/>
              <a:t> is classified into a single class </a:t>
            </a:r>
            <a:r>
              <a:rPr lang="en-IN" sz="2000" b="1" dirty="0" err="1"/>
              <a:t>Actinobacteria</a:t>
            </a:r>
            <a:r>
              <a:rPr lang="en-IN" sz="2000" b="1" dirty="0"/>
              <a:t> which contains high G + C gram-positive bacteria with mole% value above 50 to 55%. These bacteria show enormous morphological variations ranging from </a:t>
            </a:r>
            <a:r>
              <a:rPr lang="en-IN" sz="2000" b="1" dirty="0" err="1"/>
              <a:t>cocci</a:t>
            </a:r>
            <a:r>
              <a:rPr lang="en-IN" sz="2000" b="1" dirty="0"/>
              <a:t> to regular or irregular rods to extensively branching hyphae. Endospore formation lacks but many genera do form a variety of asexual spores. The phylum consists of five subclasses, six orders, </a:t>
            </a:r>
            <a:r>
              <a:rPr lang="en-IN" sz="2000" b="1" dirty="0" err="1"/>
              <a:t>forteen</a:t>
            </a:r>
            <a:r>
              <a:rPr lang="en-IN" sz="2000" b="1" dirty="0"/>
              <a:t> suborders, forty four families, and many a number of genera. The important genera of </a:t>
            </a:r>
            <a:r>
              <a:rPr lang="en-IN" sz="2000" b="1" dirty="0" err="1"/>
              <a:t>actinobacteria</a:t>
            </a:r>
            <a:r>
              <a:rPr lang="en-IN" sz="2000" b="1" dirty="0"/>
              <a:t> are </a:t>
            </a:r>
            <a:r>
              <a:rPr lang="en-IN" sz="2000" b="1" dirty="0" err="1"/>
              <a:t>Actinomyces</a:t>
            </a:r>
            <a:r>
              <a:rPr lang="en-IN" sz="2000" b="1" dirty="0"/>
              <a:t>, </a:t>
            </a:r>
            <a:r>
              <a:rPr lang="en-IN" sz="2000" b="1" dirty="0" err="1"/>
              <a:t>Arthrobacter</a:t>
            </a:r>
            <a:r>
              <a:rPr lang="en-IN" sz="2000" b="1" dirty="0"/>
              <a:t>, </a:t>
            </a:r>
            <a:r>
              <a:rPr lang="en-IN" sz="2000" b="1" dirty="0" err="1"/>
              <a:t>Brevibacterium</a:t>
            </a:r>
            <a:r>
              <a:rPr lang="en-IN" sz="2000" b="1" dirty="0"/>
              <a:t>, </a:t>
            </a:r>
            <a:r>
              <a:rPr lang="en-IN" sz="2000" b="1" dirty="0" err="1"/>
              <a:t>Cellulomonas</a:t>
            </a:r>
            <a:r>
              <a:rPr lang="en-IN" sz="2000" b="1" dirty="0"/>
              <a:t>, </a:t>
            </a:r>
            <a:r>
              <a:rPr lang="en-IN" sz="2000" b="1" dirty="0" err="1"/>
              <a:t>Clavibacter</a:t>
            </a:r>
            <a:r>
              <a:rPr lang="en-IN" sz="2000" b="1" dirty="0"/>
              <a:t>, </a:t>
            </a:r>
            <a:r>
              <a:rPr lang="en-IN" sz="2000" b="1" dirty="0" err="1"/>
              <a:t>Corynebacterium</a:t>
            </a:r>
            <a:r>
              <a:rPr lang="en-IN" sz="2000" b="1" dirty="0"/>
              <a:t>, Mycobacterium, </a:t>
            </a:r>
            <a:r>
              <a:rPr lang="en-IN" sz="2000" b="1" dirty="0" err="1"/>
              <a:t>Nocardia</a:t>
            </a:r>
            <a:r>
              <a:rPr lang="en-IN" sz="2000" b="1" dirty="0"/>
              <a:t>, </a:t>
            </a:r>
            <a:r>
              <a:rPr lang="en-IN" sz="2000" b="1" dirty="0" err="1"/>
              <a:t>Actinoplanes</a:t>
            </a:r>
            <a:r>
              <a:rPr lang="en-IN" sz="2000" b="1" dirty="0"/>
              <a:t>, </a:t>
            </a:r>
            <a:r>
              <a:rPr lang="en-IN" sz="2000" b="1" dirty="0" err="1"/>
              <a:t>Propionibacterium</a:t>
            </a:r>
            <a:r>
              <a:rPr lang="en-IN" sz="2000" b="1" dirty="0"/>
              <a:t>, Streptomyces, </a:t>
            </a:r>
            <a:r>
              <a:rPr lang="en-IN" sz="2000" b="1" dirty="0" err="1"/>
              <a:t>Frankia</a:t>
            </a:r>
            <a:r>
              <a:rPr lang="en-IN" sz="2000" b="1" dirty="0"/>
              <a:t>, etc. The largest and the most complex genes is Streptomyces containing over 500 species. </a:t>
            </a:r>
          </a:p>
        </p:txBody>
      </p:sp>
    </p:spTree>
    <p:extLst>
      <p:ext uri="{BB962C8B-B14F-4D97-AF65-F5344CB8AC3E}">
        <p14:creationId xmlns:p14="http://schemas.microsoft.com/office/powerpoint/2010/main" val="303171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4" name="TextBox 3"/>
          <p:cNvSpPr txBox="1"/>
          <p:nvPr/>
        </p:nvSpPr>
        <p:spPr>
          <a:xfrm>
            <a:off x="2362200" y="3084731"/>
            <a:ext cx="4191000" cy="646331"/>
          </a:xfrm>
          <a:prstGeom prst="rect">
            <a:avLst/>
          </a:prstGeom>
          <a:noFill/>
        </p:spPr>
        <p:txBody>
          <a:bodyPr wrap="square" rtlCol="0">
            <a:spAutoFit/>
          </a:bodyPr>
          <a:lstStyle/>
          <a:p>
            <a:pPr algn="ctr"/>
            <a:r>
              <a:rPr lang="en-US" sz="3600" b="1" dirty="0" smtClean="0">
                <a:solidFill>
                  <a:srgbClr val="0070C0"/>
                </a:solidFill>
              </a:rPr>
              <a:t>CYANO BACTERIA </a:t>
            </a:r>
            <a:endParaRPr lang="en-IN" sz="3600" b="1" dirty="0">
              <a:solidFill>
                <a:srgbClr val="0070C0"/>
              </a:solidFill>
            </a:endParaRPr>
          </a:p>
        </p:txBody>
      </p:sp>
    </p:spTree>
    <p:extLst>
      <p:ext uri="{BB962C8B-B14F-4D97-AF65-F5344CB8AC3E}">
        <p14:creationId xmlns:p14="http://schemas.microsoft.com/office/powerpoint/2010/main" val="303171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pic>
        <p:nvPicPr>
          <p:cNvPr id="3074" name="Picture 2" descr="https://courses.cit.cornell.edu/biomi290/microscopycases/methods/images/ribotype.gif"/>
          <p:cNvPicPr>
            <a:picLocks noChangeAspect="1" noChangeArrowheads="1"/>
          </p:cNvPicPr>
          <p:nvPr/>
        </p:nvPicPr>
        <p:blipFill>
          <a:blip r:embed="rId3"/>
          <a:srcRect/>
          <a:stretch>
            <a:fillRect/>
          </a:stretch>
        </p:blipFill>
        <p:spPr bwMode="auto">
          <a:xfrm>
            <a:off x="0" y="0"/>
            <a:ext cx="2828925" cy="6667500"/>
          </a:xfrm>
          <a:prstGeom prst="rect">
            <a:avLst/>
          </a:prstGeom>
          <a:noFill/>
        </p:spPr>
      </p:pic>
      <p:pic>
        <p:nvPicPr>
          <p:cNvPr id="3076" name="Picture 4" descr="https://courses.cit.cornell.edu/biomi290/microscopycases/methods/images/funke_000.gif"/>
          <p:cNvPicPr>
            <a:picLocks noChangeAspect="1" noChangeArrowheads="1"/>
          </p:cNvPicPr>
          <p:nvPr/>
        </p:nvPicPr>
        <p:blipFill>
          <a:blip r:embed="rId4"/>
          <a:srcRect/>
          <a:stretch>
            <a:fillRect/>
          </a:stretch>
        </p:blipFill>
        <p:spPr bwMode="auto">
          <a:xfrm>
            <a:off x="3810000" y="152400"/>
            <a:ext cx="4193235" cy="5867400"/>
          </a:xfrm>
          <a:prstGeom prst="rect">
            <a:avLst/>
          </a:prstGeom>
          <a:noFill/>
        </p:spPr>
      </p:pic>
      <p:sp>
        <p:nvSpPr>
          <p:cNvPr id="5" name="TextBox 4"/>
          <p:cNvSpPr txBox="1"/>
          <p:nvPr/>
        </p:nvSpPr>
        <p:spPr>
          <a:xfrm>
            <a:off x="5257800" y="6096000"/>
            <a:ext cx="1524000" cy="461665"/>
          </a:xfrm>
          <a:prstGeom prst="rect">
            <a:avLst/>
          </a:prstGeom>
          <a:noFill/>
        </p:spPr>
        <p:txBody>
          <a:bodyPr wrap="square" rtlCol="0">
            <a:spAutoFit/>
          </a:bodyPr>
          <a:lstStyle/>
          <a:p>
            <a:pPr algn="ctr"/>
            <a:r>
              <a:rPr lang="en-US" sz="2400" b="1" dirty="0" smtClean="0"/>
              <a:t>PROFILE </a:t>
            </a:r>
            <a:endParaRPr lang="en-IN" sz="2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6001643"/>
          </a:xfrm>
          <a:prstGeom prst="rect">
            <a:avLst/>
          </a:prstGeom>
          <a:noFill/>
        </p:spPr>
        <p:txBody>
          <a:bodyPr wrap="square" rtlCol="0">
            <a:spAutoFit/>
          </a:bodyPr>
          <a:lstStyle/>
          <a:p>
            <a:pPr algn="ctr"/>
            <a:r>
              <a:rPr lang="en-US" sz="2800" b="1" dirty="0" err="1" smtClean="0">
                <a:solidFill>
                  <a:srgbClr val="0070C0"/>
                </a:solidFill>
              </a:rPr>
              <a:t>Cyanophyceae</a:t>
            </a:r>
            <a:r>
              <a:rPr lang="en-US" sz="2800" b="1" dirty="0">
                <a:solidFill>
                  <a:srgbClr val="0070C0"/>
                </a:solidFill>
              </a:rPr>
              <a:t> </a:t>
            </a:r>
            <a:r>
              <a:rPr lang="en-US" sz="2800" b="1" dirty="0" smtClean="0">
                <a:solidFill>
                  <a:srgbClr val="0070C0"/>
                </a:solidFill>
              </a:rPr>
              <a:t> (blue green algae)</a:t>
            </a:r>
          </a:p>
          <a:p>
            <a:r>
              <a:rPr lang="en-US" b="1" dirty="0" smtClean="0"/>
              <a:t> </a:t>
            </a:r>
            <a:endParaRPr lang="en-US" dirty="0" smtClean="0"/>
          </a:p>
          <a:p>
            <a:pPr algn="just"/>
            <a:r>
              <a:rPr lang="en-US" sz="2000" b="1" dirty="0" smtClean="0"/>
              <a:t>a. They are mostly fresh water.</a:t>
            </a:r>
          </a:p>
          <a:p>
            <a:pPr algn="just"/>
            <a:r>
              <a:rPr lang="en-US" sz="2000" b="1" dirty="0" smtClean="0"/>
              <a:t>b. Plant body may be- unicellular or multi cellular and the cells are </a:t>
            </a:r>
            <a:r>
              <a:rPr lang="en-US" sz="2000" b="1" dirty="0" smtClean="0">
                <a:solidFill>
                  <a:srgbClr val="C00000"/>
                </a:solidFill>
              </a:rPr>
              <a:t>prokaryotic</a:t>
            </a:r>
            <a:r>
              <a:rPr lang="en-US" sz="2000" b="1" dirty="0" smtClean="0"/>
              <a:t> in 	nature.</a:t>
            </a:r>
          </a:p>
          <a:p>
            <a:pPr algn="just"/>
            <a:r>
              <a:rPr lang="en-US" sz="2000" b="1" dirty="0" smtClean="0"/>
              <a:t>c. The cell wall is composed of </a:t>
            </a:r>
            <a:r>
              <a:rPr lang="en-US" sz="2000" b="1" dirty="0" err="1" smtClean="0">
                <a:solidFill>
                  <a:srgbClr val="C00000"/>
                </a:solidFill>
              </a:rPr>
              <a:t>mucopeptide</a:t>
            </a:r>
            <a:r>
              <a:rPr lang="en-US" sz="2000" b="1" dirty="0" smtClean="0"/>
              <a:t>, together with amino acids, fatty acids </a:t>
            </a:r>
            <a:r>
              <a:rPr lang="en-US" sz="2000" b="1" dirty="0" err="1" smtClean="0"/>
              <a:t>andcarbohydrate</a:t>
            </a:r>
            <a:r>
              <a:rPr lang="en-US" sz="2000" b="1" dirty="0" smtClean="0"/>
              <a:t>.</a:t>
            </a:r>
          </a:p>
          <a:p>
            <a:pPr algn="just"/>
            <a:r>
              <a:rPr lang="en-US" sz="2000" b="1" dirty="0" smtClean="0"/>
              <a:t>d. The dominant pigment is </a:t>
            </a:r>
            <a:r>
              <a:rPr lang="en-US" sz="2000" b="1" dirty="0" smtClean="0">
                <a:solidFill>
                  <a:srgbClr val="C00000"/>
                </a:solidFill>
              </a:rPr>
              <a:t>c-</a:t>
            </a:r>
            <a:r>
              <a:rPr lang="en-US" sz="2000" b="1" dirty="0" err="1" smtClean="0">
                <a:solidFill>
                  <a:srgbClr val="C00000"/>
                </a:solidFill>
              </a:rPr>
              <a:t>phycocyanin</a:t>
            </a:r>
            <a:r>
              <a:rPr lang="en-US" sz="2000" b="1" dirty="0" smtClean="0"/>
              <a:t> which gives blue green </a:t>
            </a:r>
            <a:r>
              <a:rPr lang="en-US" sz="2000" b="1" dirty="0" err="1" smtClean="0"/>
              <a:t>coloura</a:t>
            </a:r>
            <a:r>
              <a:rPr lang="en-US" sz="2000" b="1" dirty="0" smtClean="0"/>
              <a:t> </a:t>
            </a:r>
            <a:r>
              <a:rPr lang="en-US" sz="2000" b="1" dirty="0" err="1" smtClean="0"/>
              <a:t>tion</a:t>
            </a:r>
            <a:r>
              <a:rPr lang="en-US" sz="2000" b="1" dirty="0" smtClean="0"/>
              <a:t> to the 	cells. In addition, other pig </a:t>
            </a:r>
            <a:r>
              <a:rPr lang="en-US" sz="2000" b="1" dirty="0" err="1" smtClean="0"/>
              <a:t>ments</a:t>
            </a:r>
            <a:r>
              <a:rPr lang="en-US" sz="2000" b="1" dirty="0" smtClean="0"/>
              <a:t> like chlorophyll a, β- carotene and c-	</a:t>
            </a:r>
            <a:r>
              <a:rPr lang="en-US" sz="2000" b="1" dirty="0" err="1" smtClean="0">
                <a:solidFill>
                  <a:srgbClr val="C00000"/>
                </a:solidFill>
              </a:rPr>
              <a:t>phycoerythrin</a:t>
            </a:r>
            <a:r>
              <a:rPr lang="en-US" sz="2000" b="1" dirty="0" smtClean="0"/>
              <a:t> are also present.</a:t>
            </a:r>
          </a:p>
          <a:p>
            <a:pPr algn="just"/>
            <a:r>
              <a:rPr lang="en-US" sz="2000" b="1" dirty="0" smtClean="0"/>
              <a:t>e. The reserve food is </a:t>
            </a:r>
            <a:r>
              <a:rPr lang="en-US" sz="2000" b="1" dirty="0" err="1" smtClean="0">
                <a:solidFill>
                  <a:srgbClr val="C00000"/>
                </a:solidFill>
              </a:rPr>
              <a:t>cyanophycean</a:t>
            </a:r>
            <a:r>
              <a:rPr lang="en-US" sz="2000" b="1" dirty="0" smtClean="0">
                <a:solidFill>
                  <a:srgbClr val="C00000"/>
                </a:solidFill>
              </a:rPr>
              <a:t> starch and </a:t>
            </a:r>
            <a:r>
              <a:rPr lang="en-US" sz="2000" b="1" dirty="0" err="1" smtClean="0">
                <a:solidFill>
                  <a:srgbClr val="C00000"/>
                </a:solidFill>
              </a:rPr>
              <a:t>cyanophycean</a:t>
            </a:r>
            <a:r>
              <a:rPr lang="en-US" sz="2000" b="1" dirty="0" smtClean="0">
                <a:solidFill>
                  <a:srgbClr val="C00000"/>
                </a:solidFill>
              </a:rPr>
              <a:t> granule </a:t>
            </a:r>
            <a:r>
              <a:rPr lang="en-US" sz="2000" b="1" dirty="0" smtClean="0"/>
              <a:t>(protein).</a:t>
            </a:r>
          </a:p>
          <a:p>
            <a:pPr algn="just"/>
            <a:r>
              <a:rPr lang="en-US" sz="2000" b="1" dirty="0" smtClean="0"/>
              <a:t>f. There is no motile stage in the members of this class.</a:t>
            </a:r>
          </a:p>
          <a:p>
            <a:pPr algn="just"/>
            <a:r>
              <a:rPr lang="en-US" sz="2000" b="1" dirty="0" smtClean="0"/>
              <a:t>g. </a:t>
            </a:r>
            <a:r>
              <a:rPr lang="en-US" sz="2000" b="1" dirty="0" err="1" smtClean="0">
                <a:solidFill>
                  <a:srgbClr val="C00000"/>
                </a:solidFill>
              </a:rPr>
              <a:t>Carboxisome</a:t>
            </a:r>
            <a:r>
              <a:rPr lang="en-US" sz="2000" b="1" dirty="0" smtClean="0"/>
              <a:t> found for </a:t>
            </a:r>
            <a:r>
              <a:rPr lang="en-US" sz="2000" dirty="0" smtClean="0"/>
              <a:t> </a:t>
            </a:r>
            <a:r>
              <a:rPr lang="en-US" sz="2000" b="1" dirty="0" smtClean="0"/>
              <a:t>carbon-concentrating mechanism.</a:t>
            </a:r>
          </a:p>
          <a:p>
            <a:pPr algn="just"/>
            <a:r>
              <a:rPr lang="en-US" sz="2000" b="1" dirty="0" smtClean="0"/>
              <a:t>h. Reproduction takes place by both </a:t>
            </a:r>
            <a:r>
              <a:rPr lang="en-US" sz="2000" b="1" dirty="0" err="1" smtClean="0"/>
              <a:t>vege</a:t>
            </a:r>
            <a:r>
              <a:rPr lang="en-US" sz="2000" b="1" dirty="0" smtClean="0"/>
              <a:t> </a:t>
            </a:r>
            <a:r>
              <a:rPr lang="en-US" sz="2000" b="1" dirty="0" err="1" smtClean="0"/>
              <a:t>tative</a:t>
            </a:r>
            <a:r>
              <a:rPr lang="en-US" sz="2000" b="1" dirty="0" smtClean="0"/>
              <a:t> (cell division, fragmentation etc.) 	and asexual means (</a:t>
            </a:r>
            <a:r>
              <a:rPr lang="en-US" sz="2000" b="1" dirty="0" err="1" smtClean="0"/>
              <a:t>exospore</a:t>
            </a:r>
            <a:r>
              <a:rPr lang="en-US" sz="2000" b="1" dirty="0" smtClean="0"/>
              <a:t>, </a:t>
            </a:r>
            <a:r>
              <a:rPr lang="en-US" sz="2000" b="1" dirty="0" err="1" smtClean="0"/>
              <a:t>endospore</a:t>
            </a:r>
            <a:r>
              <a:rPr lang="en-US" sz="2000" b="1" dirty="0" smtClean="0"/>
              <a:t>, </a:t>
            </a:r>
            <a:r>
              <a:rPr lang="en-US" sz="2000" b="1" dirty="0" err="1" smtClean="0"/>
              <a:t>heterocysts</a:t>
            </a:r>
            <a:r>
              <a:rPr lang="en-US" sz="2000" b="1" dirty="0" smtClean="0"/>
              <a:t> etc.). Sexual </a:t>
            </a:r>
          </a:p>
          <a:p>
            <a:pPr algn="just"/>
            <a:r>
              <a:rPr lang="en-US" sz="2000" b="1" dirty="0" smtClean="0"/>
              <a:t>	repro </a:t>
            </a:r>
            <a:r>
              <a:rPr lang="en-US" sz="2000" b="1" dirty="0" err="1" smtClean="0"/>
              <a:t>duction</a:t>
            </a:r>
            <a:r>
              <a:rPr lang="en-US" sz="2000" b="1" dirty="0" smtClean="0"/>
              <a:t> is absent (genetic recombination is reported in a few 	members).</a:t>
            </a:r>
          </a:p>
          <a:p>
            <a:pPr algn="just"/>
            <a:r>
              <a:rPr lang="en-US" sz="2000" b="1" dirty="0" err="1" smtClean="0"/>
              <a:t>i</a:t>
            </a:r>
            <a:r>
              <a:rPr lang="en-US" sz="2000" b="1" dirty="0" smtClean="0"/>
              <a:t>. Having capacity of </a:t>
            </a:r>
            <a:r>
              <a:rPr lang="en-US" sz="2000" b="1" dirty="0" smtClean="0">
                <a:solidFill>
                  <a:srgbClr val="C00000"/>
                </a:solidFill>
              </a:rPr>
              <a:t>Nitrogen Fixation.</a:t>
            </a:r>
          </a:p>
          <a:p>
            <a:endParaRPr lang="en-US" dirty="0"/>
          </a:p>
        </p:txBody>
      </p:sp>
    </p:spTree>
    <p:extLst>
      <p:ext uri="{BB962C8B-B14F-4D97-AF65-F5344CB8AC3E}">
        <p14:creationId xmlns:p14="http://schemas.microsoft.com/office/powerpoint/2010/main" val="3005837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ile:Cyanobacterium-inline.svg"/>
          <p:cNvPicPr>
            <a:picLocks noChangeAspect="1" noChangeArrowheads="1"/>
          </p:cNvPicPr>
          <p:nvPr/>
        </p:nvPicPr>
        <p:blipFill>
          <a:blip r:embed="rId3"/>
          <a:srcRect/>
          <a:stretch>
            <a:fillRect/>
          </a:stretch>
        </p:blipFill>
        <p:spPr bwMode="auto">
          <a:xfrm>
            <a:off x="0" y="762000"/>
            <a:ext cx="9189720" cy="5105400"/>
          </a:xfrm>
          <a:prstGeom prst="rect">
            <a:avLst/>
          </a:prstGeom>
          <a:noFill/>
        </p:spPr>
      </p:pic>
    </p:spTree>
    <p:extLst>
      <p:ext uri="{BB962C8B-B14F-4D97-AF65-F5344CB8AC3E}">
        <p14:creationId xmlns:p14="http://schemas.microsoft.com/office/powerpoint/2010/main" val="377618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Image result for cyanophyceae  heterocyst"/>
          <p:cNvPicPr>
            <a:picLocks noChangeAspect="1" noChangeArrowheads="1"/>
          </p:cNvPicPr>
          <p:nvPr/>
        </p:nvPicPr>
        <p:blipFill>
          <a:blip r:embed="rId3"/>
          <a:srcRect/>
          <a:stretch>
            <a:fillRect/>
          </a:stretch>
        </p:blipFill>
        <p:spPr bwMode="auto">
          <a:xfrm>
            <a:off x="0" y="457200"/>
            <a:ext cx="9144000" cy="6096000"/>
          </a:xfrm>
          <a:prstGeom prst="rect">
            <a:avLst/>
          </a:prstGeom>
          <a:noFill/>
        </p:spPr>
      </p:pic>
    </p:spTree>
    <p:extLst>
      <p:ext uri="{BB962C8B-B14F-4D97-AF65-F5344CB8AC3E}">
        <p14:creationId xmlns:p14="http://schemas.microsoft.com/office/powerpoint/2010/main" val="560095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srcRect l="19531" t="18750" r="21875" b="19792"/>
          <a:stretch>
            <a:fillRect/>
          </a:stretch>
        </p:blipFill>
        <p:spPr bwMode="auto">
          <a:xfrm>
            <a:off x="838200" y="304800"/>
            <a:ext cx="7620000" cy="5994400"/>
          </a:xfrm>
          <a:prstGeom prst="rect">
            <a:avLst/>
          </a:prstGeom>
          <a:noFill/>
          <a:ln w="9525">
            <a:noFill/>
            <a:miter lim="800000"/>
            <a:headEnd/>
            <a:tailEnd/>
          </a:ln>
          <a:effectLst/>
        </p:spPr>
      </p:pic>
    </p:spTree>
    <p:extLst>
      <p:ext uri="{BB962C8B-B14F-4D97-AF65-F5344CB8AC3E}">
        <p14:creationId xmlns:p14="http://schemas.microsoft.com/office/powerpoint/2010/main" val="133166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s://upload.wikimedia.org/wikipedia/commons/thumb/6/60/2010_Filamentous_Cyanobacteria_Bloom_near_Fiji.jpg/800px-2010_Filamentous_Cyanobacteria_Bloom_near_Fiji.jpg"/>
          <p:cNvPicPr>
            <a:picLocks noChangeAspect="1" noChangeArrowheads="1"/>
          </p:cNvPicPr>
          <p:nvPr/>
        </p:nvPicPr>
        <p:blipFill>
          <a:blip r:embed="rId3"/>
          <a:srcRect b="34545"/>
          <a:stretch>
            <a:fillRect/>
          </a:stretch>
        </p:blipFill>
        <p:spPr bwMode="auto">
          <a:xfrm>
            <a:off x="990600" y="0"/>
            <a:ext cx="7620000" cy="6858000"/>
          </a:xfrm>
          <a:prstGeom prst="rect">
            <a:avLst/>
          </a:prstGeom>
          <a:noFill/>
        </p:spPr>
      </p:pic>
      <p:sp>
        <p:nvSpPr>
          <p:cNvPr id="3" name="TextBox 2"/>
          <p:cNvSpPr txBox="1"/>
          <p:nvPr/>
        </p:nvSpPr>
        <p:spPr>
          <a:xfrm>
            <a:off x="1066800" y="5715000"/>
            <a:ext cx="5257800" cy="400110"/>
          </a:xfrm>
          <a:prstGeom prst="rect">
            <a:avLst/>
          </a:prstGeom>
          <a:noFill/>
        </p:spPr>
        <p:txBody>
          <a:bodyPr wrap="square" rtlCol="0">
            <a:spAutoFit/>
          </a:bodyPr>
          <a:lstStyle/>
          <a:p>
            <a:r>
              <a:rPr lang="en-US" sz="2000" b="1" dirty="0" err="1" smtClean="0">
                <a:solidFill>
                  <a:srgbClr val="FFFF00"/>
                </a:solidFill>
              </a:rPr>
              <a:t>Cyanobacterial</a:t>
            </a:r>
            <a:r>
              <a:rPr lang="en-US" sz="2000" b="1" dirty="0" smtClean="0">
                <a:solidFill>
                  <a:srgbClr val="FFFF00"/>
                </a:solidFill>
              </a:rPr>
              <a:t> </a:t>
            </a:r>
            <a:r>
              <a:rPr lang="en-US" sz="2000" b="1" dirty="0" err="1" smtClean="0">
                <a:solidFill>
                  <a:srgbClr val="FFFF00"/>
                </a:solidFill>
              </a:rPr>
              <a:t>bloon</a:t>
            </a:r>
            <a:r>
              <a:rPr lang="en-US" sz="2000" b="1" dirty="0" smtClean="0">
                <a:solidFill>
                  <a:srgbClr val="FFFF00"/>
                </a:solidFill>
              </a:rPr>
              <a:t>- Fiji island</a:t>
            </a:r>
            <a:endParaRPr lang="en-US" sz="2000" b="1" dirty="0">
              <a:solidFill>
                <a:srgbClr val="FFFF00"/>
              </a:solidFill>
            </a:endParaRPr>
          </a:p>
        </p:txBody>
      </p:sp>
    </p:spTree>
    <p:extLst>
      <p:ext uri="{BB962C8B-B14F-4D97-AF65-F5344CB8AC3E}">
        <p14:creationId xmlns:p14="http://schemas.microsoft.com/office/powerpoint/2010/main" val="1567054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mage result for cyanobacteria bloom"/>
          <p:cNvPicPr>
            <a:picLocks noChangeAspect="1" noChangeArrowheads="1"/>
          </p:cNvPicPr>
          <p:nvPr/>
        </p:nvPicPr>
        <p:blipFill>
          <a:blip r:embed="rId3"/>
          <a:srcRect/>
          <a:stretch>
            <a:fillRect/>
          </a:stretch>
        </p:blipFill>
        <p:spPr bwMode="auto">
          <a:xfrm>
            <a:off x="0" y="609600"/>
            <a:ext cx="9135425" cy="5257800"/>
          </a:xfrm>
          <a:prstGeom prst="rect">
            <a:avLst/>
          </a:prstGeom>
          <a:noFill/>
        </p:spPr>
      </p:pic>
    </p:spTree>
    <p:extLst>
      <p:ext uri="{BB962C8B-B14F-4D97-AF65-F5344CB8AC3E}">
        <p14:creationId xmlns:p14="http://schemas.microsoft.com/office/powerpoint/2010/main" val="1292568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Image result for microcystis toxin on fish"/>
          <p:cNvPicPr>
            <a:picLocks noChangeAspect="1" noChangeArrowheads="1"/>
          </p:cNvPicPr>
          <p:nvPr/>
        </p:nvPicPr>
        <p:blipFill>
          <a:blip r:embed="rId3"/>
          <a:srcRect/>
          <a:stretch>
            <a:fillRect/>
          </a:stretch>
        </p:blipFill>
        <p:spPr bwMode="auto">
          <a:xfrm>
            <a:off x="0" y="76200"/>
            <a:ext cx="9144000" cy="6400800"/>
          </a:xfrm>
          <a:prstGeom prst="rect">
            <a:avLst/>
          </a:prstGeom>
          <a:noFill/>
        </p:spPr>
      </p:pic>
    </p:spTree>
    <p:extLst>
      <p:ext uri="{BB962C8B-B14F-4D97-AF65-F5344CB8AC3E}">
        <p14:creationId xmlns:p14="http://schemas.microsoft.com/office/powerpoint/2010/main" val="2127684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3" name="TextBox 2"/>
          <p:cNvSpPr txBox="1"/>
          <p:nvPr/>
        </p:nvSpPr>
        <p:spPr>
          <a:xfrm>
            <a:off x="1790700" y="2875002"/>
            <a:ext cx="5562600"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6600" b="1" i="1" dirty="0" smtClean="0">
                <a:solidFill>
                  <a:srgbClr val="7030A0"/>
                </a:solidFill>
                <a:effectLst>
                  <a:outerShdw blurRad="38100" dist="38100" dir="2700000" algn="tl">
                    <a:srgbClr val="000000">
                      <a:alpha val="43137"/>
                    </a:srgbClr>
                  </a:outerShdw>
                </a:effectLst>
              </a:rPr>
              <a:t>THANK YOU </a:t>
            </a:r>
            <a:endParaRPr lang="en-IN" sz="6600" b="1" i="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71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CR ribotyping results and dendrographic analysis of the hide isolates... |  Download Scientific Diagram"/>
          <p:cNvPicPr>
            <a:picLocks noChangeAspect="1" noChangeArrowheads="1"/>
          </p:cNvPicPr>
          <p:nvPr/>
        </p:nvPicPr>
        <p:blipFill>
          <a:blip r:embed="rId2"/>
          <a:srcRect/>
          <a:stretch>
            <a:fillRect/>
          </a:stretch>
        </p:blipFill>
        <p:spPr bwMode="auto">
          <a:xfrm>
            <a:off x="224471" y="304800"/>
            <a:ext cx="8614729"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rl R. Woese (1928–2012) | Science"/>
          <p:cNvPicPr>
            <a:picLocks noChangeAspect="1" noChangeArrowheads="1"/>
          </p:cNvPicPr>
          <p:nvPr/>
        </p:nvPicPr>
        <p:blipFill>
          <a:blip r:embed="rId2"/>
          <a:srcRect/>
          <a:stretch>
            <a:fillRect/>
          </a:stretch>
        </p:blipFill>
        <p:spPr bwMode="auto">
          <a:xfrm>
            <a:off x="0" y="-14711"/>
            <a:ext cx="5562600" cy="6872711"/>
          </a:xfrm>
          <a:prstGeom prst="rect">
            <a:avLst/>
          </a:prstGeom>
          <a:noFill/>
        </p:spPr>
      </p:pic>
      <p:sp>
        <p:nvSpPr>
          <p:cNvPr id="3" name="Rectangle 2"/>
          <p:cNvSpPr/>
          <p:nvPr/>
        </p:nvSpPr>
        <p:spPr>
          <a:xfrm>
            <a:off x="5562600" y="0"/>
            <a:ext cx="3581400" cy="6186309"/>
          </a:xfrm>
          <a:prstGeom prst="rect">
            <a:avLst/>
          </a:prstGeom>
        </p:spPr>
        <p:txBody>
          <a:bodyPr wrap="square">
            <a:spAutoFit/>
          </a:bodyPr>
          <a:lstStyle/>
          <a:p>
            <a:pPr algn="ctr" fontAlgn="base"/>
            <a:r>
              <a:rPr lang="en-IN" b="1" dirty="0" err="1" smtClean="0"/>
              <a:t>Archaea</a:t>
            </a:r>
            <a:r>
              <a:rPr lang="en-IN" b="1" dirty="0" smtClean="0"/>
              <a:t> and The Discovery of the Third Domain of Life</a:t>
            </a:r>
          </a:p>
          <a:p>
            <a:pPr algn="just" fontAlgn="base"/>
            <a:r>
              <a:rPr lang="en-IN" dirty="0" smtClean="0"/>
              <a:t>In 1977, </a:t>
            </a:r>
            <a:r>
              <a:rPr lang="en-IN" dirty="0" smtClean="0">
                <a:solidFill>
                  <a:srgbClr val="C00000"/>
                </a:solidFill>
              </a:rPr>
              <a:t>Carl </a:t>
            </a:r>
            <a:r>
              <a:rPr lang="en-IN" dirty="0" err="1" smtClean="0">
                <a:solidFill>
                  <a:srgbClr val="C00000"/>
                </a:solidFill>
              </a:rPr>
              <a:t>Woese</a:t>
            </a:r>
            <a:r>
              <a:rPr lang="en-IN" dirty="0" smtClean="0">
                <a:solidFill>
                  <a:srgbClr val="C00000"/>
                </a:solidFill>
              </a:rPr>
              <a:t> </a:t>
            </a:r>
            <a:r>
              <a:rPr lang="en-IN" dirty="0" smtClean="0"/>
              <a:t>overturned one of the major dogmas of biology. Until that time, biologists had taken for granted that all life on Earth belonged to one of two primary lineages, the eukaryotes and the prokaryotes .</a:t>
            </a:r>
          </a:p>
          <a:p>
            <a:pPr algn="just" fontAlgn="base"/>
            <a:r>
              <a:rPr lang="en-IN" dirty="0" err="1" smtClean="0"/>
              <a:t>Woese</a:t>
            </a:r>
            <a:r>
              <a:rPr lang="en-IN" dirty="0" smtClean="0"/>
              <a:t> discovered that there were actually three primary lineages. Within what had previously been called prokaryotes, there exist two distinct groups of organisms no more related to one another than they were to eukaryotes.  Because of </a:t>
            </a:r>
            <a:r>
              <a:rPr lang="en-IN" dirty="0" err="1" smtClean="0"/>
              <a:t>Woese’s</a:t>
            </a:r>
            <a:r>
              <a:rPr lang="en-IN" dirty="0" smtClean="0"/>
              <a:t> work, it is now widely agreed that there are three primary divisions of living systems – the </a:t>
            </a:r>
            <a:r>
              <a:rPr lang="en-IN" dirty="0" err="1" smtClean="0"/>
              <a:t>Eukarya</a:t>
            </a:r>
            <a:r>
              <a:rPr lang="en-IN" dirty="0" smtClean="0"/>
              <a:t>, Bacteria, and </a:t>
            </a:r>
            <a:r>
              <a:rPr lang="en-IN" dirty="0" err="1" smtClean="0"/>
              <a:t>Archaea</a:t>
            </a:r>
            <a:r>
              <a:rPr lang="en-IN" dirty="0" smtClean="0"/>
              <a:t>, a classification scheme that </a:t>
            </a:r>
            <a:r>
              <a:rPr lang="en-IN" dirty="0" err="1" smtClean="0"/>
              <a:t>Woese</a:t>
            </a:r>
            <a:r>
              <a:rPr lang="en-IN" dirty="0" smtClean="0"/>
              <a:t> proposed in 1990.</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loral-clip-art-backgrounds-for-powerpoint - Fellowship Church at Plum Creek"/>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2" name="TextBox 1"/>
          <p:cNvSpPr txBox="1"/>
          <p:nvPr/>
        </p:nvSpPr>
        <p:spPr>
          <a:xfrm>
            <a:off x="0" y="271582"/>
            <a:ext cx="9144000" cy="6586418"/>
          </a:xfrm>
          <a:prstGeom prst="rect">
            <a:avLst/>
          </a:prstGeom>
          <a:noFill/>
        </p:spPr>
        <p:txBody>
          <a:bodyPr wrap="square" rtlCol="0">
            <a:spAutoFit/>
          </a:bodyPr>
          <a:lstStyle/>
          <a:p>
            <a:pPr algn="ctr" fontAlgn="base"/>
            <a:r>
              <a:rPr lang="en-IN" sz="2400" b="1" i="1" dirty="0" err="1" smtClean="0">
                <a:solidFill>
                  <a:srgbClr val="FF0000"/>
                </a:solidFill>
              </a:rPr>
              <a:t>Bergey’s</a:t>
            </a:r>
            <a:r>
              <a:rPr lang="en-IN" sz="2400" b="1" i="1" dirty="0" smtClean="0">
                <a:solidFill>
                  <a:srgbClr val="FF0000"/>
                </a:solidFill>
              </a:rPr>
              <a:t> Manual of Systematic Bacteriology (Second Edition)</a:t>
            </a:r>
          </a:p>
          <a:p>
            <a:pPr algn="just" fontAlgn="base"/>
            <a:r>
              <a:rPr lang="en-IN" sz="2000" b="1" dirty="0" err="1" smtClean="0"/>
              <a:t>Phylogenetic</a:t>
            </a:r>
            <a:r>
              <a:rPr lang="en-IN" sz="2000" b="1" dirty="0" smtClean="0"/>
              <a:t> Classification:</a:t>
            </a:r>
            <a:endParaRPr lang="en-IN" sz="2000" dirty="0" smtClean="0"/>
          </a:p>
          <a:p>
            <a:pPr algn="just" fontAlgn="base"/>
            <a:r>
              <a:rPr lang="en-IN" sz="2000" dirty="0" smtClean="0"/>
              <a:t>Prokaryotic taxonomy enjoyed enormous progress after the publication of the first edition of </a:t>
            </a:r>
            <a:r>
              <a:rPr lang="en-IN" sz="2000" dirty="0" err="1" smtClean="0"/>
              <a:t>Bergey’s</a:t>
            </a:r>
            <a:r>
              <a:rPr lang="en-IN" sz="2000" dirty="0" smtClean="0"/>
              <a:t> Manual of Systematic Bacteriology. It became possible with the aid of newer molecular techniques such as the sequencing of ribosomal RNA (</a:t>
            </a:r>
            <a:r>
              <a:rPr lang="en-IN" sz="2000" dirty="0" err="1" smtClean="0"/>
              <a:t>rRNA</a:t>
            </a:r>
            <a:r>
              <a:rPr lang="en-IN" sz="2000" dirty="0" smtClean="0"/>
              <a:t>), DNA, and proteins. These techniques has made </a:t>
            </a:r>
            <a:r>
              <a:rPr lang="en-IN" sz="2000" dirty="0" err="1" smtClean="0"/>
              <a:t>phylogenetic</a:t>
            </a:r>
            <a:r>
              <a:rPr lang="en-IN" sz="2000" dirty="0" smtClean="0"/>
              <a:t> analysis of prokaryotes practicable.</a:t>
            </a:r>
          </a:p>
          <a:p>
            <a:pPr algn="just"/>
            <a:r>
              <a:rPr lang="en-IN" sz="2000" dirty="0" smtClean="0"/>
              <a:t>As a result, the second edition is quite different from the first edition in the characteristics chosen as basis for classification. However, the second edition consists of five volumes. Its first volume was published in 2001, second in 2005, and three additional volumes expected shortly.</a:t>
            </a:r>
          </a:p>
          <a:p>
            <a:pPr algn="just"/>
            <a:r>
              <a:rPr lang="en-IN" sz="2000" dirty="0" smtClean="0"/>
              <a:t> </a:t>
            </a:r>
          </a:p>
          <a:p>
            <a:pPr algn="just" fontAlgn="base"/>
            <a:r>
              <a:rPr lang="en-IN" sz="2000" b="1" dirty="0" smtClean="0"/>
              <a:t>The details of the five volumes are the following:</a:t>
            </a:r>
            <a:endParaRPr lang="en-IN" sz="2000" dirty="0" smtClean="0"/>
          </a:p>
          <a:p>
            <a:pPr algn="just" fontAlgn="base"/>
            <a:r>
              <a:rPr lang="en-IN" sz="2000" dirty="0" smtClean="0"/>
              <a:t>Vol. I: The </a:t>
            </a:r>
            <a:r>
              <a:rPr lang="en-IN" sz="2000" dirty="0" err="1" smtClean="0"/>
              <a:t>Archaea</a:t>
            </a:r>
            <a:r>
              <a:rPr lang="en-IN" sz="2000" dirty="0" smtClean="0"/>
              <a:t>, and the Deeply Branching and Phototropic Bacteria</a:t>
            </a:r>
          </a:p>
          <a:p>
            <a:pPr algn="just" fontAlgn="base"/>
            <a:r>
              <a:rPr lang="en-IN" sz="2000" dirty="0" smtClean="0"/>
              <a:t>Vol. II: The </a:t>
            </a:r>
            <a:r>
              <a:rPr lang="en-IN" sz="2000" dirty="0" err="1" smtClean="0"/>
              <a:t>Proteobacteria</a:t>
            </a:r>
            <a:endParaRPr lang="en-IN" sz="2000" dirty="0" smtClean="0"/>
          </a:p>
          <a:p>
            <a:pPr algn="just" fontAlgn="base"/>
            <a:r>
              <a:rPr lang="en-IN" sz="2000" dirty="0" smtClean="0"/>
              <a:t>Vol. III: The Low G + C Gram-positive Bacteria</a:t>
            </a:r>
          </a:p>
          <a:p>
            <a:pPr algn="just" fontAlgn="base"/>
            <a:r>
              <a:rPr lang="en-IN" sz="2000" dirty="0" smtClean="0"/>
              <a:t>Vol. IV: The High G + C Gram-positive Bacteria</a:t>
            </a:r>
          </a:p>
          <a:p>
            <a:pPr algn="just" fontAlgn="base"/>
            <a:r>
              <a:rPr lang="en-IN" sz="2000" dirty="0" err="1" smtClean="0"/>
              <a:t>Vol.V</a:t>
            </a:r>
            <a:r>
              <a:rPr lang="en-IN" sz="2000" dirty="0" smtClean="0"/>
              <a:t>: The </a:t>
            </a:r>
            <a:r>
              <a:rPr lang="en-IN" sz="2000" dirty="0" err="1" smtClean="0"/>
              <a:t>Planctomycetes</a:t>
            </a:r>
            <a:r>
              <a:rPr lang="en-IN" sz="2000" dirty="0" smtClean="0"/>
              <a:t>, </a:t>
            </a:r>
            <a:r>
              <a:rPr lang="en-IN" sz="2000" dirty="0" err="1" smtClean="0"/>
              <a:t>Spirochaetes</a:t>
            </a:r>
            <a:r>
              <a:rPr lang="en-IN" sz="2000" dirty="0" smtClean="0"/>
              <a:t>, </a:t>
            </a:r>
            <a:r>
              <a:rPr lang="en-IN" sz="2000" dirty="0" err="1" smtClean="0"/>
              <a:t>Fibrobacteres</a:t>
            </a:r>
            <a:r>
              <a:rPr lang="en-IN" sz="2000" dirty="0" smtClean="0"/>
              <a:t>, </a:t>
            </a:r>
            <a:r>
              <a:rPr lang="en-IN" sz="2000" dirty="0" err="1" smtClean="0"/>
              <a:t>Bacteriodetes</a:t>
            </a:r>
            <a:r>
              <a:rPr lang="en-IN" sz="2000" dirty="0" smtClean="0"/>
              <a:t>, and </a:t>
            </a:r>
            <a:r>
              <a:rPr lang="en-IN" sz="2000" dirty="0" err="1" smtClean="0"/>
              <a:t>Fusobacteria</a:t>
            </a:r>
            <a:r>
              <a:rPr lang="en-IN" sz="2000" dirty="0" smtClean="0"/>
              <a:t> (Vol. V also contains a section accommodating the update descriptions and </a:t>
            </a:r>
            <a:r>
              <a:rPr lang="en-IN" sz="2000" dirty="0" err="1" smtClean="0"/>
              <a:t>phylogenetic</a:t>
            </a:r>
            <a:r>
              <a:rPr lang="en-IN" sz="2000" dirty="0" smtClean="0"/>
              <a:t> arrangements that have been revised since publication of volume I)</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photos1.blogger.com/blogger/4566/894/1600/b-Archaea-eu.jpg"/>
          <p:cNvPicPr>
            <a:picLocks noChangeAspect="1" noChangeArrowheads="1"/>
          </p:cNvPicPr>
          <p:nvPr/>
        </p:nvPicPr>
        <p:blipFill>
          <a:blip r:embed="rId2"/>
          <a:srcRect/>
          <a:stretch>
            <a:fillRect/>
          </a:stretch>
        </p:blipFill>
        <p:spPr bwMode="auto">
          <a:xfrm>
            <a:off x="0" y="381000"/>
            <a:ext cx="9144000" cy="60674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troduction to the Archaea"/>
          <p:cNvPicPr>
            <a:picLocks noChangeAspect="1" noChangeArrowheads="1"/>
          </p:cNvPicPr>
          <p:nvPr/>
        </p:nvPicPr>
        <p:blipFill>
          <a:blip r:embed="rId2"/>
          <a:srcRect/>
          <a:stretch>
            <a:fillRect/>
          </a:stretch>
        </p:blipFill>
        <p:spPr bwMode="auto">
          <a:xfrm>
            <a:off x="-1" y="304800"/>
            <a:ext cx="9174995" cy="6096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2008</Words>
  <Application>Microsoft Office PowerPoint</Application>
  <PresentationFormat>On-screen Show (4:3)</PresentationFormat>
  <Paragraphs>135</Paragraphs>
  <Slides>47</Slides>
  <Notes>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Sujoy</dc:creator>
  <cp:lastModifiedBy>ASUS</cp:lastModifiedBy>
  <cp:revision>66</cp:revision>
  <dcterms:created xsi:type="dcterms:W3CDTF">2006-08-16T00:00:00Z</dcterms:created>
  <dcterms:modified xsi:type="dcterms:W3CDTF">2022-10-15T13:34:48Z</dcterms:modified>
</cp:coreProperties>
</file>