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70" r:id="rId11"/>
    <p:sldId id="271" r:id="rId12"/>
    <p:sldId id="264"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6063198"/>
          </a:xfrm>
          <a:prstGeom prst="rect">
            <a:avLst/>
          </a:prstGeom>
          <a:noFill/>
        </p:spPr>
        <p:txBody>
          <a:bodyPr wrap="square" rtlCol="0">
            <a:spAutoFit/>
          </a:bodyPr>
          <a:lstStyle/>
          <a:p>
            <a:pPr algn="ctr"/>
            <a:r>
              <a:rPr lang="en-US" sz="2800" b="1" u="sng" dirty="0" smtClean="0">
                <a:solidFill>
                  <a:srgbClr val="FF0000"/>
                </a:solidFill>
              </a:rPr>
              <a:t>Fungus Sexual  Cycle </a:t>
            </a:r>
          </a:p>
          <a:p>
            <a:pPr algn="just"/>
            <a:endParaRPr lang="en-IN" sz="2000" dirty="0" smtClean="0"/>
          </a:p>
          <a:p>
            <a:pPr algn="just"/>
            <a:r>
              <a:rPr lang="en-US" sz="2000" b="1" dirty="0" err="1" smtClean="0">
                <a:solidFill>
                  <a:srgbClr val="FF0000"/>
                </a:solidFill>
              </a:rPr>
              <a:t>Plasmogamy</a:t>
            </a:r>
            <a:r>
              <a:rPr lang="en-US" sz="2000" dirty="0" smtClean="0"/>
              <a:t> is a stage in the sexual reproduction of fungi, in which the cytoplasm of two parent cells (usually from the mycelia) fuses together without the fusion of nuclei, effectively bringing two haploid nuclei close together in the same cell.</a:t>
            </a:r>
          </a:p>
          <a:p>
            <a:pPr algn="just"/>
            <a:endParaRPr lang="en-IN" sz="2000" dirty="0" smtClean="0"/>
          </a:p>
          <a:p>
            <a:pPr algn="just"/>
            <a:r>
              <a:rPr lang="en-US" sz="2000" b="1" dirty="0" err="1" smtClean="0">
                <a:solidFill>
                  <a:srgbClr val="FF0000"/>
                </a:solidFill>
              </a:rPr>
              <a:t>Karyogamy</a:t>
            </a:r>
            <a:r>
              <a:rPr lang="en-US" sz="2000" dirty="0" smtClean="0"/>
              <a:t> is the final step in the process of fusing together two haploid eukaryotic cells, and refers specifically to the fusion of the two nuclei. Before</a:t>
            </a:r>
            <a:r>
              <a:rPr lang="en-US" sz="2000" b="1" dirty="0" smtClean="0"/>
              <a:t> </a:t>
            </a:r>
            <a:r>
              <a:rPr lang="en-US" sz="2000" dirty="0" err="1" smtClean="0"/>
              <a:t>karyogamy</a:t>
            </a:r>
            <a:r>
              <a:rPr lang="en-US" sz="2000" dirty="0" smtClean="0"/>
              <a:t>, each haploid cell has one complete copy of the organism's genome.</a:t>
            </a:r>
          </a:p>
          <a:p>
            <a:pPr algn="just"/>
            <a:endParaRPr lang="en-IN" sz="2000" dirty="0" smtClean="0"/>
          </a:p>
          <a:p>
            <a:pPr algn="just"/>
            <a:r>
              <a:rPr lang="en-US" sz="2000" b="1" dirty="0" err="1" smtClean="0">
                <a:solidFill>
                  <a:srgbClr val="FF0000"/>
                </a:solidFill>
              </a:rPr>
              <a:t>Somatogamy</a:t>
            </a:r>
            <a:r>
              <a:rPr lang="en-US" sz="2000" dirty="0" smtClean="0">
                <a:solidFill>
                  <a:srgbClr val="FF0000"/>
                </a:solidFill>
              </a:rPr>
              <a:t> </a:t>
            </a:r>
            <a:r>
              <a:rPr lang="en-US" sz="2000" dirty="0" smtClean="0"/>
              <a:t>: The fusion of two cells (but not their nuclei), especially as the first stage of </a:t>
            </a:r>
            <a:r>
              <a:rPr lang="en-US" sz="2000" dirty="0" err="1" smtClean="0"/>
              <a:t>syngamy</a:t>
            </a:r>
            <a:r>
              <a:rPr lang="en-US" sz="2000" dirty="0" smtClean="0"/>
              <a:t>.</a:t>
            </a:r>
          </a:p>
          <a:p>
            <a:pPr algn="just"/>
            <a:endParaRPr lang="en-IN" sz="2000" dirty="0" smtClean="0"/>
          </a:p>
          <a:p>
            <a:pPr algn="just"/>
            <a:r>
              <a:rPr lang="en-US" sz="2000" dirty="0" smtClean="0"/>
              <a:t>In mycology, the terms </a:t>
            </a:r>
            <a:r>
              <a:rPr lang="en-US" sz="2000" dirty="0" err="1" smtClean="0"/>
              <a:t>teleomorph</a:t>
            </a:r>
            <a:r>
              <a:rPr lang="en-US" sz="2000" dirty="0" smtClean="0"/>
              <a:t>, </a:t>
            </a:r>
            <a:r>
              <a:rPr lang="en-US" sz="2000" dirty="0" err="1" smtClean="0"/>
              <a:t>anamorph</a:t>
            </a:r>
            <a:r>
              <a:rPr lang="en-US" sz="2000" dirty="0" smtClean="0"/>
              <a:t>, and </a:t>
            </a:r>
            <a:r>
              <a:rPr lang="en-US" sz="2000" b="1" dirty="0" err="1" smtClean="0"/>
              <a:t>holomorph</a:t>
            </a:r>
            <a:r>
              <a:rPr lang="en-US" sz="2000" dirty="0" smtClean="0"/>
              <a:t> apply to portions of the life cycles of fungi in the phyla </a:t>
            </a:r>
            <a:r>
              <a:rPr lang="en-US" sz="2000" dirty="0" err="1" smtClean="0"/>
              <a:t>Ascomycota</a:t>
            </a:r>
            <a:r>
              <a:rPr lang="en-US" sz="2000" dirty="0" smtClean="0"/>
              <a:t> and </a:t>
            </a:r>
            <a:r>
              <a:rPr lang="en-US" sz="2000" dirty="0" err="1" smtClean="0"/>
              <a:t>Basidiomycota</a:t>
            </a:r>
            <a:r>
              <a:rPr lang="en-US" sz="2000" dirty="0" smtClean="0"/>
              <a:t>: </a:t>
            </a:r>
            <a:r>
              <a:rPr lang="en-US" sz="2000" b="1" dirty="0" err="1" smtClean="0"/>
              <a:t>Anamorph</a:t>
            </a:r>
            <a:r>
              <a:rPr lang="en-US" sz="2000" dirty="0" smtClean="0"/>
              <a:t>: an asexual reproductive stage (morph), often mold-like; When a single fungus produces multiple morphologically distinct </a:t>
            </a:r>
            <a:r>
              <a:rPr lang="en-US" sz="2000" dirty="0" err="1" smtClean="0"/>
              <a:t>anamorphs</a:t>
            </a:r>
            <a:r>
              <a:rPr lang="en-US" sz="2000" dirty="0" smtClean="0"/>
              <a:t>, these are called </a:t>
            </a:r>
            <a:r>
              <a:rPr lang="en-US" sz="2000" dirty="0" err="1" smtClean="0"/>
              <a:t>synanamorphs</a:t>
            </a:r>
            <a:r>
              <a:rPr lang="en-US" sz="2000" dirty="0" smtClean="0"/>
              <a:t>. </a:t>
            </a:r>
            <a:r>
              <a:rPr lang="en-US" sz="2000" b="1" dirty="0" err="1" smtClean="0"/>
              <a:t>Teleomorph</a:t>
            </a:r>
            <a:r>
              <a:rPr lang="en-US" sz="2000" dirty="0" smtClean="0"/>
              <a:t>: the sexual reproductive stage (morph), typically a fruiting body. </a:t>
            </a:r>
            <a:r>
              <a:rPr lang="en-US" sz="2000" dirty="0" err="1" smtClean="0"/>
              <a:t>Holomorph</a:t>
            </a:r>
            <a:r>
              <a:rPr lang="en-US" sz="2000" dirty="0" smtClean="0"/>
              <a:t>: the whole fungus, including </a:t>
            </a:r>
            <a:r>
              <a:rPr lang="en-US" sz="2000" dirty="0" err="1" smtClean="0"/>
              <a:t>anamorphs</a:t>
            </a:r>
            <a:r>
              <a:rPr lang="en-US" sz="2000" dirty="0" smtClean="0"/>
              <a:t> and </a:t>
            </a:r>
            <a:r>
              <a:rPr lang="en-US" sz="2000" dirty="0" err="1" smtClean="0"/>
              <a:t>teleomorph</a:t>
            </a:r>
            <a:r>
              <a:rPr lang="en-US" sz="2000" dirty="0" smtClean="0"/>
              <a:t>.</a:t>
            </a:r>
            <a:r>
              <a:rPr lang="en-US" sz="2000" b="1" dirty="0" smtClean="0"/>
              <a:t> </a:t>
            </a:r>
            <a:endParaRPr lang="en-IN"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24400" cy="6863417"/>
          </a:xfrm>
          <a:prstGeom prst="rect">
            <a:avLst/>
          </a:prstGeom>
        </p:spPr>
        <p:txBody>
          <a:bodyPr wrap="square">
            <a:spAutoFit/>
          </a:bodyPr>
          <a:lstStyle/>
          <a:p>
            <a:pPr algn="just"/>
            <a:r>
              <a:rPr lang="en-IN" sz="2000" b="1" dirty="0" smtClean="0"/>
              <a:t>The biodiversity of </a:t>
            </a:r>
            <a:r>
              <a:rPr lang="en-IN" sz="2000" b="1" dirty="0" err="1" smtClean="0"/>
              <a:t>oogonial</a:t>
            </a:r>
            <a:r>
              <a:rPr lang="en-IN" sz="2000" b="1" dirty="0" smtClean="0"/>
              <a:t> and </a:t>
            </a:r>
            <a:r>
              <a:rPr lang="en-IN" sz="2000" b="1" dirty="0" err="1" smtClean="0"/>
              <a:t>oosporic</a:t>
            </a:r>
            <a:r>
              <a:rPr lang="en-IN" sz="2000" b="1" dirty="0" smtClean="0"/>
              <a:t> wall structure and </a:t>
            </a:r>
            <a:r>
              <a:rPr lang="en-IN" sz="2000" b="1" dirty="0" err="1" smtClean="0"/>
              <a:t>oosporic</a:t>
            </a:r>
            <a:r>
              <a:rPr lang="en-IN" sz="2000" b="1" dirty="0" smtClean="0"/>
              <a:t> </a:t>
            </a:r>
            <a:r>
              <a:rPr lang="en-IN" sz="2000" b="1" dirty="0" err="1" smtClean="0"/>
              <a:t>cytoplasmic</a:t>
            </a:r>
            <a:r>
              <a:rPr lang="en-IN" sz="2000" b="1" dirty="0" smtClean="0"/>
              <a:t> organization. The diagram is arranged as three partially exploded wheels of sectors: The outermost sector provides examples of </a:t>
            </a:r>
            <a:r>
              <a:rPr lang="en-IN" sz="2000" b="1" dirty="0" err="1" smtClean="0"/>
              <a:t>oogonial</a:t>
            </a:r>
            <a:r>
              <a:rPr lang="en-IN" sz="2000" b="1" dirty="0" smtClean="0"/>
              <a:t> wall structure; the middle sector displays the complex layers of the </a:t>
            </a:r>
            <a:r>
              <a:rPr lang="en-IN" sz="2000" b="1" dirty="0" err="1" smtClean="0"/>
              <a:t>oospore</a:t>
            </a:r>
            <a:r>
              <a:rPr lang="en-IN" sz="2000" b="1" dirty="0" smtClean="0"/>
              <a:t> wall (the usually thick </a:t>
            </a:r>
            <a:r>
              <a:rPr lang="en-IN" sz="2000" b="1" dirty="0" err="1" smtClean="0"/>
              <a:t>endospore</a:t>
            </a:r>
            <a:r>
              <a:rPr lang="en-IN" sz="2000" b="1" dirty="0" smtClean="0"/>
              <a:t> wall is </a:t>
            </a:r>
            <a:r>
              <a:rPr lang="en-IN" sz="2000" b="1" dirty="0" err="1" smtClean="0"/>
              <a:t>resorbed</a:t>
            </a:r>
            <a:r>
              <a:rPr lang="en-IN" sz="2000" b="1" dirty="0" smtClean="0"/>
              <a:t> on germination; the </a:t>
            </a:r>
            <a:r>
              <a:rPr lang="en-IN" sz="2000" b="1" dirty="0" err="1" smtClean="0"/>
              <a:t>epispore</a:t>
            </a:r>
            <a:r>
              <a:rPr lang="en-IN" sz="2000" b="1" dirty="0" smtClean="0"/>
              <a:t> wall usually is thin, but it may become convoluted; the </a:t>
            </a:r>
            <a:r>
              <a:rPr lang="en-IN" sz="2000" b="1" dirty="0" err="1" smtClean="0"/>
              <a:t>exospore</a:t>
            </a:r>
            <a:r>
              <a:rPr lang="en-IN" sz="2000" b="1" dirty="0" smtClean="0"/>
              <a:t> wall (of </a:t>
            </a:r>
            <a:r>
              <a:rPr lang="en-IN" sz="2000" b="1" dirty="0" err="1" smtClean="0"/>
              <a:t>periplasmic</a:t>
            </a:r>
            <a:r>
              <a:rPr lang="en-IN" sz="2000" b="1" dirty="0" smtClean="0"/>
              <a:t> derivation) is blocked in); and the innermost sector with the dotted line, indicating the plasma membrane, indicates the </a:t>
            </a:r>
            <a:r>
              <a:rPr lang="en-IN" sz="2000" b="1" dirty="0" err="1" smtClean="0"/>
              <a:t>cytoplasmic</a:t>
            </a:r>
            <a:r>
              <a:rPr lang="en-IN" sz="2000" b="1" dirty="0" smtClean="0"/>
              <a:t> reorganization in the </a:t>
            </a:r>
            <a:r>
              <a:rPr lang="en-IN" sz="2000" b="1" dirty="0" err="1" smtClean="0"/>
              <a:t>oospore</a:t>
            </a:r>
            <a:r>
              <a:rPr lang="en-IN" sz="2000" b="1" dirty="0" smtClean="0"/>
              <a:t> (zygote). The central </a:t>
            </a:r>
            <a:r>
              <a:rPr lang="en-IN" sz="2000" b="1" dirty="0" err="1" smtClean="0"/>
              <a:t>ooplast</a:t>
            </a:r>
            <a:r>
              <a:rPr lang="en-IN" sz="2000" b="1" dirty="0" smtClean="0"/>
              <a:t> is diagrammed to indicate the phase reversal between a solid </a:t>
            </a:r>
            <a:r>
              <a:rPr lang="en-IN" sz="2000" b="1" dirty="0" err="1" smtClean="0"/>
              <a:t>ooplast</a:t>
            </a:r>
            <a:r>
              <a:rPr lang="en-IN" sz="2000" b="1" dirty="0" smtClean="0"/>
              <a:t> (hatched) with translucent zones and a fluid </a:t>
            </a:r>
            <a:r>
              <a:rPr lang="en-IN" sz="2000" b="1" dirty="0" err="1" smtClean="0"/>
              <a:t>ooplast</a:t>
            </a:r>
            <a:r>
              <a:rPr lang="en-IN" sz="2000" b="1" dirty="0" smtClean="0"/>
              <a:t> with granules in Brownian motion; the outer zone displays the differential coalescence of lipids. ∗Indicates a fluid layer.</a:t>
            </a:r>
            <a:endParaRPr lang="en-IN" sz="2000" b="1" dirty="0"/>
          </a:p>
        </p:txBody>
      </p:sp>
      <p:pic>
        <p:nvPicPr>
          <p:cNvPr id="26626" name="Picture 2" descr="Heterothallism - an overview | ScienceDirect Topics"/>
          <p:cNvPicPr>
            <a:picLocks noChangeAspect="1" noChangeArrowheads="1"/>
          </p:cNvPicPr>
          <p:nvPr/>
        </p:nvPicPr>
        <p:blipFill>
          <a:blip r:embed="rId2"/>
          <a:srcRect/>
          <a:stretch>
            <a:fillRect/>
          </a:stretch>
        </p:blipFill>
        <p:spPr bwMode="auto">
          <a:xfrm>
            <a:off x="4724400" y="990600"/>
            <a:ext cx="4419600" cy="4355175"/>
          </a:xfrm>
          <a:prstGeom prst="rect">
            <a:avLst/>
          </a:prstGeom>
          <a:noFill/>
        </p:spPr>
      </p:pic>
      <p:sp>
        <p:nvSpPr>
          <p:cNvPr id="4" name="Rectangle 3"/>
          <p:cNvSpPr/>
          <p:nvPr/>
        </p:nvSpPr>
        <p:spPr>
          <a:xfrm>
            <a:off x="4800600" y="6211669"/>
            <a:ext cx="4343400" cy="584775"/>
          </a:xfrm>
          <a:prstGeom prst="rect">
            <a:avLst/>
          </a:prstGeom>
        </p:spPr>
        <p:txBody>
          <a:bodyPr wrap="square">
            <a:spAutoFit/>
          </a:bodyPr>
          <a:lstStyle/>
          <a:p>
            <a:r>
              <a:rPr lang="en-IN" sz="1600" dirty="0" smtClean="0"/>
              <a:t>https://www.sciencedirect.com/topics/agricultural-and-biological-sciences/heterothallism</a:t>
            </a:r>
            <a:endParaRPr lang="en-IN"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chematic presentation of heterokaryon anastomosis in filamentous fungi leading to HGT or HCT. (a) Three stages of heterokaryon fusion are shown that can eventually lead to (b) HGT or (c) HCT."/>
          <p:cNvPicPr>
            <a:picLocks noChangeAspect="1" noChangeArrowheads="1"/>
          </p:cNvPicPr>
          <p:nvPr/>
        </p:nvPicPr>
        <p:blipFill>
          <a:blip r:embed="rId2"/>
          <a:srcRect/>
          <a:stretch>
            <a:fillRect/>
          </a:stretch>
        </p:blipFill>
        <p:spPr bwMode="auto">
          <a:xfrm>
            <a:off x="1828800" y="76200"/>
            <a:ext cx="5459104" cy="6629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NERAL CHARACTERISTICS OF FUNGI - PrepArmy"/>
          <p:cNvPicPr>
            <a:picLocks noChangeAspect="1" noChangeArrowheads="1"/>
          </p:cNvPicPr>
          <p:nvPr/>
        </p:nvPicPr>
        <p:blipFill>
          <a:blip r:embed="rId2"/>
          <a:srcRect/>
          <a:stretch>
            <a:fillRect/>
          </a:stretch>
        </p:blipFill>
        <p:spPr bwMode="auto">
          <a:xfrm>
            <a:off x="2743200" y="4191000"/>
            <a:ext cx="3991786" cy="2514600"/>
          </a:xfrm>
          <a:prstGeom prst="rect">
            <a:avLst/>
          </a:prstGeom>
          <a:noFill/>
        </p:spPr>
      </p:pic>
      <p:sp>
        <p:nvSpPr>
          <p:cNvPr id="2" name="Rectangle 1"/>
          <p:cNvSpPr/>
          <p:nvPr/>
        </p:nvSpPr>
        <p:spPr>
          <a:xfrm>
            <a:off x="0" y="152400"/>
            <a:ext cx="9144000" cy="4154984"/>
          </a:xfrm>
          <a:prstGeom prst="rect">
            <a:avLst/>
          </a:prstGeom>
        </p:spPr>
        <p:txBody>
          <a:bodyPr wrap="square">
            <a:spAutoFit/>
          </a:bodyPr>
          <a:lstStyle/>
          <a:p>
            <a:pPr lvl="0" algn="just" fontAlgn="base"/>
            <a:r>
              <a:rPr lang="en-US" sz="2400" b="1" dirty="0" smtClean="0">
                <a:solidFill>
                  <a:srgbClr val="0070C0"/>
                </a:solidFill>
              </a:rPr>
              <a:t>Morphological heterothallism:</a:t>
            </a:r>
            <a:endParaRPr lang="en-IN" sz="2400" dirty="0" smtClean="0">
              <a:solidFill>
                <a:srgbClr val="0070C0"/>
              </a:solidFill>
            </a:endParaRPr>
          </a:p>
          <a:p>
            <a:pPr algn="just" fontAlgn="base"/>
            <a:r>
              <a:rPr lang="en-US" sz="2000" dirty="0" smtClean="0"/>
              <a:t>Morphological heterothallism may be defined as the condition when morphologically different male and female sex organs are produced in two closely associated mycelia.</a:t>
            </a:r>
            <a:endParaRPr lang="en-IN" sz="2000" dirty="0" smtClean="0"/>
          </a:p>
          <a:p>
            <a:pPr algn="just" fontAlgn="base"/>
            <a:r>
              <a:rPr lang="en-US" sz="2000" dirty="0" smtClean="0"/>
              <a:t>The two sex organs or gametes are so morphologically different that it is easier to term one of them as male and the other as female-examples of such type of morphological heterothallic fungi are: </a:t>
            </a:r>
            <a:r>
              <a:rPr lang="en-US" sz="2000" i="1" dirty="0" err="1" smtClean="0"/>
              <a:t>Achlya</a:t>
            </a:r>
            <a:r>
              <a:rPr lang="en-US" sz="2000" i="1" dirty="0" smtClean="0"/>
              <a:t> </a:t>
            </a:r>
            <a:r>
              <a:rPr lang="en-US" sz="2000" i="1" dirty="0" err="1" smtClean="0"/>
              <a:t>ambisexualis</a:t>
            </a:r>
            <a:r>
              <a:rPr lang="en-US" sz="2000" i="1" dirty="0" smtClean="0"/>
              <a:t>, A. </a:t>
            </a:r>
            <a:r>
              <a:rPr lang="en-US" sz="2000" i="1" dirty="0" err="1" smtClean="0"/>
              <a:t>bisexualis</a:t>
            </a:r>
            <a:r>
              <a:rPr lang="en-US" sz="2000" i="1" dirty="0" smtClean="0"/>
              <a:t>, </a:t>
            </a:r>
            <a:r>
              <a:rPr lang="en-US" sz="2000" i="1" dirty="0" err="1" smtClean="0"/>
              <a:t>Blastocladiella</a:t>
            </a:r>
            <a:r>
              <a:rPr lang="en-US" sz="2000" i="1" dirty="0" smtClean="0"/>
              <a:t> </a:t>
            </a:r>
            <a:r>
              <a:rPr lang="en-US" sz="2000" i="1" dirty="0" err="1" smtClean="0"/>
              <a:t>variabilis</a:t>
            </a:r>
            <a:r>
              <a:rPr lang="en-US" sz="2000" i="1" dirty="0" smtClean="0"/>
              <a:t>, </a:t>
            </a:r>
            <a:r>
              <a:rPr lang="en-US" sz="2000" i="1" dirty="0" err="1" smtClean="0"/>
              <a:t>Dictyuchus</a:t>
            </a:r>
            <a:r>
              <a:rPr lang="en-US" sz="2000" i="1" dirty="0" smtClean="0"/>
              <a:t> </a:t>
            </a:r>
            <a:r>
              <a:rPr lang="en-US" sz="2000" i="1" dirty="0" err="1" smtClean="0"/>
              <a:t>monosporus</a:t>
            </a:r>
            <a:r>
              <a:rPr lang="en-US" sz="2000" i="1" dirty="0" smtClean="0"/>
              <a:t>, </a:t>
            </a:r>
            <a:r>
              <a:rPr lang="en-US" sz="2000" i="1" dirty="0" err="1" smtClean="0"/>
              <a:t>Phytophthora</a:t>
            </a:r>
            <a:r>
              <a:rPr lang="en-US" sz="2000" i="1" dirty="0" smtClean="0"/>
              <a:t> </a:t>
            </a:r>
            <a:r>
              <a:rPr lang="en-US" sz="2000" i="1" dirty="0" err="1" smtClean="0"/>
              <a:t>palmivora</a:t>
            </a:r>
            <a:r>
              <a:rPr lang="en-US" sz="2000" i="1" dirty="0" smtClean="0"/>
              <a:t> and </a:t>
            </a:r>
            <a:r>
              <a:rPr lang="en-US" sz="2000" i="1" dirty="0" err="1" smtClean="0"/>
              <a:t>Peronospora</a:t>
            </a:r>
            <a:r>
              <a:rPr lang="en-US" sz="2000" i="1" dirty="0" smtClean="0"/>
              <a:t> </a:t>
            </a:r>
            <a:r>
              <a:rPr lang="en-US" sz="2000" i="1" dirty="0" err="1" smtClean="0"/>
              <a:t>parasitica</a:t>
            </a:r>
            <a:endParaRPr lang="en-US" sz="2000" i="1" dirty="0" smtClean="0"/>
          </a:p>
          <a:p>
            <a:pPr algn="just" fontAlgn="base"/>
            <a:endParaRPr lang="en-IN" sz="2000" dirty="0" smtClean="0"/>
          </a:p>
          <a:p>
            <a:pPr algn="just" fontAlgn="base"/>
            <a:r>
              <a:rPr lang="en-US" sz="2000" dirty="0" smtClean="0"/>
              <a:t>However, in </a:t>
            </a:r>
            <a:r>
              <a:rPr lang="en-US" sz="2000" i="1" dirty="0" err="1" smtClean="0"/>
              <a:t>Blastocladiella</a:t>
            </a:r>
            <a:r>
              <a:rPr lang="en-US" sz="2000" i="1" dirty="0" smtClean="0"/>
              <a:t> </a:t>
            </a:r>
            <a:r>
              <a:rPr lang="en-US" sz="2000" i="1" dirty="0" err="1" smtClean="0"/>
              <a:t>variabilis</a:t>
            </a:r>
            <a:r>
              <a:rPr lang="en-US" sz="2000" i="1" dirty="0" smtClean="0"/>
              <a:t> </a:t>
            </a:r>
            <a:r>
              <a:rPr lang="en-US" sz="2000" dirty="0" smtClean="0"/>
              <a:t>the male and female </a:t>
            </a:r>
            <a:r>
              <a:rPr lang="en-US" sz="2000" dirty="0" err="1" smtClean="0"/>
              <a:t>gametangia</a:t>
            </a:r>
            <a:r>
              <a:rPr lang="en-US" sz="2000" dirty="0" smtClean="0"/>
              <a:t> are morphologically distinct, the male being smaller than the female.</a:t>
            </a:r>
          </a:p>
          <a:p>
            <a:pPr algn="just" fontAlgn="base"/>
            <a:endParaRPr lang="en-IN" sz="2000" dirty="0" smtClean="0"/>
          </a:p>
          <a:p>
            <a:pPr algn="just" fontAlgn="base"/>
            <a:r>
              <a:rPr lang="en-US" sz="2000" dirty="0" smtClean="0"/>
              <a:t>Whitehouse (1949) also used the term </a:t>
            </a:r>
            <a:r>
              <a:rPr lang="en-US" sz="2000" b="1" i="1" dirty="0" err="1" smtClean="0"/>
              <a:t>haplodioecious</a:t>
            </a:r>
            <a:r>
              <a:rPr lang="en-US" sz="2000" dirty="0" smtClean="0"/>
              <a:t> for morphologically heterothallic species of fungi.</a:t>
            </a: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847755"/>
          </a:xfrm>
          <a:prstGeom prst="rect">
            <a:avLst/>
          </a:prstGeom>
          <a:noFill/>
        </p:spPr>
        <p:txBody>
          <a:bodyPr wrap="square" rtlCol="0">
            <a:spAutoFit/>
          </a:bodyPr>
          <a:lstStyle/>
          <a:p>
            <a:pPr algn="just" fontAlgn="base"/>
            <a:r>
              <a:rPr lang="en-US" sz="2000" b="1" dirty="0" smtClean="0"/>
              <a:t>(</a:t>
            </a:r>
            <a:r>
              <a:rPr lang="en-US" sz="2000" b="1" dirty="0" err="1" smtClean="0"/>
              <a:t>i</a:t>
            </a:r>
            <a:r>
              <a:rPr lang="en-US" sz="2000" b="1" dirty="0" smtClean="0"/>
              <a:t>) Two </a:t>
            </a:r>
            <a:r>
              <a:rPr lang="en-US" sz="2000" b="1" dirty="0" err="1" smtClean="0"/>
              <a:t>Allelomorphs</a:t>
            </a:r>
            <a:r>
              <a:rPr lang="en-US" sz="2000" b="1" dirty="0" smtClean="0"/>
              <a:t> or Two-Allele Heterothallism:</a:t>
            </a:r>
            <a:endParaRPr lang="en-IN" sz="2000" dirty="0" smtClean="0"/>
          </a:p>
          <a:p>
            <a:pPr algn="just" fontAlgn="base"/>
            <a:r>
              <a:rPr lang="en-US" sz="2000" dirty="0" smtClean="0"/>
              <a:t>When nuclei of both the mating types are different in genetic characters, this type of Heterothallism is known as Two-Allele heterothallism. In these types compatibility is governed by a pair of Alleles represented by A and a located at single same locus of the chromosome.</a:t>
            </a:r>
          </a:p>
          <a:p>
            <a:pPr algn="just" fontAlgn="base"/>
            <a:endParaRPr lang="en-IN" sz="2000" dirty="0" smtClean="0"/>
          </a:p>
          <a:p>
            <a:pPr algn="just" fontAlgn="base"/>
            <a:r>
              <a:rPr lang="en-US" sz="2000" dirty="0" smtClean="0"/>
              <a:t>Due to the dominance of </a:t>
            </a:r>
            <a:r>
              <a:rPr lang="en-US" sz="2000" dirty="0" smtClean="0">
                <a:solidFill>
                  <a:srgbClr val="FF0000"/>
                </a:solidFill>
              </a:rPr>
              <a:t>A </a:t>
            </a:r>
            <a:r>
              <a:rPr lang="en-US" sz="2000" dirty="0" smtClean="0"/>
              <a:t>over </a:t>
            </a:r>
            <a:r>
              <a:rPr lang="en-US" sz="2000" dirty="0" smtClean="0">
                <a:solidFill>
                  <a:srgbClr val="FF0000"/>
                </a:solidFill>
              </a:rPr>
              <a:t>a</a:t>
            </a:r>
            <a:r>
              <a:rPr lang="en-US" sz="2000" dirty="0" smtClean="0"/>
              <a:t>, A is represented by (+) and a by (-). At the time of meiosis, separation of the </a:t>
            </a:r>
            <a:r>
              <a:rPr lang="en-US" sz="2000" dirty="0" err="1" smtClean="0"/>
              <a:t>chromatids</a:t>
            </a:r>
            <a:r>
              <a:rPr lang="en-US" sz="2000" dirty="0" smtClean="0"/>
              <a:t> take place. Half of the haploid spores thus have (+) and the other half (-) allele.</a:t>
            </a:r>
          </a:p>
          <a:p>
            <a:pPr algn="just" fontAlgn="base"/>
            <a:endParaRPr lang="en-IN" sz="2000" dirty="0" smtClean="0"/>
          </a:p>
          <a:p>
            <a:pPr algn="just" fontAlgn="base"/>
            <a:r>
              <a:rPr lang="en-US" sz="2000" dirty="0" smtClean="0"/>
              <a:t>The spores bearing (+) allele will produce (+) mycelia and the spores with (-) allele will give rise to (-) mycelia. The mycelia of (+) and (+) and (-) and (-) are self-sterile or self-incompatible. </a:t>
            </a:r>
            <a:r>
              <a:rPr lang="en-US" sz="2000" b="1" dirty="0" smtClean="0"/>
              <a:t>Thus, two complimentary mating types (+) and (-) are essential for sexual reproduction</a:t>
            </a:r>
            <a:r>
              <a:rPr lang="en-US" sz="2000" dirty="0" smtClean="0"/>
              <a:t>.</a:t>
            </a:r>
            <a:endParaRPr lang="en-IN" sz="2000" dirty="0" smtClean="0"/>
          </a:p>
          <a:p>
            <a:pPr algn="just" fontAlgn="base"/>
            <a:r>
              <a:rPr lang="en-US" sz="2000" dirty="0" smtClean="0"/>
              <a:t>Two-Allele heterothallism has been reported in several fungi of like </a:t>
            </a:r>
            <a:r>
              <a:rPr lang="en-US" sz="2000" i="1" dirty="0" err="1" smtClean="0"/>
              <a:t>Ascobolus</a:t>
            </a:r>
            <a:r>
              <a:rPr lang="en-US" sz="2000" i="1" dirty="0" smtClean="0"/>
              <a:t> </a:t>
            </a:r>
            <a:r>
              <a:rPr lang="en-US" sz="2000" i="1" dirty="0" err="1" smtClean="0"/>
              <a:t>magnificus</a:t>
            </a:r>
            <a:r>
              <a:rPr lang="en-US" sz="2000" i="1" dirty="0" smtClean="0"/>
              <a:t>, </a:t>
            </a:r>
            <a:r>
              <a:rPr lang="en-US" sz="2000" i="1" dirty="0" err="1" smtClean="0"/>
              <a:t>Puccinia</a:t>
            </a:r>
            <a:r>
              <a:rPr lang="en-US" sz="2000" i="1" dirty="0" smtClean="0"/>
              <a:t> </a:t>
            </a:r>
            <a:r>
              <a:rPr lang="en-US" sz="2000" i="1" dirty="0" err="1" smtClean="0"/>
              <a:t>graminis</a:t>
            </a:r>
            <a:endParaRPr lang="en-IN" sz="2000" i="1" dirty="0" smtClean="0"/>
          </a:p>
          <a:p>
            <a:pPr fontAlgn="base"/>
            <a:r>
              <a:rPr lang="en-US" dirty="0" smtClean="0"/>
              <a:t> </a:t>
            </a:r>
            <a:endParaRPr lang="en-IN" dirty="0" smtClean="0"/>
          </a:p>
          <a:p>
            <a:pPr fontAlgn="base"/>
            <a:r>
              <a:rPr lang="en-US" dirty="0" smtClean="0"/>
              <a:t> </a:t>
            </a:r>
            <a:endParaRPr lang="en-IN" dirty="0" smtClean="0"/>
          </a:p>
          <a:p>
            <a:endParaRPr lang="en-IN" dirty="0"/>
          </a:p>
        </p:txBody>
      </p:sp>
      <p:sp>
        <p:nvSpPr>
          <p:cNvPr id="4" name="Rectangle 3"/>
          <p:cNvSpPr/>
          <p:nvPr/>
        </p:nvSpPr>
        <p:spPr>
          <a:xfrm>
            <a:off x="0" y="304800"/>
            <a:ext cx="3841373" cy="461665"/>
          </a:xfrm>
          <a:prstGeom prst="rect">
            <a:avLst/>
          </a:prstGeom>
        </p:spPr>
        <p:txBody>
          <a:bodyPr wrap="none">
            <a:spAutoFit/>
          </a:bodyPr>
          <a:lstStyle/>
          <a:p>
            <a:r>
              <a:rPr lang="en-US" sz="2400" b="1" dirty="0" smtClean="0">
                <a:solidFill>
                  <a:srgbClr val="0070C0"/>
                </a:solidFill>
              </a:rPr>
              <a:t>Physiological heterothallism </a:t>
            </a:r>
            <a:endParaRPr lang="en-IN" sz="24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txBody>
          <a:bodyPr wrap="square">
            <a:spAutoFit/>
          </a:bodyPr>
          <a:lstStyle/>
          <a:p>
            <a:pPr algn="just" fontAlgn="base"/>
            <a:r>
              <a:rPr lang="en-IN" sz="2000" b="1" dirty="0" smtClean="0"/>
              <a:t> </a:t>
            </a:r>
            <a:r>
              <a:rPr lang="en-US" sz="2000" b="1" dirty="0" smtClean="0"/>
              <a:t>(ii) Multiple </a:t>
            </a:r>
            <a:r>
              <a:rPr lang="en-US" sz="2000" b="1" dirty="0" err="1" smtClean="0"/>
              <a:t>Allelomorph</a:t>
            </a:r>
            <a:r>
              <a:rPr lang="en-US" sz="2000" b="1" dirty="0" smtClean="0"/>
              <a:t> or Multiple Allele Heterothallism:</a:t>
            </a:r>
            <a:endParaRPr lang="en-IN" sz="2000" dirty="0" smtClean="0"/>
          </a:p>
          <a:p>
            <a:pPr algn="just" fontAlgn="base"/>
            <a:r>
              <a:rPr lang="en-US" sz="2000" dirty="0" smtClean="0"/>
              <a:t>In this type of heterothallism, more than two (multiple) alleles determine the sexual compatibility. These may be located at one (</a:t>
            </a:r>
            <a:r>
              <a:rPr lang="en-US" sz="2000" b="1" dirty="0" smtClean="0"/>
              <a:t>bipolar</a:t>
            </a:r>
            <a:r>
              <a:rPr lang="en-US" sz="2000" dirty="0" smtClean="0"/>
              <a:t>) or two (</a:t>
            </a:r>
            <a:r>
              <a:rPr lang="en-US" sz="2000" b="1" dirty="0" err="1" smtClean="0"/>
              <a:t>tetrapolar</a:t>
            </a:r>
            <a:r>
              <a:rPr lang="en-US" sz="2000" dirty="0" smtClean="0"/>
              <a:t>) loci.</a:t>
            </a:r>
            <a:endParaRPr lang="en-IN" sz="2000" dirty="0" smtClean="0"/>
          </a:p>
          <a:p>
            <a:pPr algn="just" fontAlgn="base"/>
            <a:r>
              <a:rPr lang="en-US" sz="2000" dirty="0" smtClean="0"/>
              <a:t>Because of the larger number of alleles involved in this type of heterothallism, chances of mating of compatible strains increase.</a:t>
            </a:r>
            <a:endParaRPr lang="en-IN" sz="2000" dirty="0" smtClean="0"/>
          </a:p>
          <a:p>
            <a:pPr algn="just" fontAlgn="base"/>
            <a:r>
              <a:rPr lang="en-US" sz="2000" b="1" dirty="0" smtClean="0"/>
              <a:t>As stated above, the multiple allele heterothallism may be of two types:</a:t>
            </a:r>
            <a:endParaRPr lang="en-IN" sz="2000" dirty="0" smtClean="0"/>
          </a:p>
          <a:p>
            <a:pPr algn="just" fontAlgn="base"/>
            <a:r>
              <a:rPr lang="en-US" sz="2000" dirty="0" smtClean="0"/>
              <a:t>(a) Bipolar Multiple-allele heterothallism</a:t>
            </a:r>
            <a:endParaRPr lang="en-IN" sz="2000" dirty="0" smtClean="0"/>
          </a:p>
          <a:p>
            <a:pPr algn="just" fontAlgn="base"/>
            <a:r>
              <a:rPr lang="en-US" sz="2000" dirty="0" smtClean="0"/>
              <a:t>(b) </a:t>
            </a:r>
            <a:r>
              <a:rPr lang="en-US" sz="2000" dirty="0" err="1" smtClean="0"/>
              <a:t>Tetrapolar</a:t>
            </a:r>
            <a:r>
              <a:rPr lang="en-US" sz="2000" dirty="0" smtClean="0"/>
              <a:t> multiple-allele heterothallism.</a:t>
            </a:r>
            <a:endParaRPr lang="en-IN" sz="2000" dirty="0"/>
          </a:p>
        </p:txBody>
      </p:sp>
      <p:pic>
        <p:nvPicPr>
          <p:cNvPr id="3076" name="Picture 4" descr="Meiotic drive of female-inherited supernumerary chromosomes in a pathogenic  fungus | eLife"/>
          <p:cNvPicPr>
            <a:picLocks noChangeAspect="1" noChangeArrowheads="1"/>
          </p:cNvPicPr>
          <p:nvPr/>
        </p:nvPicPr>
        <p:blipFill>
          <a:blip r:embed="rId2"/>
          <a:srcRect/>
          <a:stretch>
            <a:fillRect/>
          </a:stretch>
        </p:blipFill>
        <p:spPr bwMode="auto">
          <a:xfrm>
            <a:off x="838200" y="2514600"/>
            <a:ext cx="7448458" cy="4191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4031873"/>
          </a:xfrm>
          <a:prstGeom prst="rect">
            <a:avLst/>
          </a:prstGeom>
          <a:noFill/>
        </p:spPr>
        <p:txBody>
          <a:bodyPr wrap="square" rtlCol="0">
            <a:spAutoFit/>
          </a:bodyPr>
          <a:lstStyle/>
          <a:p>
            <a:pPr algn="just" fontAlgn="base"/>
            <a:r>
              <a:rPr lang="en-US" sz="2000" b="1" dirty="0" smtClean="0">
                <a:solidFill>
                  <a:srgbClr val="FF0000"/>
                </a:solidFill>
              </a:rPr>
              <a:t>(a) Bipolar Multiple-Allele Heterothallism:</a:t>
            </a:r>
            <a:endParaRPr lang="en-IN" sz="2000" dirty="0" smtClean="0">
              <a:solidFill>
                <a:srgbClr val="FF0000"/>
              </a:solidFill>
            </a:endParaRPr>
          </a:p>
          <a:p>
            <a:pPr algn="just" fontAlgn="base"/>
            <a:r>
              <a:rPr lang="en-US" sz="2000" dirty="0" smtClean="0"/>
              <a:t>This type of heterothallism is controlled by multiple alleles at a </a:t>
            </a:r>
            <a:r>
              <a:rPr lang="en-US" sz="2000" b="1" dirty="0" smtClean="0"/>
              <a:t>single locus</a:t>
            </a:r>
            <a:r>
              <a:rPr lang="en-US" sz="2000" dirty="0" smtClean="0"/>
              <a:t>, instead of a pair of Alleles. For example, if the locus is named as L, the multiples alleles will be designated as L</a:t>
            </a:r>
            <a:r>
              <a:rPr lang="en-US" sz="2000" baseline="-25000" dirty="0" smtClean="0"/>
              <a:t>1</a:t>
            </a:r>
            <a:r>
              <a:rPr lang="en-US" sz="2000" dirty="0" smtClean="0"/>
              <a:t>, L</a:t>
            </a:r>
            <a:r>
              <a:rPr lang="en-US" sz="2000" baseline="-25000" dirty="0" smtClean="0"/>
              <a:t>2</a:t>
            </a:r>
            <a:r>
              <a:rPr lang="en-US" sz="2000" dirty="0" smtClean="0"/>
              <a:t>, L</a:t>
            </a:r>
            <a:r>
              <a:rPr lang="en-US" sz="2000" baseline="-25000" dirty="0" smtClean="0"/>
              <a:t>3</a:t>
            </a:r>
            <a:r>
              <a:rPr lang="en-US" sz="2000" dirty="0" smtClean="0"/>
              <a:t>, L</a:t>
            </a:r>
            <a:r>
              <a:rPr lang="en-US" sz="2000" baseline="-25000" dirty="0" smtClean="0"/>
              <a:t>4</a:t>
            </a:r>
            <a:r>
              <a:rPr lang="en-US" sz="2000" dirty="0" smtClean="0"/>
              <a:t>—Ln and these are present on the single locus L.</a:t>
            </a:r>
            <a:endParaRPr lang="en-IN" sz="2000" dirty="0" smtClean="0"/>
          </a:p>
          <a:p>
            <a:pPr algn="just" fontAlgn="base"/>
            <a:r>
              <a:rPr lang="en-US" sz="2000" dirty="0" smtClean="0"/>
              <a:t>The meiotic division will give rise to </a:t>
            </a:r>
            <a:r>
              <a:rPr lang="en-US" sz="2000" dirty="0" err="1" smtClean="0"/>
              <a:t>thalli</a:t>
            </a:r>
            <a:r>
              <a:rPr lang="en-US" sz="2000" dirty="0" smtClean="0"/>
              <a:t> which may be of several mating types, generally equal to the number of alleles. The </a:t>
            </a:r>
            <a:r>
              <a:rPr lang="en-US" sz="2000" dirty="0" err="1" smtClean="0"/>
              <a:t>thallus</a:t>
            </a:r>
            <a:r>
              <a:rPr lang="en-US" sz="2000" dirty="0" smtClean="0"/>
              <a:t> containing the allele L</a:t>
            </a:r>
            <a:r>
              <a:rPr lang="en-US" sz="2000" baseline="-25000" dirty="0" smtClean="0"/>
              <a:t>1</a:t>
            </a:r>
            <a:r>
              <a:rPr lang="en-US" sz="2000" dirty="0" smtClean="0"/>
              <a:t> can mate with a </a:t>
            </a:r>
            <a:r>
              <a:rPr lang="en-US" sz="2000" dirty="0" err="1" smtClean="0"/>
              <a:t>thallus</a:t>
            </a:r>
            <a:r>
              <a:rPr lang="en-US" sz="2000" dirty="0" smtClean="0"/>
              <a:t> of any mating type except L</a:t>
            </a:r>
            <a:r>
              <a:rPr lang="en-US" sz="2000" baseline="-25000" dirty="0" smtClean="0"/>
              <a:t>1</a:t>
            </a:r>
            <a:r>
              <a:rPr lang="en-US" sz="2000" dirty="0" smtClean="0"/>
              <a:t>.</a:t>
            </a:r>
            <a:endParaRPr lang="en-IN" sz="2000" dirty="0" smtClean="0"/>
          </a:p>
          <a:p>
            <a:pPr algn="just" fontAlgn="base"/>
            <a:r>
              <a:rPr lang="en-US" sz="2000" dirty="0" smtClean="0"/>
              <a:t>Similarly L</a:t>
            </a:r>
            <a:r>
              <a:rPr lang="en-US" sz="2000" baseline="-25000" dirty="0" smtClean="0"/>
              <a:t>2</a:t>
            </a:r>
            <a:r>
              <a:rPr lang="en-US" sz="2000" dirty="0" smtClean="0"/>
              <a:t> can mate with any </a:t>
            </a:r>
            <a:r>
              <a:rPr lang="en-US" sz="2000" dirty="0" err="1" smtClean="0"/>
              <a:t>thallus</a:t>
            </a:r>
            <a:r>
              <a:rPr lang="en-US" sz="2000" dirty="0" smtClean="0"/>
              <a:t> except that containing L</a:t>
            </a:r>
            <a:r>
              <a:rPr lang="en-US" sz="2000" baseline="-25000" dirty="0" smtClean="0"/>
              <a:t>2</a:t>
            </a:r>
            <a:r>
              <a:rPr lang="en-US" sz="2000" dirty="0" smtClean="0"/>
              <a:t> allele and so on. In this type of heterothallism, incompatibility factors are more commonly involved. Bipolar multiple allele heterothallism is characteristic of </a:t>
            </a:r>
            <a:r>
              <a:rPr lang="en-US" sz="2000" dirty="0" err="1" smtClean="0"/>
              <a:t>Basidiomycetes</a:t>
            </a:r>
            <a:r>
              <a:rPr lang="en-US" sz="2000" dirty="0" smtClean="0"/>
              <a:t> except rusts and smuts</a:t>
            </a:r>
            <a:endParaRPr lang="en-IN" sz="2000" dirty="0" smtClean="0"/>
          </a:p>
          <a:p>
            <a:r>
              <a:rPr lang="en-US" dirty="0" smtClean="0"/>
              <a:t> </a:t>
            </a:r>
            <a:endParaRPr lang="en-IN" dirty="0" smtClean="0"/>
          </a:p>
          <a:p>
            <a:endParaRPr lang="en-IN" dirty="0"/>
          </a:p>
        </p:txBody>
      </p:sp>
      <p:pic>
        <p:nvPicPr>
          <p:cNvPr id="6" name="Picture 5" descr="Bipolar Multiple Allele Heterothallism"/>
          <p:cNvPicPr/>
          <p:nvPr/>
        </p:nvPicPr>
        <p:blipFill>
          <a:blip r:embed="rId2"/>
          <a:srcRect b="32017"/>
          <a:stretch>
            <a:fillRect/>
          </a:stretch>
        </p:blipFill>
        <p:spPr bwMode="auto">
          <a:xfrm>
            <a:off x="2438400" y="4038600"/>
            <a:ext cx="3886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just" fontAlgn="base"/>
            <a:r>
              <a:rPr lang="en-US" sz="2000" b="1" dirty="0" smtClean="0"/>
              <a:t>(b) </a:t>
            </a:r>
            <a:r>
              <a:rPr lang="en-US" sz="2000" b="1" dirty="0" err="1" smtClean="0"/>
              <a:t>Tetrapolar</a:t>
            </a:r>
            <a:r>
              <a:rPr lang="en-US" sz="2000" b="1" dirty="0" smtClean="0"/>
              <a:t> Multiple Allele heterothallism:</a:t>
            </a:r>
            <a:endParaRPr lang="en-IN" sz="2000" dirty="0" smtClean="0"/>
          </a:p>
          <a:p>
            <a:pPr algn="just" fontAlgn="base"/>
            <a:r>
              <a:rPr lang="en-US" sz="2000" dirty="0" smtClean="0"/>
              <a:t>This type of heterothallism is characteristic of </a:t>
            </a:r>
            <a:r>
              <a:rPr lang="en-US" sz="2000" dirty="0" err="1" smtClean="0"/>
              <a:t>Basidiomycetes</a:t>
            </a:r>
            <a:r>
              <a:rPr lang="en-US" sz="2000" dirty="0" smtClean="0"/>
              <a:t> except rusts. In this type of heterothallism, which is very similar to bipolar multiple allele heterothallism, compatibility is determined by two loci.</a:t>
            </a:r>
            <a:endParaRPr lang="en-IN" sz="2000" dirty="0" smtClean="0"/>
          </a:p>
          <a:p>
            <a:pPr algn="just" fontAlgn="base"/>
            <a:r>
              <a:rPr lang="en-US" sz="2000" dirty="0" smtClean="0"/>
              <a:t>Multiple allele—the compatible factor is present on two loci L</a:t>
            </a:r>
            <a:r>
              <a:rPr lang="en-US" sz="2000" baseline="-25000" dirty="0" smtClean="0"/>
              <a:t>1</a:t>
            </a:r>
            <a:r>
              <a:rPr lang="en-US" sz="2000" dirty="0" smtClean="0"/>
              <a:t> and L</a:t>
            </a:r>
            <a:r>
              <a:rPr lang="en-US" sz="2000" baseline="-25000" dirty="0" smtClean="0"/>
              <a:t>2</a:t>
            </a:r>
            <a:r>
              <a:rPr lang="en-US" sz="2000" dirty="0" smtClean="0"/>
              <a:t> of two </a:t>
            </a:r>
            <a:r>
              <a:rPr lang="en-US" sz="2000" dirty="0" err="1" smtClean="0"/>
              <a:t>Chromatids</a:t>
            </a:r>
            <a:r>
              <a:rPr lang="en-US" sz="2000" dirty="0" smtClean="0"/>
              <a:t> of a chromosome. At the time of meiotic division, both the loci are separated with </a:t>
            </a:r>
            <a:r>
              <a:rPr lang="en-US" sz="2000" dirty="0" err="1" smtClean="0"/>
              <a:t>chromatids</a:t>
            </a:r>
            <a:r>
              <a:rPr lang="en-US" sz="2000" dirty="0" smtClean="0"/>
              <a:t>.</a:t>
            </a:r>
            <a:endParaRPr lang="en-IN" sz="2000" dirty="0" smtClean="0"/>
          </a:p>
          <a:p>
            <a:pPr algn="just" fontAlgn="base"/>
            <a:r>
              <a:rPr lang="en-US" sz="2000" dirty="0" smtClean="0"/>
              <a:t>If the allele composition of mating type is A</a:t>
            </a:r>
            <a:r>
              <a:rPr lang="en-US" sz="2000" baseline="-25000" dirty="0" smtClean="0"/>
              <a:t>1</a:t>
            </a:r>
            <a:r>
              <a:rPr lang="en-US" sz="2000" dirty="0" smtClean="0"/>
              <a:t> B</a:t>
            </a:r>
            <a:r>
              <a:rPr lang="en-US" sz="2000" baseline="-25000" dirty="0" smtClean="0"/>
              <a:t>1</a:t>
            </a:r>
            <a:r>
              <a:rPr lang="en-US" sz="2000" dirty="0" smtClean="0"/>
              <a:t>, it would be compatible with any other type of allele composition except A</a:t>
            </a:r>
            <a:r>
              <a:rPr lang="en-US" sz="2000" baseline="-25000" dirty="0" smtClean="0"/>
              <a:t>1</a:t>
            </a:r>
            <a:r>
              <a:rPr lang="en-US" sz="2000" dirty="0" smtClean="0"/>
              <a:t> B</a:t>
            </a:r>
            <a:r>
              <a:rPr lang="en-US" sz="2000" baseline="-25000" dirty="0" smtClean="0"/>
              <a:t>1</a:t>
            </a:r>
            <a:r>
              <a:rPr lang="en-US" sz="2000" dirty="0" smtClean="0"/>
              <a:t>. But the mating type with allele composition is not fully compatible with allele composition A</a:t>
            </a:r>
            <a:r>
              <a:rPr lang="en-US" sz="2000" baseline="-25000" dirty="0" smtClean="0"/>
              <a:t>2</a:t>
            </a:r>
            <a:r>
              <a:rPr lang="en-US" sz="2000" dirty="0" smtClean="0"/>
              <a:t> B</a:t>
            </a:r>
            <a:r>
              <a:rPr lang="en-US" sz="2000" baseline="-25000" dirty="0" smtClean="0"/>
              <a:t>2</a:t>
            </a:r>
            <a:r>
              <a:rPr lang="en-US" sz="2000" dirty="0" smtClean="0"/>
              <a:t> or A</a:t>
            </a:r>
            <a:r>
              <a:rPr lang="en-US" sz="2000" baseline="-25000" dirty="0" smtClean="0"/>
              <a:t>2</a:t>
            </a:r>
            <a:r>
              <a:rPr lang="en-US" sz="2000" dirty="0" smtClean="0"/>
              <a:t> B</a:t>
            </a:r>
            <a:r>
              <a:rPr lang="en-US" sz="2000" baseline="-25000" dirty="0" smtClean="0"/>
              <a:t>2</a:t>
            </a:r>
            <a:r>
              <a:rPr lang="en-US" sz="2000" dirty="0" smtClean="0"/>
              <a:t>.</a:t>
            </a:r>
            <a:endParaRPr lang="en-IN" sz="2000" dirty="0" smtClean="0"/>
          </a:p>
          <a:p>
            <a:pPr algn="just" fontAlgn="base"/>
            <a:r>
              <a:rPr lang="en-US" sz="2000" dirty="0" smtClean="0"/>
              <a:t>Figure 17.4 fully explains type of heterothallism which has been reported in </a:t>
            </a:r>
            <a:r>
              <a:rPr lang="en-US" sz="2000" dirty="0" err="1" smtClean="0"/>
              <a:t>Ustilago</a:t>
            </a:r>
            <a:r>
              <a:rPr lang="en-US" sz="2000" dirty="0" smtClean="0"/>
              <a:t> </a:t>
            </a:r>
            <a:r>
              <a:rPr lang="en-US" sz="2000" dirty="0" err="1" smtClean="0"/>
              <a:t>maydis</a:t>
            </a:r>
            <a:r>
              <a:rPr lang="en-US" sz="2000" dirty="0" smtClean="0"/>
              <a:t> and </a:t>
            </a:r>
            <a:r>
              <a:rPr lang="en-US" sz="2000" dirty="0" err="1" smtClean="0"/>
              <a:t>Comprinus</a:t>
            </a:r>
            <a:r>
              <a:rPr lang="en-US" sz="2000" dirty="0" smtClean="0"/>
              <a:t> </a:t>
            </a:r>
            <a:r>
              <a:rPr lang="en-US" sz="2000" dirty="0" err="1" smtClean="0"/>
              <a:t>firmaterius</a:t>
            </a:r>
            <a:r>
              <a:rPr lang="en-US" sz="2000" dirty="0" smtClean="0"/>
              <a:t>.</a:t>
            </a:r>
            <a:endParaRPr lang="en-IN" sz="2000" dirty="0"/>
          </a:p>
        </p:txBody>
      </p:sp>
      <p:sp>
        <p:nvSpPr>
          <p:cNvPr id="3" name="Rectangle 2"/>
          <p:cNvSpPr/>
          <p:nvPr/>
        </p:nvSpPr>
        <p:spPr>
          <a:xfrm>
            <a:off x="0" y="4038600"/>
            <a:ext cx="3962400" cy="2554545"/>
          </a:xfrm>
          <a:prstGeom prst="rect">
            <a:avLst/>
          </a:prstGeom>
        </p:spPr>
        <p:txBody>
          <a:bodyPr wrap="square">
            <a:spAutoFit/>
          </a:bodyPr>
          <a:lstStyle/>
          <a:p>
            <a:pPr algn="just" fontAlgn="base"/>
            <a:r>
              <a:rPr lang="en-US" sz="2000" dirty="0" smtClean="0"/>
              <a:t>This type of heterothallism encourages out-breeding. Whereas in bipolar multiple Allele heterothallism, the out-breeding is 25%, in </a:t>
            </a:r>
            <a:r>
              <a:rPr lang="en-US" sz="2000" dirty="0" err="1" smtClean="0"/>
              <a:t>tetrapolar</a:t>
            </a:r>
            <a:r>
              <a:rPr lang="en-US" sz="2000" dirty="0" smtClean="0"/>
              <a:t>, it is 100%. This may be due to enormous increase in the number of possible mating types of </a:t>
            </a:r>
            <a:r>
              <a:rPr lang="en-US" sz="2000" dirty="0" err="1" smtClean="0"/>
              <a:t>thalli</a:t>
            </a:r>
            <a:r>
              <a:rPr lang="en-US" sz="2000" dirty="0" smtClean="0"/>
              <a:t>.</a:t>
            </a:r>
            <a:endParaRPr lang="en-IN" sz="2000" dirty="0"/>
          </a:p>
        </p:txBody>
      </p:sp>
      <p:pic>
        <p:nvPicPr>
          <p:cNvPr id="4" name="Picture 3" descr="Tetrapolar Multiple Allele Heterothallism"/>
          <p:cNvPicPr/>
          <p:nvPr/>
        </p:nvPicPr>
        <p:blipFill>
          <a:blip r:embed="rId2"/>
          <a:srcRect t="14131" b="24044"/>
          <a:stretch>
            <a:fillRect/>
          </a:stretch>
        </p:blipFill>
        <p:spPr bwMode="auto">
          <a:xfrm>
            <a:off x="4267200" y="4191000"/>
            <a:ext cx="4572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Tetrapolar Multiple Allele Heterothallism"/>
          <p:cNvPicPr/>
          <p:nvPr/>
        </p:nvPicPr>
        <p:blipFill>
          <a:blip r:embed="rId2"/>
          <a:srcRect r="20293" b="87140"/>
          <a:stretch>
            <a:fillRect/>
          </a:stretch>
        </p:blipFill>
        <p:spPr bwMode="auto">
          <a:xfrm>
            <a:off x="5105400" y="3581400"/>
            <a:ext cx="3733800" cy="559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ungiintro.htm"/>
          <p:cNvPicPr>
            <a:picLocks noChangeAspect="1" noChangeArrowheads="1"/>
          </p:cNvPicPr>
          <p:nvPr/>
        </p:nvPicPr>
        <p:blipFill>
          <a:blip r:embed="rId2"/>
          <a:srcRect/>
          <a:stretch>
            <a:fillRect/>
          </a:stretch>
        </p:blipFill>
        <p:spPr bwMode="auto">
          <a:xfrm>
            <a:off x="0" y="304800"/>
            <a:ext cx="9076141" cy="624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736"/>
            <a:ext cx="9144000" cy="6247864"/>
          </a:xfrm>
          <a:prstGeom prst="rect">
            <a:avLst/>
          </a:prstGeom>
          <a:noFill/>
        </p:spPr>
        <p:txBody>
          <a:bodyPr wrap="square" rtlCol="0">
            <a:spAutoFit/>
          </a:bodyPr>
          <a:lstStyle/>
          <a:p>
            <a:pPr algn="just"/>
            <a:r>
              <a:rPr lang="en-US" sz="2000" b="1" dirty="0" err="1" smtClean="0">
                <a:solidFill>
                  <a:srgbClr val="FF0000"/>
                </a:solidFill>
              </a:rPr>
              <a:t>Parasexual</a:t>
            </a:r>
            <a:r>
              <a:rPr lang="en-US" sz="2000" b="1" dirty="0" smtClean="0">
                <a:solidFill>
                  <a:srgbClr val="FF0000"/>
                </a:solidFill>
              </a:rPr>
              <a:t> cycle</a:t>
            </a:r>
            <a:r>
              <a:rPr lang="en-US" sz="2000" dirty="0" smtClean="0"/>
              <a:t>, a process peculiar to fungi and single-celled organisms, is a nonsexual mechanism of </a:t>
            </a:r>
            <a:r>
              <a:rPr lang="en-US" sz="2000" dirty="0" err="1" smtClean="0"/>
              <a:t>parasexuality</a:t>
            </a:r>
            <a:r>
              <a:rPr lang="en-US" sz="2000" dirty="0" smtClean="0"/>
              <a:t> for transferring genetic material without meiosis or the development of sexual structures.</a:t>
            </a:r>
            <a:endParaRPr lang="en-IN" sz="2000" dirty="0" smtClean="0"/>
          </a:p>
          <a:p>
            <a:pPr algn="just"/>
            <a:r>
              <a:rPr lang="en-US" sz="2000" dirty="0" smtClean="0"/>
              <a:t> </a:t>
            </a:r>
            <a:endParaRPr lang="en-IN" sz="2000" dirty="0" smtClean="0"/>
          </a:p>
          <a:p>
            <a:pPr algn="just"/>
            <a:r>
              <a:rPr lang="en-US" sz="2000" b="1" dirty="0" smtClean="0">
                <a:solidFill>
                  <a:srgbClr val="FF0000"/>
                </a:solidFill>
              </a:rPr>
              <a:t>Homothallic </a:t>
            </a:r>
            <a:r>
              <a:rPr lang="en-US" sz="2000" dirty="0" smtClean="0"/>
              <a:t>refers to the possession, within a single organism, of the resources to reproduce sexually; i.e., having male and female reproductive structures on the same </a:t>
            </a:r>
            <a:r>
              <a:rPr lang="en-US" sz="2000" dirty="0" err="1" smtClean="0"/>
              <a:t>thallus</a:t>
            </a:r>
            <a:r>
              <a:rPr lang="en-US" sz="2000" dirty="0" smtClean="0"/>
              <a:t>. The opposite sexual functions are performed by different cells of a single mycelium.</a:t>
            </a:r>
          </a:p>
          <a:p>
            <a:pPr algn="just"/>
            <a:endParaRPr lang="en-IN" sz="2000" dirty="0" smtClean="0"/>
          </a:p>
          <a:p>
            <a:pPr algn="just"/>
            <a:r>
              <a:rPr lang="en-US" sz="2000" b="1" dirty="0" smtClean="0">
                <a:solidFill>
                  <a:srgbClr val="FF0000"/>
                </a:solidFill>
              </a:rPr>
              <a:t>Heterothallic</a:t>
            </a:r>
            <a:r>
              <a:rPr lang="en-US" sz="2000" dirty="0" smtClean="0"/>
              <a:t> species have sexes that reside in different individuals. The term is applied particularly to distinguish</a:t>
            </a:r>
            <a:r>
              <a:rPr lang="en-US" sz="2000" b="1" dirty="0" smtClean="0"/>
              <a:t> </a:t>
            </a:r>
            <a:r>
              <a:rPr lang="en-US" sz="2000" dirty="0" smtClean="0"/>
              <a:t>heterothallic fungi, which require two compatible partners to produce sexual spores, from homothallic ones, which are capable of sexual reproduction from a single organism.</a:t>
            </a:r>
          </a:p>
          <a:p>
            <a:pPr algn="just"/>
            <a:endParaRPr lang="en-US" sz="2000" dirty="0" smtClean="0"/>
          </a:p>
          <a:p>
            <a:pPr algn="just"/>
            <a:r>
              <a:rPr lang="en-US" sz="2000" b="1" dirty="0" err="1" smtClean="0">
                <a:solidFill>
                  <a:srgbClr val="FF0000"/>
                </a:solidFill>
              </a:rPr>
              <a:t>Pseudohomothallism</a:t>
            </a:r>
            <a:r>
              <a:rPr lang="en-US" sz="2000" b="1" dirty="0" smtClean="0"/>
              <a:t>:</a:t>
            </a:r>
            <a:r>
              <a:rPr lang="en-US" sz="2000" dirty="0" smtClean="0"/>
              <a:t> </a:t>
            </a:r>
            <a:r>
              <a:rPr lang="en-US" sz="2000" dirty="0" err="1" smtClean="0"/>
              <a:t>Pseudohomothallism</a:t>
            </a:r>
            <a:r>
              <a:rPr lang="en-US" sz="2000" dirty="0" smtClean="0"/>
              <a:t> adheres to the physiological definition of </a:t>
            </a:r>
            <a:r>
              <a:rPr lang="en-US" sz="2000" dirty="0" err="1" smtClean="0"/>
              <a:t>homothallism</a:t>
            </a:r>
            <a:r>
              <a:rPr lang="en-US" sz="2000" dirty="0" smtClean="0"/>
              <a:t> and, as such, single spores of species exhibiting this type of self-fertility are fully able to undergo independent sexual reproduction (Whitehouse 1949). However, from a cellular and molecular standpoint, the underlying mechanism is more complex than that of primary </a:t>
            </a:r>
            <a:r>
              <a:rPr lang="en-US" sz="2000" dirty="0" err="1" smtClean="0"/>
              <a:t>homothallism</a:t>
            </a:r>
            <a:r>
              <a:rPr lang="en-US" sz="2000" dirty="0" smtClean="0"/>
              <a:t> and has consequently been referred to as an example of secondary </a:t>
            </a:r>
            <a:r>
              <a:rPr lang="en-US" sz="2000" dirty="0" err="1" smtClean="0"/>
              <a:t>homothallism</a:t>
            </a:r>
            <a:r>
              <a:rPr lang="en-US" sz="2000" dirty="0" smtClean="0"/>
              <a:t> or functional heterothallism.</a:t>
            </a:r>
            <a:endParaRPr lang="en-IN" dirty="0"/>
          </a:p>
        </p:txBody>
      </p:sp>
      <p:sp>
        <p:nvSpPr>
          <p:cNvPr id="4" name="TextBox 3"/>
          <p:cNvSpPr txBox="1"/>
          <p:nvPr/>
        </p:nvSpPr>
        <p:spPr>
          <a:xfrm>
            <a:off x="2895600" y="0"/>
            <a:ext cx="3429000" cy="523220"/>
          </a:xfrm>
          <a:prstGeom prst="rect">
            <a:avLst/>
          </a:prstGeom>
          <a:noFill/>
        </p:spPr>
        <p:txBody>
          <a:bodyPr wrap="square" rtlCol="0">
            <a:spAutoFit/>
          </a:bodyPr>
          <a:lstStyle/>
          <a:p>
            <a:pPr algn="ctr"/>
            <a:r>
              <a:rPr lang="en-US" sz="2800" b="1" dirty="0" err="1" smtClean="0">
                <a:solidFill>
                  <a:srgbClr val="0070C0"/>
                </a:solidFill>
              </a:rPr>
              <a:t>Parasexuality</a:t>
            </a:r>
            <a:endParaRPr lang="en-IN" sz="28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rasexual Cycle - an overview | ScienceDirect Topics"/>
          <p:cNvPicPr>
            <a:picLocks noChangeAspect="1" noChangeArrowheads="1"/>
          </p:cNvPicPr>
          <p:nvPr/>
        </p:nvPicPr>
        <p:blipFill>
          <a:blip r:embed="rId2"/>
          <a:srcRect/>
          <a:stretch>
            <a:fillRect/>
          </a:stretch>
        </p:blipFill>
        <p:spPr bwMode="auto">
          <a:xfrm>
            <a:off x="381000" y="76200"/>
            <a:ext cx="8225013" cy="662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DF] Molecular Mechanisms of Sexual Reproduction in the Order  Cystofilobasidiales | Semantic Scholar"/>
          <p:cNvPicPr>
            <a:picLocks noChangeAspect="1" noChangeArrowheads="1"/>
          </p:cNvPicPr>
          <p:nvPr/>
        </p:nvPicPr>
        <p:blipFill>
          <a:blip r:embed="rId2"/>
          <a:srcRect t="2721" b="43449"/>
          <a:stretch>
            <a:fillRect/>
          </a:stretch>
        </p:blipFill>
        <p:spPr bwMode="auto">
          <a:xfrm>
            <a:off x="838200" y="1295400"/>
            <a:ext cx="7010401" cy="2438400"/>
          </a:xfrm>
          <a:prstGeom prst="rect">
            <a:avLst/>
          </a:prstGeom>
          <a:noFill/>
        </p:spPr>
      </p:pic>
      <p:sp>
        <p:nvSpPr>
          <p:cNvPr id="3" name="Rectangle 2"/>
          <p:cNvSpPr/>
          <p:nvPr/>
        </p:nvSpPr>
        <p:spPr>
          <a:xfrm>
            <a:off x="0" y="4038600"/>
            <a:ext cx="9144000" cy="2246769"/>
          </a:xfrm>
          <a:prstGeom prst="rect">
            <a:avLst/>
          </a:prstGeom>
        </p:spPr>
        <p:txBody>
          <a:bodyPr wrap="square">
            <a:spAutoFit/>
          </a:bodyPr>
          <a:lstStyle/>
          <a:p>
            <a:pPr algn="just"/>
            <a:r>
              <a:rPr lang="en-IN" sz="2000" b="1" dirty="0" smtClean="0">
                <a:solidFill>
                  <a:srgbClr val="FF0000"/>
                </a:solidFill>
              </a:rPr>
              <a:t>Primary </a:t>
            </a:r>
            <a:r>
              <a:rPr lang="en-IN" sz="2000" b="1" dirty="0" err="1" smtClean="0">
                <a:solidFill>
                  <a:srgbClr val="FF0000"/>
                </a:solidFill>
              </a:rPr>
              <a:t>homothallism</a:t>
            </a:r>
            <a:r>
              <a:rPr lang="en-IN" sz="2000" b="1" dirty="0" smtClean="0">
                <a:solidFill>
                  <a:srgbClr val="FF0000"/>
                </a:solidFill>
              </a:rPr>
              <a:t>: </a:t>
            </a:r>
            <a:r>
              <a:rPr lang="en-IN" sz="2000" b="1" dirty="0" smtClean="0"/>
              <a:t>The presence of both MAT </a:t>
            </a:r>
            <a:r>
              <a:rPr lang="en-IN" sz="2000" b="1" dirty="0" err="1" smtClean="0"/>
              <a:t>idiomorphs</a:t>
            </a:r>
            <a:r>
              <a:rPr lang="en-IN" sz="2000" b="1" dirty="0" smtClean="0"/>
              <a:t> within a single genome allows the independent production of eight </a:t>
            </a:r>
            <a:r>
              <a:rPr lang="en-IN" sz="2000" b="1" dirty="0" err="1" smtClean="0"/>
              <a:t>uninucleate</a:t>
            </a:r>
            <a:r>
              <a:rPr lang="en-IN" sz="2000" b="1" dirty="0" smtClean="0"/>
              <a:t> </a:t>
            </a:r>
            <a:r>
              <a:rPr lang="en-IN" sz="2000" b="1" dirty="0" err="1" smtClean="0"/>
              <a:t>ascospores</a:t>
            </a:r>
            <a:r>
              <a:rPr lang="en-IN" sz="2000" b="1" dirty="0" smtClean="0"/>
              <a:t> identical to the parental cell as seen in </a:t>
            </a:r>
            <a:r>
              <a:rPr lang="en-IN" sz="2000" b="1" i="1" dirty="0" err="1" smtClean="0"/>
              <a:t>Aspergillus</a:t>
            </a:r>
            <a:r>
              <a:rPr lang="en-IN" sz="2000" b="1" i="1" dirty="0" smtClean="0"/>
              <a:t> </a:t>
            </a:r>
            <a:r>
              <a:rPr lang="en-IN" sz="2000" b="1" i="1" dirty="0" err="1" smtClean="0"/>
              <a:t>nidulans</a:t>
            </a:r>
            <a:r>
              <a:rPr lang="en-IN" sz="2000" b="1" i="1" dirty="0" smtClean="0"/>
              <a:t>. </a:t>
            </a:r>
          </a:p>
          <a:p>
            <a:pPr algn="just"/>
            <a:endParaRPr lang="en-IN" sz="2000" b="1" dirty="0" smtClean="0">
              <a:solidFill>
                <a:srgbClr val="FF0000"/>
              </a:solidFill>
            </a:endParaRPr>
          </a:p>
          <a:p>
            <a:pPr algn="just"/>
            <a:r>
              <a:rPr lang="en-IN" sz="2000" b="1" dirty="0" err="1" smtClean="0">
                <a:solidFill>
                  <a:srgbClr val="FF0000"/>
                </a:solidFill>
              </a:rPr>
              <a:t>Pseudohomothallism</a:t>
            </a:r>
            <a:r>
              <a:rPr lang="en-IN" sz="2000" b="1" dirty="0" smtClean="0"/>
              <a:t>: Self-fertility is the result of the packaging of two, opposite mating type nuclei within a single cell. Independent sexual reproduction results in the production of four </a:t>
            </a:r>
            <a:r>
              <a:rPr lang="en-IN" sz="2000" b="1" dirty="0" err="1" smtClean="0"/>
              <a:t>binucleate</a:t>
            </a:r>
            <a:r>
              <a:rPr lang="en-IN" sz="2000" b="1" dirty="0" smtClean="0"/>
              <a:t> </a:t>
            </a:r>
            <a:r>
              <a:rPr lang="en-IN" sz="2000" b="1" dirty="0" err="1" smtClean="0"/>
              <a:t>ascospores</a:t>
            </a:r>
            <a:r>
              <a:rPr lang="en-IN" sz="2000" b="1" dirty="0" smtClean="0"/>
              <a:t> as seen in </a:t>
            </a:r>
            <a:r>
              <a:rPr lang="en-IN" sz="2000" b="1" i="1" dirty="0" err="1" smtClean="0"/>
              <a:t>Neurospora</a:t>
            </a:r>
            <a:r>
              <a:rPr lang="en-IN" sz="2000" b="1" i="1" dirty="0" smtClean="0"/>
              <a:t> </a:t>
            </a:r>
            <a:r>
              <a:rPr lang="en-IN" sz="2000" b="1" i="1" dirty="0" err="1" smtClean="0"/>
              <a:t>tetrasperma</a:t>
            </a:r>
            <a:r>
              <a:rPr lang="en-IN" sz="2000" b="1" i="1" dirty="0" smtClean="0"/>
              <a:t>.</a:t>
            </a:r>
            <a:endParaRPr lang="en-IN" sz="2000" b="1" i="1" dirty="0"/>
          </a:p>
        </p:txBody>
      </p:sp>
      <p:sp>
        <p:nvSpPr>
          <p:cNvPr id="4" name="Rectangle 3"/>
          <p:cNvSpPr/>
          <p:nvPr/>
        </p:nvSpPr>
        <p:spPr>
          <a:xfrm>
            <a:off x="0" y="0"/>
            <a:ext cx="9144000" cy="954107"/>
          </a:xfrm>
          <a:prstGeom prst="rect">
            <a:avLst/>
          </a:prstGeom>
        </p:spPr>
        <p:txBody>
          <a:bodyPr wrap="square">
            <a:spAutoFit/>
          </a:bodyPr>
          <a:lstStyle/>
          <a:p>
            <a:pPr algn="ctr"/>
            <a:r>
              <a:rPr lang="en-IN" sz="2800" dirty="0" err="1" smtClean="0">
                <a:solidFill>
                  <a:srgbClr val="FF0000"/>
                </a:solidFill>
              </a:rPr>
              <a:t>Homothallism</a:t>
            </a:r>
            <a:r>
              <a:rPr lang="en-IN" sz="2800" dirty="0" smtClean="0">
                <a:solidFill>
                  <a:srgbClr val="FF0000"/>
                </a:solidFill>
              </a:rPr>
              <a:t>: an umbrella term for describing diverse </a:t>
            </a:r>
          </a:p>
          <a:p>
            <a:pPr algn="ctr"/>
            <a:r>
              <a:rPr lang="en-IN" sz="2800" dirty="0" smtClean="0">
                <a:solidFill>
                  <a:srgbClr val="FF0000"/>
                </a:solidFill>
              </a:rPr>
              <a:t>sexual behaviours</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srcRect l="6955" t="28125" r="32430" b="12500"/>
          <a:stretch>
            <a:fillRect/>
          </a:stretch>
        </p:blipFill>
        <p:spPr bwMode="auto">
          <a:xfrm>
            <a:off x="609600" y="228600"/>
            <a:ext cx="7696200" cy="4238487"/>
          </a:xfrm>
          <a:prstGeom prst="rect">
            <a:avLst/>
          </a:prstGeom>
          <a:noFill/>
          <a:ln w="9525">
            <a:noFill/>
            <a:miter lim="800000"/>
            <a:headEnd/>
            <a:tailEnd/>
          </a:ln>
          <a:effectLst/>
        </p:spPr>
      </p:pic>
      <p:sp>
        <p:nvSpPr>
          <p:cNvPr id="4" name="Rectangle 3"/>
          <p:cNvSpPr/>
          <p:nvPr/>
        </p:nvSpPr>
        <p:spPr>
          <a:xfrm>
            <a:off x="0" y="4495800"/>
            <a:ext cx="9144000" cy="1323439"/>
          </a:xfrm>
          <a:prstGeom prst="rect">
            <a:avLst/>
          </a:prstGeom>
        </p:spPr>
        <p:txBody>
          <a:bodyPr wrap="square">
            <a:spAutoFit/>
          </a:bodyPr>
          <a:lstStyle/>
          <a:p>
            <a:pPr algn="just"/>
            <a:r>
              <a:rPr lang="en-IN" sz="2000" b="1" dirty="0" smtClean="0">
                <a:solidFill>
                  <a:srgbClr val="FF0000"/>
                </a:solidFill>
              </a:rPr>
              <a:t>Bidirectional mating type switching: </a:t>
            </a:r>
            <a:r>
              <a:rPr lang="en-IN" sz="2000" b="1" dirty="0" smtClean="0"/>
              <a:t>Cells of either mating type undergo mitosis to form two identical cells, one of which is then able to switch to the opposite mating type. This leads to a mixed colony capable of sexual reproduction via functional heterothallism as seen in </a:t>
            </a:r>
            <a:r>
              <a:rPr lang="en-IN" sz="2000" b="1" i="1" dirty="0" err="1" smtClean="0"/>
              <a:t>Saccharomyces</a:t>
            </a:r>
            <a:r>
              <a:rPr lang="en-IN" sz="2000" b="1" i="1" dirty="0" smtClean="0"/>
              <a:t> </a:t>
            </a:r>
            <a:r>
              <a:rPr lang="en-IN" sz="2000" b="1" i="1" dirty="0" err="1" smtClean="0"/>
              <a:t>cerevisiae</a:t>
            </a:r>
            <a:endParaRPr lang="en-IN" sz="20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t="25000" r="34187" b="18750"/>
          <a:stretch>
            <a:fillRect/>
          </a:stretch>
        </p:blipFill>
        <p:spPr bwMode="auto">
          <a:xfrm>
            <a:off x="193851" y="228600"/>
            <a:ext cx="8721549" cy="4191000"/>
          </a:xfrm>
          <a:prstGeom prst="rect">
            <a:avLst/>
          </a:prstGeom>
          <a:noFill/>
          <a:ln w="9525">
            <a:noFill/>
            <a:miter lim="800000"/>
            <a:headEnd/>
            <a:tailEnd/>
          </a:ln>
          <a:effectLst/>
        </p:spPr>
      </p:pic>
      <p:sp>
        <p:nvSpPr>
          <p:cNvPr id="3" name="Rectangle 2"/>
          <p:cNvSpPr/>
          <p:nvPr/>
        </p:nvSpPr>
        <p:spPr>
          <a:xfrm>
            <a:off x="0" y="4572000"/>
            <a:ext cx="9144000" cy="1631216"/>
          </a:xfrm>
          <a:prstGeom prst="rect">
            <a:avLst/>
          </a:prstGeom>
        </p:spPr>
        <p:txBody>
          <a:bodyPr wrap="square">
            <a:spAutoFit/>
          </a:bodyPr>
          <a:lstStyle/>
          <a:p>
            <a:pPr algn="just"/>
            <a:r>
              <a:rPr lang="en-IN" sz="2000" b="1" dirty="0" smtClean="0">
                <a:solidFill>
                  <a:srgbClr val="FF0000"/>
                </a:solidFill>
              </a:rPr>
              <a:t>Unidirectional mating type switching: </a:t>
            </a:r>
            <a:r>
              <a:rPr lang="en-IN" sz="2000" b="1" dirty="0" smtClean="0"/>
              <a:t>Cells of the </a:t>
            </a:r>
            <a:r>
              <a:rPr lang="en-IN" sz="2000" b="1" dirty="0" err="1" smtClean="0"/>
              <a:t>hyphae</a:t>
            </a:r>
            <a:r>
              <a:rPr lang="en-IN" sz="2000" b="1" dirty="0" smtClean="0"/>
              <a:t> of one mating type are able to switch mating type, producing a mixed mating type culture capable of sexual reproduction. The other mating type is unable to switch and thus requires the presence of a second individual to undergo sexual reproduction. This mating system is seen in </a:t>
            </a:r>
            <a:r>
              <a:rPr lang="en-IN" sz="2000" b="1" i="1" dirty="0" err="1" smtClean="0"/>
              <a:t>Chromocrea</a:t>
            </a:r>
            <a:r>
              <a:rPr lang="en-IN" sz="2000" b="1" i="1" dirty="0" smtClean="0"/>
              <a:t> </a:t>
            </a:r>
            <a:r>
              <a:rPr lang="en-IN" sz="2000" b="1" i="1" dirty="0" err="1" smtClean="0"/>
              <a:t>spinulosa</a:t>
            </a:r>
            <a:r>
              <a:rPr lang="en-IN" sz="2000" b="1" i="1" dirty="0" smtClean="0"/>
              <a:t>.</a:t>
            </a:r>
            <a:endParaRPr lang="en-IN" sz="20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00400"/>
            <a:ext cx="9144000" cy="1015663"/>
          </a:xfrm>
          <a:prstGeom prst="rect">
            <a:avLst/>
          </a:prstGeom>
        </p:spPr>
        <p:txBody>
          <a:bodyPr wrap="square">
            <a:spAutoFit/>
          </a:bodyPr>
          <a:lstStyle/>
          <a:p>
            <a:pPr algn="just"/>
            <a:r>
              <a:rPr lang="en-IN" sz="2000" b="1" dirty="0" smtClean="0">
                <a:solidFill>
                  <a:srgbClr val="FF0000"/>
                </a:solidFill>
              </a:rPr>
              <a:t>Unisexual reproduction: </a:t>
            </a:r>
            <a:r>
              <a:rPr lang="en-IN" sz="2000" b="1" dirty="0" smtClean="0"/>
              <a:t>Cells of the same mating type are able to interact and produce sexual spores regardless of the absence of an opposite mating type partner as in </a:t>
            </a:r>
            <a:r>
              <a:rPr lang="en-IN" sz="2000" b="1" i="1" dirty="0" smtClean="0"/>
              <a:t>Cryptococcus </a:t>
            </a:r>
            <a:r>
              <a:rPr lang="en-IN" sz="2000" b="1" i="1" dirty="0" err="1" smtClean="0"/>
              <a:t>neoformans</a:t>
            </a:r>
            <a:r>
              <a:rPr lang="en-IN" sz="2000" b="1" i="1" dirty="0" smtClean="0"/>
              <a:t>.</a:t>
            </a:r>
            <a:endParaRPr lang="en-IN" sz="2000" b="1" i="1" dirty="0"/>
          </a:p>
        </p:txBody>
      </p:sp>
      <p:pic>
        <p:nvPicPr>
          <p:cNvPr id="20482" name="Picture 2"/>
          <p:cNvPicPr>
            <a:picLocks noChangeAspect="1" noChangeArrowheads="1"/>
          </p:cNvPicPr>
          <p:nvPr/>
        </p:nvPicPr>
        <p:blipFill>
          <a:blip r:embed="rId2"/>
          <a:srcRect l="6955" t="35938" r="32430" b="34375"/>
          <a:stretch>
            <a:fillRect/>
          </a:stretch>
        </p:blipFill>
        <p:spPr bwMode="auto">
          <a:xfrm>
            <a:off x="136358" y="457200"/>
            <a:ext cx="8855242" cy="2438400"/>
          </a:xfrm>
          <a:prstGeom prst="rect">
            <a:avLst/>
          </a:prstGeom>
          <a:noFill/>
          <a:ln w="9525">
            <a:noFill/>
            <a:miter lim="800000"/>
            <a:headEnd/>
            <a:tailEnd/>
          </a:ln>
          <a:effectLst/>
        </p:spPr>
      </p:pic>
      <p:sp>
        <p:nvSpPr>
          <p:cNvPr id="4" name="Rectangle 3"/>
          <p:cNvSpPr/>
          <p:nvPr/>
        </p:nvSpPr>
        <p:spPr>
          <a:xfrm>
            <a:off x="0" y="4876800"/>
            <a:ext cx="9144000" cy="1200329"/>
          </a:xfrm>
          <a:prstGeom prst="rect">
            <a:avLst/>
          </a:prstGeom>
        </p:spPr>
        <p:txBody>
          <a:bodyPr wrap="square">
            <a:spAutoFit/>
          </a:bodyPr>
          <a:lstStyle/>
          <a:p>
            <a:pPr algn="just"/>
            <a:r>
              <a:rPr lang="en-IN" dirty="0" err="1" smtClean="0">
                <a:solidFill>
                  <a:srgbClr val="0070C0"/>
                </a:solidFill>
              </a:rPr>
              <a:t>Homothallism</a:t>
            </a:r>
            <a:r>
              <a:rPr lang="en-IN" dirty="0" smtClean="0">
                <a:solidFill>
                  <a:srgbClr val="0070C0"/>
                </a:solidFill>
              </a:rPr>
              <a:t>: an umbrella term for describing diverse sexual behaviours ,</a:t>
            </a:r>
          </a:p>
          <a:p>
            <a:pPr algn="just"/>
            <a:r>
              <a:rPr lang="en-IN" dirty="0" smtClean="0">
                <a:solidFill>
                  <a:srgbClr val="0070C0"/>
                </a:solidFill>
              </a:rPr>
              <a:t>Andrea M. Wilson1 , P. Markus Wilken1 , </a:t>
            </a:r>
            <a:r>
              <a:rPr lang="en-IN" dirty="0" err="1" smtClean="0">
                <a:solidFill>
                  <a:srgbClr val="0070C0"/>
                </a:solidFill>
              </a:rPr>
              <a:t>Magriet</a:t>
            </a:r>
            <a:r>
              <a:rPr lang="en-IN" dirty="0" smtClean="0">
                <a:solidFill>
                  <a:srgbClr val="0070C0"/>
                </a:solidFill>
              </a:rPr>
              <a:t> A. van </a:t>
            </a:r>
            <a:r>
              <a:rPr lang="en-IN" dirty="0" err="1" smtClean="0">
                <a:solidFill>
                  <a:srgbClr val="0070C0"/>
                </a:solidFill>
              </a:rPr>
              <a:t>der</a:t>
            </a:r>
            <a:r>
              <a:rPr lang="en-IN" dirty="0" smtClean="0">
                <a:solidFill>
                  <a:srgbClr val="0070C0"/>
                </a:solidFill>
              </a:rPr>
              <a:t> Nest1 , Emma T. Steenkamp2 , Michael J. Wingfield1 , and Brenda D. Wingfield1; IMA Fungus · 6(1): 207–214 (2015), doi:10.5598/imafungus.2015.06.01.13</a:t>
            </a:r>
            <a:endParaRPr lang="en-IN"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eterothallism - an overview | ScienceDirect Topics"/>
          <p:cNvPicPr>
            <a:picLocks noChangeAspect="1" noChangeArrowheads="1"/>
          </p:cNvPicPr>
          <p:nvPr/>
        </p:nvPicPr>
        <p:blipFill>
          <a:blip r:embed="rId2"/>
          <a:srcRect/>
          <a:stretch>
            <a:fillRect/>
          </a:stretch>
        </p:blipFill>
        <p:spPr bwMode="auto">
          <a:xfrm>
            <a:off x="1371600" y="1066800"/>
            <a:ext cx="6707751" cy="5486400"/>
          </a:xfrm>
          <a:prstGeom prst="rect">
            <a:avLst/>
          </a:prstGeom>
          <a:noFill/>
        </p:spPr>
      </p:pic>
      <p:sp>
        <p:nvSpPr>
          <p:cNvPr id="21508" name="AutoShape 4" descr="Exam Preparation - Biology Study Material and N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1510" name="Picture 6" descr="Exam Preparation - Biology Study Material and Notes"/>
          <p:cNvPicPr>
            <a:picLocks noChangeAspect="1" noChangeArrowheads="1"/>
          </p:cNvPicPr>
          <p:nvPr/>
        </p:nvPicPr>
        <p:blipFill>
          <a:blip r:embed="rId3"/>
          <a:srcRect t="25577" b="40320"/>
          <a:stretch>
            <a:fillRect/>
          </a:stretch>
        </p:blipFill>
        <p:spPr bwMode="auto">
          <a:xfrm>
            <a:off x="2362200" y="0"/>
            <a:ext cx="4766734" cy="914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878</Words>
  <Application>Microsoft Office PowerPoint</Application>
  <PresentationFormat>On-screen Show (4:3)</PresentationFormat>
  <Paragraphs>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Sujoy</dc:creator>
  <cp:lastModifiedBy>ASUS</cp:lastModifiedBy>
  <cp:revision>22</cp:revision>
  <dcterms:created xsi:type="dcterms:W3CDTF">2006-08-16T00:00:00Z</dcterms:created>
  <dcterms:modified xsi:type="dcterms:W3CDTF">2021-09-27T18:06:19Z</dcterms:modified>
</cp:coreProperties>
</file>