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5"/>
  </p:notesMasterIdLst>
  <p:sldIdLst>
    <p:sldId id="256" r:id="rId2"/>
    <p:sldId id="257" r:id="rId3"/>
    <p:sldId id="277" r:id="rId4"/>
    <p:sldId id="271" r:id="rId5"/>
    <p:sldId id="272" r:id="rId6"/>
    <p:sldId id="278" r:id="rId7"/>
    <p:sldId id="279" r:id="rId8"/>
    <p:sldId id="280" r:id="rId9"/>
    <p:sldId id="258" r:id="rId10"/>
    <p:sldId id="274" r:id="rId11"/>
    <p:sldId id="273" r:id="rId12"/>
    <p:sldId id="259" r:id="rId13"/>
    <p:sldId id="276" r:id="rId14"/>
    <p:sldId id="275" r:id="rId15"/>
    <p:sldId id="260" r:id="rId16"/>
    <p:sldId id="285" r:id="rId17"/>
    <p:sldId id="261" r:id="rId18"/>
    <p:sldId id="286" r:id="rId19"/>
    <p:sldId id="287" r:id="rId20"/>
    <p:sldId id="295" r:id="rId21"/>
    <p:sldId id="288" r:id="rId22"/>
    <p:sldId id="289" r:id="rId23"/>
    <p:sldId id="290" r:id="rId24"/>
    <p:sldId id="297" r:id="rId25"/>
    <p:sldId id="303" r:id="rId26"/>
    <p:sldId id="309" r:id="rId27"/>
    <p:sldId id="304" r:id="rId28"/>
    <p:sldId id="305" r:id="rId29"/>
    <p:sldId id="298" r:id="rId30"/>
    <p:sldId id="306" r:id="rId31"/>
    <p:sldId id="310" r:id="rId32"/>
    <p:sldId id="307" r:id="rId33"/>
    <p:sldId id="308" r:id="rId34"/>
    <p:sldId id="311" r:id="rId35"/>
    <p:sldId id="291" r:id="rId36"/>
    <p:sldId id="312" r:id="rId37"/>
    <p:sldId id="294" r:id="rId38"/>
    <p:sldId id="313" r:id="rId39"/>
    <p:sldId id="314" r:id="rId40"/>
    <p:sldId id="315" r:id="rId41"/>
    <p:sldId id="318" r:id="rId42"/>
    <p:sldId id="292" r:id="rId43"/>
    <p:sldId id="316" r:id="rId44"/>
    <p:sldId id="293" r:id="rId45"/>
    <p:sldId id="317" r:id="rId46"/>
    <p:sldId id="302" r:id="rId47"/>
    <p:sldId id="319" r:id="rId48"/>
    <p:sldId id="322" r:id="rId49"/>
    <p:sldId id="323" r:id="rId50"/>
    <p:sldId id="327" r:id="rId51"/>
    <p:sldId id="326" r:id="rId52"/>
    <p:sldId id="325" r:id="rId53"/>
    <p:sldId id="328"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50" d="100"/>
          <a:sy n="50" d="100"/>
        </p:scale>
        <p:origin x="-1253" y="-6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6AC89F-8AA2-4F0D-8C08-DF9637F59152}" type="datetimeFigureOut">
              <a:rPr lang="en-US" smtClean="0"/>
              <a:pPr/>
              <a:t>11/9/2020</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DD3CA9-56FC-4AA3-BBF9-7499B7A26CD4}"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53FC5F-1A62-447C-A9ED-87068DFF701D}" type="slidenum">
              <a:rPr lang="en-US" smtClean="0"/>
              <a:pPr/>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53FC5F-1A62-447C-A9ED-87068DFF701D}" type="slidenum">
              <a:rPr lang="en-US" smtClean="0"/>
              <a:pPr/>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file:///C:\Users\Sujoy\Desktop\videoplayback.mp4"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quoise Powerpoint Background Pictures | HD Wallpapers"/>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2286000" y="228600"/>
            <a:ext cx="4446474" cy="646331"/>
          </a:xfrm>
          <a:prstGeom prst="rect">
            <a:avLst/>
          </a:prstGeom>
        </p:spPr>
        <p:txBody>
          <a:bodyPr wrap="none">
            <a:spAutoFit/>
          </a:bodyPr>
          <a:lstStyle/>
          <a:p>
            <a:r>
              <a:rPr lang="en-US" sz="3600" b="1" dirty="0" smtClean="0">
                <a:solidFill>
                  <a:srgbClr val="FF0000"/>
                </a:solidFill>
              </a:rPr>
              <a:t>Classification of Fungi </a:t>
            </a:r>
            <a:endParaRPr lang="en-IN" sz="3600" dirty="0"/>
          </a:p>
        </p:txBody>
      </p:sp>
      <p:pic>
        <p:nvPicPr>
          <p:cNvPr id="15362" name="Picture 2" descr="Classifications of Fungi"/>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866774"/>
            <a:ext cx="9144000" cy="5991226"/>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ungus - Wikipedia"/>
          <p:cNvPicPr>
            <a:picLocks noChangeAspect="1" noChangeArrowheads="1"/>
          </p:cNvPicPr>
          <p:nvPr/>
        </p:nvPicPr>
        <p:blipFill>
          <a:blip r:embed="rId2"/>
          <a:srcRect/>
          <a:stretch>
            <a:fillRect/>
          </a:stretch>
        </p:blipFill>
        <p:spPr bwMode="auto">
          <a:xfrm>
            <a:off x="609600" y="0"/>
            <a:ext cx="7924800" cy="6858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pproximate position of true-Fungi (Eumycota) and fungus-like (Oomycota and Myxomycota) organisms in a schematic phylogenetic tree of eukaryotes. Modified from Jobard et al. (2010a)."/>
          <p:cNvPicPr>
            <a:picLocks noChangeAspect="1" noChangeArrowheads="1"/>
          </p:cNvPicPr>
          <p:nvPr/>
        </p:nvPicPr>
        <p:blipFill>
          <a:blip r:embed="rId2"/>
          <a:srcRect/>
          <a:stretch>
            <a:fillRect/>
          </a:stretch>
        </p:blipFill>
        <p:spPr bwMode="auto">
          <a:xfrm>
            <a:off x="219664" y="0"/>
            <a:ext cx="8924336" cy="6858000"/>
          </a:xfrm>
          <a:prstGeom prst="rect">
            <a:avLst/>
          </a:prstGeom>
          <a:noFill/>
        </p:spPr>
      </p:pic>
      <p:sp>
        <p:nvSpPr>
          <p:cNvPr id="3" name="TextBox 2"/>
          <p:cNvSpPr txBox="1"/>
          <p:nvPr/>
        </p:nvSpPr>
        <p:spPr>
          <a:xfrm>
            <a:off x="5791200" y="6096000"/>
            <a:ext cx="3352800" cy="400110"/>
          </a:xfrm>
          <a:prstGeom prst="rect">
            <a:avLst/>
          </a:prstGeom>
          <a:noFill/>
        </p:spPr>
        <p:txBody>
          <a:bodyPr wrap="square" rtlCol="0">
            <a:spAutoFit/>
          </a:bodyPr>
          <a:lstStyle/>
          <a:p>
            <a:pPr algn="ctr"/>
            <a:r>
              <a:rPr lang="en-IN" sz="2000" b="1" dirty="0" smtClean="0">
                <a:solidFill>
                  <a:srgbClr val="C00000"/>
                </a:solidFill>
              </a:rPr>
              <a:t>Root less </a:t>
            </a:r>
            <a:r>
              <a:rPr lang="en-IN" sz="2000" b="1" dirty="0" err="1" smtClean="0">
                <a:solidFill>
                  <a:srgbClr val="C00000"/>
                </a:solidFill>
              </a:rPr>
              <a:t>cladogram</a:t>
            </a:r>
            <a:r>
              <a:rPr lang="en-IN" sz="2000" b="1" dirty="0" smtClean="0">
                <a:solidFill>
                  <a:srgbClr val="C00000"/>
                </a:solidFill>
              </a:rPr>
              <a:t> </a:t>
            </a:r>
            <a:endParaRPr lang="en-IN" sz="2000" b="1" dirty="0">
              <a:solidFill>
                <a:srgbClr val="C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quoise Powerpoint Background Pictures | HD Wallpapers"/>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12289" name="Rectangle 1"/>
          <p:cNvSpPr>
            <a:spLocks noChangeArrowheads="1"/>
          </p:cNvSpPr>
          <p:nvPr/>
        </p:nvSpPr>
        <p:spPr bwMode="auto">
          <a:xfrm>
            <a:off x="0" y="0"/>
            <a:ext cx="8686673"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Classification of </a:t>
            </a:r>
            <a:r>
              <a:rPr kumimoji="0" lang="en-US" sz="2400" b="1" i="0"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Fungi:A</a:t>
            </a:r>
            <a:r>
              <a:rPr kumimoji="0" lang="en-US" sz="24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schematic outline of Ainsworth</a:t>
            </a:r>
            <a:r>
              <a:rPr kumimoji="0" lang="en-US" sz="2400" b="1" i="0" u="none" strike="noStrike" cap="none" normalizeH="0" baseline="0" dirty="0" smtClean="0">
                <a:ln>
                  <a:noFill/>
                </a:ln>
                <a:solidFill>
                  <a:srgbClr val="FF0000"/>
                </a:solidFill>
                <a:effectLst/>
                <a:latin typeface="Calibri"/>
                <a:ea typeface="Times New Roman" pitchFamily="18" charset="0"/>
                <a:cs typeface="Times New Roman" pitchFamily="18" charset="0"/>
              </a:rPr>
              <a:t>’</a:t>
            </a:r>
            <a:r>
              <a:rPr kumimoji="0" lang="en-US" sz="24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s (1973)</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Box 3"/>
          <p:cNvSpPr txBox="1"/>
          <p:nvPr/>
        </p:nvSpPr>
        <p:spPr>
          <a:xfrm>
            <a:off x="0" y="381000"/>
            <a:ext cx="9144000" cy="4985980"/>
          </a:xfrm>
          <a:prstGeom prst="rect">
            <a:avLst/>
          </a:prstGeom>
          <a:noFill/>
        </p:spPr>
        <p:txBody>
          <a:bodyPr wrap="square" rtlCol="0">
            <a:spAutoFit/>
          </a:bodyPr>
          <a:lstStyle/>
          <a:p>
            <a:pPr algn="just"/>
            <a:r>
              <a:rPr lang="en-US" sz="2000" b="1" dirty="0" smtClean="0"/>
              <a:t>Kingdom: </a:t>
            </a:r>
            <a:r>
              <a:rPr lang="en-US" sz="2000" b="1" dirty="0" err="1" smtClean="0"/>
              <a:t>Mycota</a:t>
            </a:r>
            <a:endParaRPr lang="en-IN" sz="2000" dirty="0" smtClean="0"/>
          </a:p>
          <a:p>
            <a:pPr algn="just"/>
            <a:r>
              <a:rPr lang="en-US" sz="2000" dirty="0" smtClean="0"/>
              <a:t>Important features:</a:t>
            </a:r>
            <a:endParaRPr lang="en-IN" sz="2000" dirty="0" smtClean="0"/>
          </a:p>
          <a:p>
            <a:pPr algn="just"/>
            <a:r>
              <a:rPr lang="en-US" sz="2000" dirty="0" err="1" smtClean="0"/>
              <a:t>i</a:t>
            </a:r>
            <a:r>
              <a:rPr lang="en-US" sz="2000" dirty="0" smtClean="0"/>
              <a:t>. Free-living, parasitic or </a:t>
            </a:r>
            <a:r>
              <a:rPr lang="en-US" sz="2000" dirty="0" err="1" smtClean="0"/>
              <a:t>mutualistic</a:t>
            </a:r>
            <a:r>
              <a:rPr lang="en-US" sz="2000" dirty="0" smtClean="0"/>
              <a:t> </a:t>
            </a:r>
            <a:r>
              <a:rPr lang="en-US" sz="2000" dirty="0" err="1" smtClean="0"/>
              <a:t>symbionts,devoid</a:t>
            </a:r>
            <a:r>
              <a:rPr lang="en-US" sz="2000" dirty="0" smtClean="0"/>
              <a:t> of chlorophyll.</a:t>
            </a:r>
            <a:endParaRPr lang="en-IN" sz="2000" dirty="0" smtClean="0"/>
          </a:p>
          <a:p>
            <a:pPr algn="just"/>
            <a:r>
              <a:rPr lang="en-US" sz="2000" dirty="0" smtClean="0"/>
              <a:t>ii. Cell wall composition is very variable, </a:t>
            </a:r>
            <a:r>
              <a:rPr lang="en-US" sz="2000" dirty="0" err="1" smtClean="0"/>
              <a:t>majoritycontain</a:t>
            </a:r>
            <a:r>
              <a:rPr lang="en-US" sz="2000" dirty="0" smtClean="0"/>
              <a:t> chitin and </a:t>
            </a:r>
            <a:r>
              <a:rPr lang="en-US" sz="2000" dirty="0" err="1" smtClean="0"/>
              <a:t>glucan</a:t>
            </a:r>
            <a:r>
              <a:rPr lang="en-US" sz="2000" dirty="0" smtClean="0"/>
              <a:t>.</a:t>
            </a:r>
            <a:endParaRPr lang="en-IN" sz="2000" dirty="0" smtClean="0"/>
          </a:p>
          <a:p>
            <a:pPr algn="just"/>
            <a:r>
              <a:rPr lang="en-US" sz="2000" dirty="0" smtClean="0"/>
              <a:t>iii. Reserve food materials are oil, </a:t>
            </a:r>
            <a:r>
              <a:rPr lang="en-US" sz="2000" dirty="0" err="1" smtClean="0"/>
              <a:t>mannitol</a:t>
            </a:r>
            <a:r>
              <a:rPr lang="en-US" sz="2000" dirty="0" smtClean="0"/>
              <a:t> </a:t>
            </a:r>
            <a:r>
              <a:rPr lang="en-US" sz="2000" dirty="0" err="1" smtClean="0"/>
              <a:t>andglycogen</a:t>
            </a:r>
            <a:r>
              <a:rPr lang="en-US" sz="2000" dirty="0" smtClean="0"/>
              <a:t>.</a:t>
            </a:r>
            <a:endParaRPr lang="en-IN" sz="2000" dirty="0" smtClean="0"/>
          </a:p>
          <a:p>
            <a:pPr algn="just"/>
            <a:r>
              <a:rPr lang="en-US" sz="2000" dirty="0" smtClean="0"/>
              <a:t>iv. Except some unicellular members, majority </a:t>
            </a:r>
            <a:r>
              <a:rPr lang="en-US" sz="2000" dirty="0" err="1" smtClean="0"/>
              <a:t>arefilamentous</a:t>
            </a:r>
            <a:r>
              <a:rPr lang="en-US" sz="2000" dirty="0" smtClean="0"/>
              <a:t>.</a:t>
            </a:r>
            <a:endParaRPr lang="en-IN" sz="2000" dirty="0" smtClean="0"/>
          </a:p>
          <a:p>
            <a:pPr algn="just"/>
            <a:r>
              <a:rPr lang="en-US" sz="2000" dirty="0" smtClean="0"/>
              <a:t> </a:t>
            </a:r>
            <a:endParaRPr lang="en-IN" sz="2000" dirty="0" smtClean="0"/>
          </a:p>
          <a:p>
            <a:pPr algn="just"/>
            <a:r>
              <a:rPr lang="en-US" sz="2000" b="1" dirty="0" smtClean="0">
                <a:solidFill>
                  <a:schemeClr val="accent6">
                    <a:lumMod val="75000"/>
                  </a:schemeClr>
                </a:solidFill>
              </a:rPr>
              <a:t>A. Division. </a:t>
            </a:r>
            <a:r>
              <a:rPr lang="en-US" sz="2000" b="1" dirty="0" err="1" smtClean="0">
                <a:solidFill>
                  <a:schemeClr val="accent6">
                    <a:lumMod val="75000"/>
                  </a:schemeClr>
                </a:solidFill>
              </a:rPr>
              <a:t>Myxomycota</a:t>
            </a:r>
            <a:r>
              <a:rPr lang="en-US" sz="2000" b="1" dirty="0" smtClean="0">
                <a:solidFill>
                  <a:schemeClr val="accent6">
                    <a:lumMod val="75000"/>
                  </a:schemeClr>
                </a:solidFill>
              </a:rPr>
              <a:t>:</a:t>
            </a:r>
            <a:endParaRPr lang="en-IN" sz="2000" dirty="0" smtClean="0">
              <a:solidFill>
                <a:schemeClr val="accent6">
                  <a:lumMod val="75000"/>
                </a:schemeClr>
              </a:solidFill>
            </a:endParaRPr>
          </a:p>
          <a:p>
            <a:pPr algn="just"/>
            <a:r>
              <a:rPr lang="en-US" sz="2000" dirty="0" smtClean="0"/>
              <a:t>Wall-less organisms possess either a Plasmodium (amass of naked multinucleate protoplasm </a:t>
            </a:r>
            <a:r>
              <a:rPr lang="en-US" sz="2000" dirty="0" err="1" smtClean="0"/>
              <a:t>havingamoeboid</a:t>
            </a:r>
            <a:r>
              <a:rPr lang="en-US" sz="2000" dirty="0" smtClean="0"/>
              <a:t> movement) or a </a:t>
            </a:r>
            <a:r>
              <a:rPr lang="en-US" sz="2000" dirty="0" err="1" smtClean="0"/>
              <a:t>pseudoplasmodium</a:t>
            </a:r>
            <a:r>
              <a:rPr lang="en-US" sz="2000" dirty="0" smtClean="0"/>
              <a:t> (</a:t>
            </a:r>
            <a:r>
              <a:rPr lang="en-US" sz="2000" dirty="0" err="1" smtClean="0"/>
              <a:t>anaggregation</a:t>
            </a:r>
            <a:r>
              <a:rPr lang="en-US" sz="2000" dirty="0" smtClean="0"/>
              <a:t> of separate amoeboid cells). Both are </a:t>
            </a:r>
            <a:r>
              <a:rPr lang="en-US" sz="2000" dirty="0" err="1" smtClean="0"/>
              <a:t>ofslimy</a:t>
            </a:r>
            <a:r>
              <a:rPr lang="en-US" sz="2000" dirty="0" smtClean="0"/>
              <a:t> consistency, hence slime molds.</a:t>
            </a:r>
            <a:endParaRPr lang="en-IN" sz="2000" dirty="0" smtClean="0"/>
          </a:p>
          <a:p>
            <a:pPr algn="just"/>
            <a:r>
              <a:rPr lang="en-US" sz="2000" dirty="0" smtClean="0"/>
              <a:t>1. Class. </a:t>
            </a:r>
            <a:r>
              <a:rPr lang="en-US" sz="2000" dirty="0" err="1" smtClean="0"/>
              <a:t>Acrasiomycetes</a:t>
            </a:r>
            <a:r>
              <a:rPr lang="en-US" sz="2000" dirty="0" smtClean="0"/>
              <a:t> (cellular slime molds)</a:t>
            </a:r>
            <a:endParaRPr lang="en-IN" sz="2000" dirty="0" smtClean="0"/>
          </a:p>
          <a:p>
            <a:pPr algn="just"/>
            <a:r>
              <a:rPr lang="en-US" sz="2000" dirty="0" smtClean="0"/>
              <a:t>2. Class. </a:t>
            </a:r>
            <a:r>
              <a:rPr lang="en-US" sz="2000" dirty="0" err="1" smtClean="0"/>
              <a:t>Hydromyxomycetes</a:t>
            </a:r>
            <a:r>
              <a:rPr lang="en-US" sz="2000" dirty="0" smtClean="0"/>
              <a:t> (net slime molds)</a:t>
            </a:r>
            <a:endParaRPr lang="en-IN" sz="2000" dirty="0" smtClean="0"/>
          </a:p>
          <a:p>
            <a:pPr algn="just"/>
            <a:r>
              <a:rPr lang="en-US" sz="2000" dirty="0" smtClean="0"/>
              <a:t>3. Class. </a:t>
            </a:r>
            <a:r>
              <a:rPr lang="en-US" sz="2000" dirty="0" err="1" smtClean="0"/>
              <a:t>Myxomycetes</a:t>
            </a:r>
            <a:r>
              <a:rPr lang="en-US" sz="2000" dirty="0" smtClean="0"/>
              <a:t> (true slime molds)</a:t>
            </a:r>
            <a:endParaRPr lang="en-IN" sz="2000" dirty="0" smtClean="0"/>
          </a:p>
          <a:p>
            <a:pPr algn="just"/>
            <a:r>
              <a:rPr lang="en-US" sz="2000" dirty="0" smtClean="0"/>
              <a:t>4. Class. </a:t>
            </a:r>
            <a:r>
              <a:rPr lang="en-US" sz="2000" b="1" dirty="0" err="1" smtClean="0">
                <a:solidFill>
                  <a:srgbClr val="7030A0"/>
                </a:solidFill>
              </a:rPr>
              <a:t>Plasmodiophoromycetes</a:t>
            </a:r>
            <a:r>
              <a:rPr lang="en-US" sz="2000" b="1" dirty="0" smtClean="0"/>
              <a:t> (</a:t>
            </a:r>
            <a:r>
              <a:rPr lang="en-US" sz="2000" dirty="0" err="1" smtClean="0"/>
              <a:t>endo</a:t>
            </a:r>
            <a:r>
              <a:rPr lang="en-US" sz="2000" dirty="0" smtClean="0"/>
              <a:t>- parasitic</a:t>
            </a:r>
            <a:r>
              <a:rPr lang="en-IN" sz="2000" dirty="0" smtClean="0"/>
              <a:t> </a:t>
            </a:r>
            <a:r>
              <a:rPr lang="en-US" sz="2000" dirty="0" smtClean="0"/>
              <a:t>slime molds).</a:t>
            </a:r>
            <a:endParaRPr lang="en-IN" sz="2000" dirty="0" smtClean="0"/>
          </a:p>
          <a:p>
            <a:r>
              <a:rPr lang="en-US" dirty="0" smtClean="0"/>
              <a:t> </a:t>
            </a:r>
            <a:endParaRPr lang="en-IN"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LASSIFICATION of FUNGI. - ppt download"/>
          <p:cNvPicPr>
            <a:picLocks noChangeAspect="1" noChangeArrowheads="1"/>
          </p:cNvPicPr>
          <p:nvPr/>
        </p:nvPicPr>
        <p:blipFill>
          <a:blip r:embed="rId2"/>
          <a:srcRect t="12500"/>
          <a:stretch>
            <a:fillRect/>
          </a:stretch>
        </p:blipFill>
        <p:spPr bwMode="auto">
          <a:xfrm>
            <a:off x="1" y="228600"/>
            <a:ext cx="9144000" cy="600075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Plasmodiophorida - an overview | ScienceDirect Topics"/>
          <p:cNvPicPr>
            <a:picLocks noChangeAspect="1" noChangeArrowheads="1"/>
          </p:cNvPicPr>
          <p:nvPr/>
        </p:nvPicPr>
        <p:blipFill>
          <a:blip r:embed="rId2"/>
          <a:srcRect/>
          <a:stretch>
            <a:fillRect/>
          </a:stretch>
        </p:blipFill>
        <p:spPr bwMode="auto">
          <a:xfrm>
            <a:off x="304800" y="0"/>
            <a:ext cx="8411012" cy="6858000"/>
          </a:xfrm>
          <a:prstGeom prst="rect">
            <a:avLst/>
          </a:prstGeom>
          <a:noFill/>
        </p:spPr>
      </p:pic>
      <p:sp>
        <p:nvSpPr>
          <p:cNvPr id="3" name="TextBox 2"/>
          <p:cNvSpPr txBox="1"/>
          <p:nvPr/>
        </p:nvSpPr>
        <p:spPr>
          <a:xfrm>
            <a:off x="2819400" y="2133600"/>
            <a:ext cx="4419600" cy="738664"/>
          </a:xfrm>
          <a:prstGeom prst="rect">
            <a:avLst/>
          </a:prstGeom>
          <a:noFill/>
        </p:spPr>
        <p:txBody>
          <a:bodyPr wrap="square" rtlCol="0">
            <a:spAutoFit/>
          </a:bodyPr>
          <a:lstStyle/>
          <a:p>
            <a:r>
              <a:rPr lang="en-IN" sz="2400" b="1" i="1" dirty="0" err="1" smtClean="0">
                <a:solidFill>
                  <a:srgbClr val="FF0000"/>
                </a:solidFill>
              </a:rPr>
              <a:t>Plasmodiophorida</a:t>
            </a:r>
            <a:r>
              <a:rPr lang="en-IN" sz="2400" b="1" i="1" dirty="0" smtClean="0">
                <a:solidFill>
                  <a:srgbClr val="FF0000"/>
                </a:solidFill>
              </a:rPr>
              <a:t> life cycle</a:t>
            </a:r>
            <a:r>
              <a:rPr lang="en-IN" sz="2400" i="1" u="sng" dirty="0" smtClean="0">
                <a:solidFill>
                  <a:srgbClr val="FF0000"/>
                </a:solidFill>
              </a:rPr>
              <a:t> </a:t>
            </a:r>
            <a:endParaRPr lang="en-IN" sz="2400" i="1" dirty="0" smtClean="0">
              <a:solidFill>
                <a:srgbClr val="FF0000"/>
              </a:solidFill>
            </a:endParaRPr>
          </a:p>
          <a:p>
            <a:endParaRPr lang="en-IN" i="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quoise Powerpoint Background Pictures | HD Wallpapers"/>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144000" cy="6771084"/>
          </a:xfrm>
          <a:prstGeom prst="rect">
            <a:avLst/>
          </a:prstGeom>
        </p:spPr>
        <p:txBody>
          <a:bodyPr wrap="square">
            <a:spAutoFit/>
          </a:bodyPr>
          <a:lstStyle/>
          <a:p>
            <a:r>
              <a:rPr lang="en-US" sz="2000" b="1" dirty="0" smtClean="0">
                <a:solidFill>
                  <a:schemeClr val="accent6">
                    <a:lumMod val="75000"/>
                  </a:schemeClr>
                </a:solidFill>
              </a:rPr>
              <a:t>B. Division </a:t>
            </a:r>
            <a:r>
              <a:rPr lang="en-US" sz="2000" b="1" dirty="0" err="1" smtClean="0">
                <a:solidFill>
                  <a:schemeClr val="accent6">
                    <a:lumMod val="75000"/>
                  </a:schemeClr>
                </a:solidFill>
              </a:rPr>
              <a:t>Eumycota</a:t>
            </a:r>
            <a:r>
              <a:rPr lang="en-US" sz="2000" b="1" dirty="0" smtClean="0">
                <a:solidFill>
                  <a:schemeClr val="accent6">
                    <a:lumMod val="75000"/>
                  </a:schemeClr>
                </a:solidFill>
              </a:rPr>
              <a:t> (True fungi, all </a:t>
            </a:r>
            <a:r>
              <a:rPr lang="en-US" sz="2000" b="1" dirty="0" err="1" smtClean="0">
                <a:solidFill>
                  <a:schemeClr val="accent6">
                    <a:lumMod val="75000"/>
                  </a:schemeClr>
                </a:solidFill>
              </a:rPr>
              <a:t>withwalls</a:t>
            </a:r>
            <a:r>
              <a:rPr lang="en-US" sz="2000" b="1" dirty="0" smtClean="0">
                <a:solidFill>
                  <a:schemeClr val="accent6">
                    <a:lumMod val="75000"/>
                  </a:schemeClr>
                </a:solidFill>
              </a:rPr>
              <a:t>):</a:t>
            </a:r>
            <a:endParaRPr lang="en-IN" sz="2000" b="1" dirty="0" smtClean="0">
              <a:solidFill>
                <a:schemeClr val="accent6">
                  <a:lumMod val="75000"/>
                </a:schemeClr>
              </a:solidFill>
            </a:endParaRPr>
          </a:p>
          <a:p>
            <a:r>
              <a:rPr lang="en-US" dirty="0" smtClean="0"/>
              <a:t> </a:t>
            </a:r>
            <a:endParaRPr lang="en-IN" dirty="0" smtClean="0"/>
          </a:p>
          <a:p>
            <a:pPr algn="just"/>
            <a:r>
              <a:rPr lang="en-US" sz="2000" b="1" dirty="0" smtClean="0"/>
              <a:t>a. Subdivision </a:t>
            </a:r>
            <a:r>
              <a:rPr lang="en-US" sz="2000" b="1" dirty="0" err="1" smtClean="0"/>
              <a:t>Mastigomycotina</a:t>
            </a:r>
            <a:r>
              <a:rPr lang="en-US" sz="2000" dirty="0" smtClean="0"/>
              <a:t> (motile cells –zoospores present, perfect state spore-</a:t>
            </a:r>
            <a:r>
              <a:rPr lang="en-US" sz="2000" dirty="0" err="1" smtClean="0"/>
              <a:t>oospore</a:t>
            </a:r>
            <a:r>
              <a:rPr lang="en-US" sz="2000" dirty="0" smtClean="0"/>
              <a:t>).</a:t>
            </a:r>
            <a:endParaRPr lang="en-IN" sz="2000" dirty="0" smtClean="0"/>
          </a:p>
          <a:p>
            <a:pPr algn="just"/>
            <a:r>
              <a:rPr lang="en-US" sz="2000" dirty="0" smtClean="0"/>
              <a:t> </a:t>
            </a:r>
            <a:endParaRPr lang="en-IN" sz="2000" dirty="0" smtClean="0"/>
          </a:p>
          <a:p>
            <a:pPr algn="just"/>
            <a:r>
              <a:rPr lang="en-US" sz="2000" b="1" dirty="0" smtClean="0"/>
              <a:t>b. Subdivision. </a:t>
            </a:r>
            <a:r>
              <a:rPr lang="en-US" sz="2000" b="1" dirty="0" err="1" smtClean="0"/>
              <a:t>Zygomycotina</a:t>
            </a:r>
            <a:r>
              <a:rPr lang="en-US" sz="2000" dirty="0" smtClean="0"/>
              <a:t> (mycelium </a:t>
            </a:r>
            <a:r>
              <a:rPr lang="en-US" sz="2000" dirty="0" err="1" smtClean="0"/>
              <a:t>aseptate,perfect</a:t>
            </a:r>
            <a:r>
              <a:rPr lang="en-US" sz="2000" dirty="0" smtClean="0"/>
              <a:t> state spore-</a:t>
            </a:r>
            <a:r>
              <a:rPr lang="en-US" sz="2000" dirty="0" err="1" smtClean="0"/>
              <a:t>zygospore</a:t>
            </a:r>
            <a:r>
              <a:rPr lang="en-US" sz="2000" dirty="0" smtClean="0"/>
              <a:t>).</a:t>
            </a:r>
            <a:endParaRPr lang="en-IN" sz="2000" dirty="0" smtClean="0"/>
          </a:p>
          <a:p>
            <a:pPr algn="just"/>
            <a:endParaRPr lang="en-US" sz="2000" b="1" dirty="0" smtClean="0"/>
          </a:p>
          <a:p>
            <a:pPr algn="just"/>
            <a:r>
              <a:rPr lang="en-US" sz="2000" b="1" dirty="0" smtClean="0"/>
              <a:t>c. Subdivision. </a:t>
            </a:r>
            <a:r>
              <a:rPr lang="en-US" sz="2000" b="1" dirty="0" err="1" smtClean="0"/>
              <a:t>Ascomycotina</a:t>
            </a:r>
            <a:r>
              <a:rPr lang="en-US" sz="2000" dirty="0" smtClean="0"/>
              <a:t> (yeasts or </a:t>
            </a:r>
            <a:r>
              <a:rPr lang="en-US" sz="2000" dirty="0" err="1" smtClean="0"/>
              <a:t>septatemycelium</a:t>
            </a:r>
            <a:r>
              <a:rPr lang="en-US" sz="2000" dirty="0" smtClean="0"/>
              <a:t>, perfect state spore- </a:t>
            </a:r>
            <a:r>
              <a:rPr lang="en-US" sz="2000" dirty="0" err="1" smtClean="0"/>
              <a:t>ascospores</a:t>
            </a:r>
            <a:r>
              <a:rPr lang="en-US" sz="2000" dirty="0" smtClean="0"/>
              <a:t> formed </a:t>
            </a:r>
            <a:r>
              <a:rPr lang="en-US" sz="2000" dirty="0" err="1" smtClean="0"/>
              <a:t>inascus</a:t>
            </a:r>
            <a:r>
              <a:rPr lang="en-US" sz="2000" dirty="0" smtClean="0"/>
              <a:t>, usually within </a:t>
            </a:r>
            <a:r>
              <a:rPr lang="en-US" sz="2000" dirty="0" err="1" smtClean="0"/>
              <a:t>ascocarp</a:t>
            </a:r>
            <a:r>
              <a:rPr lang="en-US" sz="2000" dirty="0" smtClean="0"/>
              <a:t>).</a:t>
            </a:r>
            <a:endParaRPr lang="en-IN" sz="2000" dirty="0" smtClean="0"/>
          </a:p>
          <a:p>
            <a:pPr algn="just"/>
            <a:endParaRPr lang="en-US" sz="2000" dirty="0" smtClean="0"/>
          </a:p>
          <a:p>
            <a:pPr algn="just"/>
            <a:r>
              <a:rPr lang="en-US" sz="2000" b="1" dirty="0" smtClean="0"/>
              <a:t>d</a:t>
            </a:r>
            <a:r>
              <a:rPr lang="en-US" sz="2000" dirty="0" smtClean="0"/>
              <a:t>. </a:t>
            </a:r>
            <a:r>
              <a:rPr lang="en-US" sz="2000" b="1" dirty="0" smtClean="0"/>
              <a:t>Subdivision. </a:t>
            </a:r>
            <a:r>
              <a:rPr lang="en-US" sz="2000" b="1" dirty="0" err="1" smtClean="0"/>
              <a:t>Basidiomycotina</a:t>
            </a:r>
            <a:r>
              <a:rPr lang="en-US" sz="2000" b="1" dirty="0" smtClean="0"/>
              <a:t> (yeast or </a:t>
            </a:r>
            <a:r>
              <a:rPr lang="en-US" sz="2000" b="1" dirty="0" err="1" smtClean="0"/>
              <a:t>septate</a:t>
            </a:r>
            <a:r>
              <a:rPr lang="en-US" sz="2000" dirty="0" err="1" smtClean="0"/>
              <a:t>mycelium</a:t>
            </a:r>
            <a:r>
              <a:rPr lang="en-US" sz="2000" dirty="0" smtClean="0"/>
              <a:t>, perfect state spore – </a:t>
            </a:r>
            <a:r>
              <a:rPr lang="en-US" sz="2000" dirty="0" err="1" smtClean="0"/>
              <a:t>basidiospore</a:t>
            </a:r>
            <a:endParaRPr lang="en-IN" sz="2000" dirty="0" smtClean="0"/>
          </a:p>
          <a:p>
            <a:pPr algn="just"/>
            <a:r>
              <a:rPr lang="en-US" sz="2000" dirty="0" smtClean="0"/>
              <a:t>formed on a </a:t>
            </a:r>
            <a:r>
              <a:rPr lang="en-US" sz="2000" dirty="0" err="1" smtClean="0"/>
              <a:t>basidium</a:t>
            </a:r>
            <a:r>
              <a:rPr lang="en-US" sz="2000" dirty="0" smtClean="0"/>
              <a:t>).</a:t>
            </a:r>
            <a:endParaRPr lang="en-IN" sz="2000" dirty="0" smtClean="0"/>
          </a:p>
          <a:p>
            <a:pPr algn="just"/>
            <a:r>
              <a:rPr lang="en-US" sz="2000" dirty="0" smtClean="0"/>
              <a:t> </a:t>
            </a:r>
            <a:endParaRPr lang="en-IN" sz="2000" dirty="0" smtClean="0"/>
          </a:p>
          <a:p>
            <a:pPr algn="just"/>
            <a:r>
              <a:rPr lang="en-US" sz="2000" b="1" dirty="0" smtClean="0"/>
              <a:t>(e) Subdivision. </a:t>
            </a:r>
            <a:r>
              <a:rPr lang="en-US" sz="2000" b="1" dirty="0" err="1" smtClean="0"/>
              <a:t>Deuteromycotina</a:t>
            </a:r>
            <a:r>
              <a:rPr lang="en-US" sz="2000" b="1" dirty="0" smtClean="0"/>
              <a:t> or </a:t>
            </a:r>
            <a:r>
              <a:rPr lang="en-US" sz="2000" b="1" dirty="0" err="1" smtClean="0"/>
              <a:t>Fungiimperfecti</a:t>
            </a:r>
            <a:r>
              <a:rPr lang="en-US" sz="2000" dirty="0" err="1" smtClean="0"/>
              <a:t>.Yeast</a:t>
            </a:r>
            <a:r>
              <a:rPr lang="en-US" sz="2000" dirty="0" smtClean="0"/>
              <a:t> or </a:t>
            </a:r>
            <a:r>
              <a:rPr lang="en-US" sz="2000" dirty="0" err="1" smtClean="0"/>
              <a:t>septate</a:t>
            </a:r>
            <a:r>
              <a:rPr lang="en-US" sz="2000" dirty="0" smtClean="0"/>
              <a:t> mycelium. Perfect </a:t>
            </a:r>
            <a:r>
              <a:rPr lang="en-US" sz="2000" dirty="0" err="1" smtClean="0"/>
              <a:t>stateunknown</a:t>
            </a:r>
            <a:r>
              <a:rPr lang="en-US" sz="2000" dirty="0" smtClean="0"/>
              <a:t>.</a:t>
            </a:r>
            <a:endParaRPr lang="en-IN" sz="2000" dirty="0" smtClean="0"/>
          </a:p>
          <a:p>
            <a:pPr algn="just"/>
            <a:r>
              <a:rPr lang="en-US" sz="2000" dirty="0" smtClean="0"/>
              <a:t>1. Class. </a:t>
            </a:r>
            <a:r>
              <a:rPr lang="en-US" sz="2000" dirty="0" err="1" smtClean="0"/>
              <a:t>Blastomycetes</a:t>
            </a:r>
            <a:r>
              <a:rPr lang="en-US" sz="2000" dirty="0" smtClean="0"/>
              <a:t>. Budding (Yeast or Yeast like) cells with or without </a:t>
            </a:r>
            <a:r>
              <a:rPr lang="en-US" sz="2000" dirty="0" err="1" smtClean="0"/>
              <a:t>pseudomycelium.Truemycelium</a:t>
            </a:r>
            <a:r>
              <a:rPr lang="en-US" sz="2000" dirty="0" smtClean="0"/>
              <a:t> lacking or not well-developed.</a:t>
            </a:r>
            <a:endParaRPr lang="en-IN" sz="2000" dirty="0" smtClean="0"/>
          </a:p>
          <a:p>
            <a:pPr algn="just"/>
            <a:r>
              <a:rPr lang="en-US" sz="2000" dirty="0" smtClean="0"/>
              <a:t>2. Class. </a:t>
            </a:r>
            <a:r>
              <a:rPr lang="en-US" sz="2000" dirty="0" err="1" smtClean="0"/>
              <a:t>Hyphomycetes</a:t>
            </a:r>
            <a:r>
              <a:rPr lang="en-US" sz="2000" dirty="0" smtClean="0"/>
              <a:t>. Mycelia sterile or bearing asexual spore directly or on </a:t>
            </a:r>
            <a:r>
              <a:rPr lang="en-US" sz="2000" dirty="0" err="1" smtClean="0"/>
              <a:t>conidiophore</a:t>
            </a:r>
            <a:r>
              <a:rPr lang="en-US" sz="2000" dirty="0" smtClean="0"/>
              <a:t>, in various aggregation.</a:t>
            </a:r>
            <a:endParaRPr lang="en-IN" sz="2000" dirty="0" smtClean="0"/>
          </a:p>
          <a:p>
            <a:pPr algn="just"/>
            <a:r>
              <a:rPr lang="en-US" sz="2000" dirty="0" smtClean="0"/>
              <a:t>3. Class. </a:t>
            </a:r>
            <a:r>
              <a:rPr lang="en-US" sz="2000" dirty="0" err="1" smtClean="0"/>
              <a:t>Coelomycetes</a:t>
            </a:r>
            <a:r>
              <a:rPr lang="en-US" sz="2000" dirty="0" smtClean="0"/>
              <a:t>. </a:t>
            </a:r>
            <a:r>
              <a:rPr lang="en-US" sz="2000" dirty="0" err="1" smtClean="0"/>
              <a:t>Mycelial</a:t>
            </a:r>
            <a:r>
              <a:rPr lang="en-US" sz="2000" dirty="0" smtClean="0"/>
              <a:t>; asexual spore formed in </a:t>
            </a:r>
            <a:r>
              <a:rPr lang="en-US" sz="2000" dirty="0" err="1" smtClean="0"/>
              <a:t>pycnidium</a:t>
            </a:r>
            <a:r>
              <a:rPr lang="en-US" sz="2000" dirty="0" smtClean="0"/>
              <a:t> or </a:t>
            </a:r>
            <a:r>
              <a:rPr lang="en-US" sz="2000" dirty="0" err="1" smtClean="0"/>
              <a:t>acervulus</a:t>
            </a:r>
            <a:r>
              <a:rPr lang="en-US" sz="2000" dirty="0" smtClean="0"/>
              <a:t>.</a:t>
            </a:r>
            <a:endParaRPr lang="en-IN" sz="2000" dirty="0" smtClean="0"/>
          </a:p>
          <a:p>
            <a:endParaRPr lang="en-IN"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Penicillium Mold - Stock Image - C004/6907 - Science Photo Library"/>
          <p:cNvPicPr>
            <a:picLocks noChangeAspect="1" noChangeArrowheads="1"/>
          </p:cNvPicPr>
          <p:nvPr/>
        </p:nvPicPr>
        <p:blipFill>
          <a:blip r:embed="rId2"/>
          <a:srcRect/>
          <a:stretch>
            <a:fillRect/>
          </a:stretch>
        </p:blipFill>
        <p:spPr bwMode="auto">
          <a:xfrm>
            <a:off x="-40181" y="457200"/>
            <a:ext cx="9184181" cy="60960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quoise Powerpoint Background Pictures | HD Wallpapers"/>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228600"/>
            <a:ext cx="9144000" cy="2862322"/>
          </a:xfrm>
          <a:prstGeom prst="rect">
            <a:avLst/>
          </a:prstGeom>
        </p:spPr>
        <p:txBody>
          <a:bodyPr wrap="square">
            <a:spAutoFit/>
          </a:bodyPr>
          <a:lstStyle/>
          <a:p>
            <a:pPr algn="just"/>
            <a:r>
              <a:rPr lang="en-IN" sz="2000" b="1" dirty="0" smtClean="0"/>
              <a:t>The kingdom Fungi contains five major phyla that were established according to their mode of sexual reproduction or using molecular data. </a:t>
            </a:r>
            <a:r>
              <a:rPr lang="en-IN" sz="2000" b="1" dirty="0" smtClean="0">
                <a:solidFill>
                  <a:srgbClr val="C00000"/>
                </a:solidFill>
              </a:rPr>
              <a:t>Polyphyletic, unrelated fungi that reproduce without a sexual cycle, were once placed for convenience in a sixth group, the </a:t>
            </a:r>
            <a:r>
              <a:rPr lang="en-IN" sz="2000" b="1" dirty="0" err="1" smtClean="0">
                <a:solidFill>
                  <a:srgbClr val="C00000"/>
                </a:solidFill>
              </a:rPr>
              <a:t>Deuteromycota</a:t>
            </a:r>
            <a:r>
              <a:rPr lang="en-IN" sz="2000" b="1" dirty="0" smtClean="0">
                <a:solidFill>
                  <a:srgbClr val="C00000"/>
                </a:solidFill>
              </a:rPr>
              <a:t>, called a “form phylum,” </a:t>
            </a:r>
            <a:r>
              <a:rPr lang="en-IN" sz="2000" b="1" dirty="0" smtClean="0"/>
              <a:t>because superficially they appeared to be similar. However, most mycologists have discontinued this practice. Rapid advances in molecular biology and the sequencing of 18S </a:t>
            </a:r>
            <a:r>
              <a:rPr lang="en-IN" sz="2000" b="1" dirty="0" err="1" smtClean="0"/>
              <a:t>rRNA</a:t>
            </a:r>
            <a:r>
              <a:rPr lang="en-IN" sz="2000" b="1" dirty="0" smtClean="0"/>
              <a:t> (ribosomal RNA) continue to show new and different relationships among the various categories of fungi.</a:t>
            </a:r>
          </a:p>
          <a:p>
            <a:pPr algn="just"/>
            <a:endParaRPr lang="en-IN" sz="2000" b="1" dirty="0" smtClean="0"/>
          </a:p>
        </p:txBody>
      </p:sp>
      <p:pic>
        <p:nvPicPr>
          <p:cNvPr id="10242" name="Picture 2" descr="The image displays the phyologenetic tree for fungi. From a central source, branches include basidiomycota and ascomycota (which exist at the end of the same branch), glomeromycota, zygomycota, and chytridiomycota. Animalia are diplayed coming from a separate branch from the same source ancestor, but are not a part of the fungi."/>
          <p:cNvPicPr>
            <a:picLocks noChangeAspect="1" noChangeArrowheads="1"/>
          </p:cNvPicPr>
          <p:nvPr/>
        </p:nvPicPr>
        <p:blipFill>
          <a:blip r:embed="rId3"/>
          <a:srcRect r="16564"/>
          <a:stretch>
            <a:fillRect/>
          </a:stretch>
        </p:blipFill>
        <p:spPr bwMode="auto">
          <a:xfrm>
            <a:off x="3733800" y="2514600"/>
            <a:ext cx="5410200" cy="4170363"/>
          </a:xfrm>
          <a:prstGeom prst="rect">
            <a:avLst/>
          </a:prstGeom>
          <a:noFill/>
        </p:spPr>
      </p:pic>
      <p:sp>
        <p:nvSpPr>
          <p:cNvPr id="5" name="TextBox 4"/>
          <p:cNvSpPr txBox="1"/>
          <p:nvPr/>
        </p:nvSpPr>
        <p:spPr>
          <a:xfrm>
            <a:off x="0" y="2743200"/>
            <a:ext cx="3733800" cy="3139321"/>
          </a:xfrm>
          <a:prstGeom prst="rect">
            <a:avLst/>
          </a:prstGeom>
          <a:noFill/>
        </p:spPr>
        <p:txBody>
          <a:bodyPr wrap="square" rtlCol="0">
            <a:spAutoFit/>
          </a:bodyPr>
          <a:lstStyle/>
          <a:p>
            <a:pPr algn="just"/>
            <a:r>
              <a:rPr lang="en-IN" sz="2000" b="1" dirty="0" smtClean="0"/>
              <a:t>The five true phyla of fungi are the </a:t>
            </a:r>
            <a:r>
              <a:rPr lang="en-IN" sz="2000" b="1" dirty="0" err="1" smtClean="0"/>
              <a:t>Chytridiomycota</a:t>
            </a:r>
            <a:r>
              <a:rPr lang="en-IN" sz="2000" b="1" dirty="0" smtClean="0"/>
              <a:t> (</a:t>
            </a:r>
            <a:r>
              <a:rPr lang="en-IN" sz="2000" b="1" dirty="0" err="1" smtClean="0"/>
              <a:t>Chytrids</a:t>
            </a:r>
            <a:r>
              <a:rPr lang="en-IN" sz="2000" b="1" dirty="0" smtClean="0"/>
              <a:t>), the </a:t>
            </a:r>
            <a:r>
              <a:rPr lang="en-IN" sz="2000" b="1" dirty="0" err="1" smtClean="0"/>
              <a:t>Zygomycota</a:t>
            </a:r>
            <a:r>
              <a:rPr lang="en-IN" sz="2000" b="1" dirty="0" smtClean="0"/>
              <a:t> (conjugated fungi), the </a:t>
            </a:r>
            <a:r>
              <a:rPr lang="en-IN" sz="2000" b="1" dirty="0" err="1" smtClean="0"/>
              <a:t>Ascomycota</a:t>
            </a:r>
            <a:r>
              <a:rPr lang="en-IN" sz="2000" b="1" dirty="0" smtClean="0"/>
              <a:t> (sac fungi), the </a:t>
            </a:r>
            <a:r>
              <a:rPr lang="en-IN" sz="2000" b="1" dirty="0" err="1" smtClean="0"/>
              <a:t>Basidiomycota</a:t>
            </a:r>
            <a:r>
              <a:rPr lang="en-IN" sz="2000" b="1" dirty="0" smtClean="0"/>
              <a:t> (club fungi) </a:t>
            </a:r>
          </a:p>
          <a:p>
            <a:pPr algn="just"/>
            <a:endParaRPr lang="en-IN" sz="2000" b="1" dirty="0" smtClean="0"/>
          </a:p>
          <a:p>
            <a:pPr algn="just"/>
            <a:r>
              <a:rPr lang="en-IN" sz="2000" b="1" dirty="0" smtClean="0">
                <a:solidFill>
                  <a:srgbClr val="7030A0"/>
                </a:solidFill>
              </a:rPr>
              <a:t>and the recently (2001) described Phylum </a:t>
            </a:r>
            <a:r>
              <a:rPr lang="en-IN" sz="2000" b="1" dirty="0" err="1" smtClean="0">
                <a:solidFill>
                  <a:srgbClr val="7030A0"/>
                </a:solidFill>
              </a:rPr>
              <a:t>Glomeromycota</a:t>
            </a:r>
            <a:endParaRPr lang="en-IN" sz="2000" b="1" dirty="0" smtClean="0">
              <a:solidFill>
                <a:srgbClr val="7030A0"/>
              </a:solidFill>
            </a:endParaRPr>
          </a:p>
          <a:p>
            <a:endParaRPr lang="en-IN"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quoise Powerpoint Background Pictures | HD Wallpapers"/>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49154" name="Picture 2"/>
          <p:cNvPicPr>
            <a:picLocks noChangeAspect="1" noChangeArrowheads="1"/>
          </p:cNvPicPr>
          <p:nvPr/>
        </p:nvPicPr>
        <p:blipFill>
          <a:blip r:embed="rId3"/>
          <a:srcRect t="17188" r="27160" b="14062"/>
          <a:stretch>
            <a:fillRect/>
          </a:stretch>
        </p:blipFill>
        <p:spPr bwMode="auto">
          <a:xfrm>
            <a:off x="0" y="2514600"/>
            <a:ext cx="9144000" cy="4343400"/>
          </a:xfrm>
          <a:prstGeom prst="rect">
            <a:avLst/>
          </a:prstGeom>
          <a:noFill/>
          <a:ln w="9525">
            <a:noFill/>
            <a:miter lim="800000"/>
            <a:headEnd/>
            <a:tailEnd/>
          </a:ln>
          <a:effectLst/>
        </p:spPr>
      </p:pic>
      <p:pic>
        <p:nvPicPr>
          <p:cNvPr id="49155" name="Picture 3"/>
          <p:cNvPicPr>
            <a:picLocks noChangeAspect="1" noChangeArrowheads="1"/>
          </p:cNvPicPr>
          <p:nvPr/>
        </p:nvPicPr>
        <p:blipFill>
          <a:blip r:embed="rId4"/>
          <a:srcRect t="35938" b="12500"/>
          <a:stretch>
            <a:fillRect/>
          </a:stretch>
        </p:blipFill>
        <p:spPr bwMode="auto">
          <a:xfrm>
            <a:off x="0" y="0"/>
            <a:ext cx="9144000" cy="25146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urquoise Powerpoint Background Pictures | HD Wallpapers"/>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TextBox 1"/>
          <p:cNvSpPr txBox="1"/>
          <p:nvPr/>
        </p:nvSpPr>
        <p:spPr>
          <a:xfrm>
            <a:off x="0" y="1676400"/>
            <a:ext cx="9144000" cy="3970318"/>
          </a:xfrm>
          <a:prstGeom prst="rect">
            <a:avLst/>
          </a:prstGeom>
          <a:noFill/>
        </p:spPr>
        <p:txBody>
          <a:bodyPr wrap="square" rtlCol="0">
            <a:spAutoFit/>
          </a:bodyPr>
          <a:lstStyle/>
          <a:p>
            <a:pPr algn="just" fontAlgn="base"/>
            <a:r>
              <a:rPr lang="en-IN" b="1" dirty="0" smtClean="0"/>
              <a:t>The ecologically and economically important </a:t>
            </a:r>
            <a:r>
              <a:rPr lang="en-IN" b="1" dirty="0" err="1" smtClean="0"/>
              <a:t>arbuscular</a:t>
            </a:r>
            <a:r>
              <a:rPr lang="en-IN" b="1" dirty="0" smtClean="0"/>
              <a:t> </a:t>
            </a:r>
            <a:r>
              <a:rPr lang="en-IN" b="1" dirty="0" err="1" smtClean="0"/>
              <a:t>mycorrhizal</a:t>
            </a:r>
            <a:r>
              <a:rPr lang="en-IN" b="1" dirty="0" smtClean="0"/>
              <a:t> (AM) fungi, crucial in the ecology and physiology of land plants, and the </a:t>
            </a:r>
            <a:r>
              <a:rPr lang="en-IN" b="1" dirty="0" err="1" smtClean="0"/>
              <a:t>endocytobiotic</a:t>
            </a:r>
            <a:r>
              <a:rPr lang="en-IN" b="1" dirty="0" smtClean="0"/>
              <a:t> fungus, </a:t>
            </a:r>
            <a:r>
              <a:rPr lang="en-IN" b="1" i="1" dirty="0" err="1" smtClean="0"/>
              <a:t>Geosiphon</a:t>
            </a:r>
            <a:r>
              <a:rPr lang="en-IN" b="1" i="1" dirty="0" smtClean="0"/>
              <a:t> </a:t>
            </a:r>
            <a:r>
              <a:rPr lang="en-IN" b="1" i="1" dirty="0" err="1" smtClean="0"/>
              <a:t>pyriformis</a:t>
            </a:r>
            <a:r>
              <a:rPr lang="en-IN" b="1" dirty="0" smtClean="0"/>
              <a:t>, are </a:t>
            </a:r>
            <a:r>
              <a:rPr lang="en-IN" b="1" dirty="0" err="1" smtClean="0"/>
              <a:t>phylogenetically</a:t>
            </a:r>
            <a:r>
              <a:rPr lang="en-IN" b="1" dirty="0" smtClean="0"/>
              <a:t> analysed by their small subunit (SSU) </a:t>
            </a:r>
            <a:r>
              <a:rPr lang="en-IN" b="1" dirty="0" err="1" smtClean="0"/>
              <a:t>rRNA</a:t>
            </a:r>
            <a:r>
              <a:rPr lang="en-IN" b="1" dirty="0" smtClean="0"/>
              <a:t> gene sequences. They can, from molecular, morphological and ecological characteristics, unequivocally be separated from all other major fungal groups in a monophyletic </a:t>
            </a:r>
            <a:r>
              <a:rPr lang="en-IN" b="1" dirty="0" err="1" smtClean="0"/>
              <a:t>clade</a:t>
            </a:r>
            <a:r>
              <a:rPr lang="en-IN" b="1" dirty="0" smtClean="0"/>
              <a:t>. Consequently they are removed from the polyphyletic </a:t>
            </a:r>
            <a:r>
              <a:rPr lang="en-IN" b="1" i="1" dirty="0" err="1" smtClean="0"/>
              <a:t>Zygomycota</a:t>
            </a:r>
            <a:r>
              <a:rPr lang="en-IN" b="1" dirty="0" smtClean="0"/>
              <a:t>, and placed into a new monophyletic phylum, the </a:t>
            </a:r>
            <a:r>
              <a:rPr lang="en-IN" b="1" i="1" dirty="0" err="1" smtClean="0"/>
              <a:t>Glomeromycota</a:t>
            </a:r>
            <a:r>
              <a:rPr lang="en-IN" b="1" dirty="0" smtClean="0"/>
              <a:t>.</a:t>
            </a:r>
          </a:p>
          <a:p>
            <a:pPr algn="just" fontAlgn="base"/>
            <a:r>
              <a:rPr lang="en-IN" b="1" dirty="0" smtClean="0"/>
              <a:t>The recognition of this monophyletic group, which probably diverged from the same common ancestor as the </a:t>
            </a:r>
            <a:r>
              <a:rPr lang="en-IN" b="1" i="1" dirty="0" err="1" smtClean="0"/>
              <a:t>Ascomycota</a:t>
            </a:r>
            <a:r>
              <a:rPr lang="en-IN" b="1" dirty="0" smtClean="0"/>
              <a:t> and </a:t>
            </a:r>
            <a:r>
              <a:rPr lang="en-IN" b="1" i="1" dirty="0" err="1" smtClean="0"/>
              <a:t>Basidiomycota</a:t>
            </a:r>
            <a:r>
              <a:rPr lang="en-IN" b="1" dirty="0" smtClean="0"/>
              <a:t>, gives these fungi their proper status, and provides a basis for a new and natural </a:t>
            </a:r>
            <a:r>
              <a:rPr lang="en-IN" b="1" dirty="0" err="1" smtClean="0"/>
              <a:t>systematics</a:t>
            </a:r>
            <a:r>
              <a:rPr lang="en-IN" b="1" dirty="0" smtClean="0"/>
              <a:t> of these fascinating, yet largely hidden organisms, with three new orders (</a:t>
            </a:r>
            <a:r>
              <a:rPr lang="en-IN" b="1" i="1" dirty="0" err="1" smtClean="0"/>
              <a:t>Archaeosporales</a:t>
            </a:r>
            <a:r>
              <a:rPr lang="en-IN" b="1" dirty="0" smtClean="0"/>
              <a:t>, </a:t>
            </a:r>
            <a:r>
              <a:rPr lang="en-IN" b="1" i="1" dirty="0" err="1" smtClean="0"/>
              <a:t>Paraglomerales</a:t>
            </a:r>
            <a:r>
              <a:rPr lang="en-IN" b="1" dirty="0" smtClean="0"/>
              <a:t>, </a:t>
            </a:r>
            <a:r>
              <a:rPr lang="en-IN" b="1" i="1" dirty="0" err="1" smtClean="0"/>
              <a:t>Diversisporales</a:t>
            </a:r>
            <a:r>
              <a:rPr lang="en-IN" b="1" dirty="0" smtClean="0"/>
              <a:t>) described herein. Additionally, several </a:t>
            </a:r>
            <a:r>
              <a:rPr lang="en-IN" b="1" dirty="0" err="1" smtClean="0"/>
              <a:t>clades</a:t>
            </a:r>
            <a:r>
              <a:rPr lang="en-IN" b="1" dirty="0" smtClean="0"/>
              <a:t> resolve at family level; their formal description is in progress.</a:t>
            </a:r>
          </a:p>
          <a:p>
            <a:endParaRPr lang="en-IN" dirty="0"/>
          </a:p>
        </p:txBody>
      </p:sp>
      <p:sp>
        <p:nvSpPr>
          <p:cNvPr id="3" name="TextBox 2"/>
          <p:cNvSpPr txBox="1"/>
          <p:nvPr/>
        </p:nvSpPr>
        <p:spPr>
          <a:xfrm>
            <a:off x="0" y="381000"/>
            <a:ext cx="9144000" cy="1692771"/>
          </a:xfrm>
          <a:prstGeom prst="rect">
            <a:avLst/>
          </a:prstGeom>
          <a:noFill/>
        </p:spPr>
        <p:txBody>
          <a:bodyPr wrap="square" rtlCol="0">
            <a:spAutoFit/>
          </a:bodyPr>
          <a:lstStyle/>
          <a:p>
            <a:pPr algn="ctr" fontAlgn="base"/>
            <a:r>
              <a:rPr lang="en-IN" sz="2400" b="1" dirty="0" smtClean="0">
                <a:solidFill>
                  <a:srgbClr val="7030A0"/>
                </a:solidFill>
              </a:rPr>
              <a:t>A new fungal phylum, the </a:t>
            </a:r>
            <a:r>
              <a:rPr lang="en-IN" sz="2400" b="1" i="1" dirty="0" err="1" smtClean="0">
                <a:solidFill>
                  <a:srgbClr val="7030A0"/>
                </a:solidFill>
              </a:rPr>
              <a:t>Glomeromycota</a:t>
            </a:r>
            <a:r>
              <a:rPr lang="en-IN" sz="2400" b="1" dirty="0" smtClean="0">
                <a:solidFill>
                  <a:srgbClr val="7030A0"/>
                </a:solidFill>
              </a:rPr>
              <a:t>: phylogeny and evolution</a:t>
            </a:r>
          </a:p>
          <a:p>
            <a:pPr algn="ctr" fontAlgn="base"/>
            <a:r>
              <a:rPr lang="en-IN" sz="2400" dirty="0" smtClean="0"/>
              <a:t>Arthur </a:t>
            </a:r>
            <a:r>
              <a:rPr lang="en-IN" sz="2400" dirty="0" err="1" smtClean="0"/>
              <a:t>SCHÜßLER</a:t>
            </a:r>
            <a:r>
              <a:rPr lang="en-IN" sz="2400" dirty="0" smtClean="0"/>
              <a:t> , Daniel SCHWARZOTT and Christopher WALKER</a:t>
            </a:r>
          </a:p>
          <a:p>
            <a:pPr algn="ctr" fontAlgn="base"/>
            <a:r>
              <a:rPr lang="en-IN" sz="2000" dirty="0" smtClean="0"/>
              <a:t>Mycological Research: Volume</a:t>
            </a:r>
            <a:r>
              <a:rPr lang="en-IN" sz="2000" u="sng" dirty="0" smtClean="0"/>
              <a:t> </a:t>
            </a:r>
            <a:r>
              <a:rPr lang="en-IN" sz="2000" dirty="0" smtClean="0"/>
              <a:t>105, Issue 12 ; December 2001 , pp. 1413-1421</a:t>
            </a:r>
          </a:p>
          <a:p>
            <a:pPr algn="ctr" fontAlgn="base"/>
            <a:endParaRPr lang="en-IN" dirty="0" smtClean="0"/>
          </a:p>
          <a:p>
            <a:endParaRPr lang="en-IN"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quoise Powerpoint Background Pictures | HD Wallpapers"/>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p:cNvSpPr txBox="1"/>
          <p:nvPr/>
        </p:nvSpPr>
        <p:spPr>
          <a:xfrm>
            <a:off x="0" y="609600"/>
            <a:ext cx="9144000" cy="5109091"/>
          </a:xfrm>
          <a:prstGeom prst="rect">
            <a:avLst/>
          </a:prstGeom>
          <a:noFill/>
        </p:spPr>
        <p:txBody>
          <a:bodyPr wrap="square" rtlCol="0">
            <a:spAutoFit/>
          </a:bodyPr>
          <a:lstStyle/>
          <a:p>
            <a:pPr algn="ctr"/>
            <a:r>
              <a:rPr lang="en-US" sz="2800" b="1" dirty="0" smtClean="0">
                <a:solidFill>
                  <a:srgbClr val="FF0000"/>
                </a:solidFill>
              </a:rPr>
              <a:t>Classification of Fungi by C. J. </a:t>
            </a:r>
            <a:r>
              <a:rPr lang="en-US" sz="2800" b="1" dirty="0" err="1" smtClean="0">
                <a:solidFill>
                  <a:srgbClr val="FF0000"/>
                </a:solidFill>
              </a:rPr>
              <a:t>Alexopoulos</a:t>
            </a:r>
            <a:r>
              <a:rPr lang="en-US" sz="2800" b="1" dirty="0" smtClean="0">
                <a:solidFill>
                  <a:srgbClr val="FF0000"/>
                </a:solidFill>
              </a:rPr>
              <a:t> (1962)</a:t>
            </a:r>
            <a:endParaRPr lang="en-IN" sz="2800" dirty="0" smtClean="0">
              <a:solidFill>
                <a:srgbClr val="FF0000"/>
              </a:solidFill>
            </a:endParaRPr>
          </a:p>
          <a:p>
            <a:r>
              <a:rPr lang="en-US" b="1" dirty="0" smtClean="0"/>
              <a:t> </a:t>
            </a:r>
            <a:endParaRPr lang="en-IN" dirty="0" smtClean="0"/>
          </a:p>
          <a:p>
            <a:pPr algn="just"/>
            <a:r>
              <a:rPr lang="en-US" sz="2000" dirty="0" smtClean="0"/>
              <a:t>C. J. </a:t>
            </a:r>
            <a:r>
              <a:rPr lang="en-US" sz="2000" dirty="0" err="1" smtClean="0"/>
              <a:t>Alexopoulos</a:t>
            </a:r>
            <a:r>
              <a:rPr lang="en-US" sz="2000" dirty="0" smtClean="0"/>
              <a:t> (1962) also included slime molds under fungi and placed them as Division </a:t>
            </a:r>
            <a:r>
              <a:rPr lang="en-US" sz="2000" dirty="0" err="1" smtClean="0"/>
              <a:t>Mycota</a:t>
            </a:r>
            <a:r>
              <a:rPr lang="en-US" sz="2000" dirty="0" smtClean="0"/>
              <a:t> and it was divided into two subdivisions: </a:t>
            </a:r>
            <a:r>
              <a:rPr lang="en-US" sz="2000" dirty="0" err="1" smtClean="0"/>
              <a:t>Myxomycotina</a:t>
            </a:r>
            <a:r>
              <a:rPr lang="en-US" sz="2000" dirty="0" smtClean="0"/>
              <a:t> (wall-less form) and </a:t>
            </a:r>
            <a:r>
              <a:rPr lang="en-US" sz="2000" dirty="0" err="1" smtClean="0"/>
              <a:t>Eumycotina</a:t>
            </a:r>
            <a:r>
              <a:rPr lang="en-US" sz="2000" dirty="0" smtClean="0"/>
              <a:t>(true, walled fungi).The outline of his classification is:</a:t>
            </a:r>
            <a:endParaRPr lang="en-IN" sz="2000" dirty="0" smtClean="0"/>
          </a:p>
          <a:p>
            <a:pPr algn="just"/>
            <a:r>
              <a:rPr lang="en-US" sz="2000" dirty="0" smtClean="0"/>
              <a:t> </a:t>
            </a:r>
            <a:endParaRPr lang="en-IN" sz="2000" dirty="0" smtClean="0"/>
          </a:p>
          <a:p>
            <a:pPr algn="just"/>
            <a:r>
              <a:rPr lang="en-US" sz="2000" b="1" dirty="0" smtClean="0"/>
              <a:t>Division: </a:t>
            </a:r>
            <a:r>
              <a:rPr lang="en-US" sz="2000" b="1" dirty="0" err="1" smtClean="0"/>
              <a:t>Mycota</a:t>
            </a:r>
            <a:endParaRPr lang="en-IN" sz="2000" dirty="0" smtClean="0"/>
          </a:p>
          <a:p>
            <a:pPr algn="just"/>
            <a:r>
              <a:rPr lang="en-US" sz="2000" dirty="0" smtClean="0"/>
              <a:t>Microscopic, unicellular or filamentous </a:t>
            </a:r>
            <a:r>
              <a:rPr lang="en-US" sz="2000" dirty="0" err="1" smtClean="0"/>
              <a:t>thallus</a:t>
            </a:r>
            <a:r>
              <a:rPr lang="en-US" sz="2000" dirty="0" smtClean="0"/>
              <a:t> with </a:t>
            </a:r>
            <a:r>
              <a:rPr lang="en-US" sz="2000" dirty="0" err="1" smtClean="0"/>
              <a:t>chitinous</a:t>
            </a:r>
            <a:r>
              <a:rPr lang="en-US" sz="2000" dirty="0" smtClean="0"/>
              <a:t> or cellulosic cell wall containing typical eukaryotic nucleus. Reproduction takes place both asexually and sexually.</a:t>
            </a:r>
          </a:p>
          <a:p>
            <a:pPr algn="just"/>
            <a:endParaRPr lang="en-US" sz="2000" dirty="0" smtClean="0"/>
          </a:p>
          <a:p>
            <a:pPr algn="just"/>
            <a:r>
              <a:rPr lang="en-US" sz="2000" b="1" dirty="0" smtClean="0">
                <a:solidFill>
                  <a:srgbClr val="7030A0"/>
                </a:solidFill>
              </a:rPr>
              <a:t>A. Subdivision. </a:t>
            </a:r>
            <a:r>
              <a:rPr lang="en-US" sz="2000" b="1" dirty="0" err="1" smtClean="0">
                <a:solidFill>
                  <a:srgbClr val="7030A0"/>
                </a:solidFill>
              </a:rPr>
              <a:t>Myxomycotina</a:t>
            </a:r>
            <a:r>
              <a:rPr lang="en-US" sz="2000" b="1" dirty="0" err="1" smtClean="0"/>
              <a:t>:</a:t>
            </a:r>
            <a:r>
              <a:rPr lang="en-US" sz="2000" dirty="0" err="1" smtClean="0"/>
              <a:t>Plant</a:t>
            </a:r>
            <a:r>
              <a:rPr lang="en-US" sz="2000" dirty="0" smtClean="0"/>
              <a:t> body is Plasmodium.</a:t>
            </a:r>
            <a:endParaRPr lang="en-IN" sz="2000" dirty="0" smtClean="0"/>
          </a:p>
          <a:p>
            <a:pPr algn="just"/>
            <a:r>
              <a:rPr lang="en-US" sz="2000" b="1" dirty="0" smtClean="0"/>
              <a:t>	1. Class. </a:t>
            </a:r>
            <a:r>
              <a:rPr lang="en-US" sz="2000" b="1" dirty="0" err="1" smtClean="0"/>
              <a:t>Myxo-mycetes</a:t>
            </a:r>
            <a:r>
              <a:rPr lang="en-US" sz="2000" b="1" dirty="0" smtClean="0"/>
              <a:t>:</a:t>
            </a:r>
            <a:endParaRPr lang="en-IN" sz="2000" dirty="0" smtClean="0"/>
          </a:p>
          <a:p>
            <a:pPr algn="just"/>
            <a:r>
              <a:rPr lang="en-US" sz="2000" dirty="0" smtClean="0"/>
              <a:t>Vegetative phase is plasmodium. </a:t>
            </a:r>
            <a:r>
              <a:rPr lang="en-US" sz="2000" dirty="0" err="1" smtClean="0"/>
              <a:t>Reproductiontakes</a:t>
            </a:r>
            <a:r>
              <a:rPr lang="en-US" sz="2000" dirty="0" smtClean="0"/>
              <a:t> place by very small multinucleate spore</a:t>
            </a:r>
            <a:endParaRPr lang="en-IN" sz="2000" b="1" dirty="0" smtClean="0"/>
          </a:p>
          <a:p>
            <a:pPr algn="just"/>
            <a:endParaRPr lang="en-IN"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Importance of Mycorrhizal Fungi"/>
          <p:cNvPicPr>
            <a:picLocks noChangeAspect="1" noChangeArrowheads="1"/>
          </p:cNvPicPr>
          <p:nvPr/>
        </p:nvPicPr>
        <p:blipFill>
          <a:blip r:embed="rId2"/>
          <a:srcRect/>
          <a:stretch>
            <a:fillRect/>
          </a:stretch>
        </p:blipFill>
        <p:spPr bwMode="auto">
          <a:xfrm>
            <a:off x="0" y="0"/>
            <a:ext cx="4663864" cy="6858000"/>
          </a:xfrm>
          <a:prstGeom prst="rect">
            <a:avLst/>
          </a:prstGeom>
          <a:noFill/>
        </p:spPr>
      </p:pic>
      <p:pic>
        <p:nvPicPr>
          <p:cNvPr id="1028" name="Picture 4" descr="The Top 5"/>
          <p:cNvPicPr>
            <a:picLocks noChangeAspect="1" noChangeArrowheads="1"/>
          </p:cNvPicPr>
          <p:nvPr/>
        </p:nvPicPr>
        <p:blipFill>
          <a:blip r:embed="rId3"/>
          <a:srcRect/>
          <a:stretch>
            <a:fillRect/>
          </a:stretch>
        </p:blipFill>
        <p:spPr bwMode="auto">
          <a:xfrm>
            <a:off x="4572000" y="-1"/>
            <a:ext cx="4572001" cy="4441372"/>
          </a:xfrm>
          <a:prstGeom prst="rect">
            <a:avLst/>
          </a:prstGeom>
          <a:noFill/>
        </p:spPr>
      </p:pic>
      <p:pic>
        <p:nvPicPr>
          <p:cNvPr id="1030" name="Picture 6" descr="International Mycorrhiza Society – education, research and development in  the area of mycorrhizal symbiosis between plants and specialized soil fungi"/>
          <p:cNvPicPr>
            <a:picLocks noChangeAspect="1" noChangeArrowheads="1"/>
          </p:cNvPicPr>
          <p:nvPr/>
        </p:nvPicPr>
        <p:blipFill>
          <a:blip r:embed="rId4"/>
          <a:srcRect/>
          <a:stretch>
            <a:fillRect/>
          </a:stretch>
        </p:blipFill>
        <p:spPr bwMode="auto">
          <a:xfrm>
            <a:off x="4648200" y="4419600"/>
            <a:ext cx="4495800" cy="24384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quoise Powerpoint Background Pictures | HD Wallpapers"/>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0" y="0"/>
            <a:ext cx="9144000" cy="7171194"/>
          </a:xfrm>
          <a:prstGeom prst="rect">
            <a:avLst/>
          </a:prstGeom>
          <a:noFill/>
        </p:spPr>
        <p:txBody>
          <a:bodyPr wrap="square" rtlCol="0">
            <a:spAutoFit/>
          </a:bodyPr>
          <a:lstStyle/>
          <a:p>
            <a:pPr algn="just"/>
            <a:r>
              <a:rPr lang="en-US" sz="2800" b="1" dirty="0" smtClean="0">
                <a:solidFill>
                  <a:srgbClr val="FF0000"/>
                </a:solidFill>
              </a:rPr>
              <a:t>Classification of Fungi by </a:t>
            </a:r>
            <a:r>
              <a:rPr lang="en-US" sz="2800" b="1" dirty="0" err="1" smtClean="0">
                <a:solidFill>
                  <a:srgbClr val="FF0000"/>
                </a:solidFill>
              </a:rPr>
              <a:t>Hawksworth</a:t>
            </a:r>
            <a:r>
              <a:rPr lang="en-US" sz="2800" b="1" dirty="0" smtClean="0">
                <a:solidFill>
                  <a:srgbClr val="FF0000"/>
                </a:solidFill>
              </a:rPr>
              <a:t> </a:t>
            </a:r>
            <a:r>
              <a:rPr lang="en-US" sz="2800" b="1" i="1" dirty="0" smtClean="0">
                <a:solidFill>
                  <a:srgbClr val="FF0000"/>
                </a:solidFill>
              </a:rPr>
              <a:t>et </a:t>
            </a:r>
            <a:r>
              <a:rPr lang="en-US" sz="2800" b="1" i="1" dirty="0" smtClean="0">
                <a:solidFill>
                  <a:srgbClr val="FF0000"/>
                </a:solidFill>
              </a:rPr>
              <a:t>al</a:t>
            </a:r>
            <a:r>
              <a:rPr lang="en-US" sz="2800" b="1" dirty="0" smtClean="0">
                <a:solidFill>
                  <a:srgbClr val="FF0000"/>
                </a:solidFill>
              </a:rPr>
              <a:t>. (1983 and 1995)</a:t>
            </a:r>
            <a:endParaRPr lang="en-IN" sz="2800" b="1" dirty="0" smtClean="0">
              <a:solidFill>
                <a:srgbClr val="FF0000"/>
              </a:solidFill>
            </a:endParaRPr>
          </a:p>
          <a:p>
            <a:pPr algn="just"/>
            <a:r>
              <a:rPr lang="en-US" sz="2400" b="1" dirty="0" smtClean="0"/>
              <a:t> </a:t>
            </a:r>
            <a:endParaRPr lang="en-IN" sz="2400" b="1" dirty="0" smtClean="0"/>
          </a:p>
          <a:p>
            <a:pPr algn="just"/>
            <a:r>
              <a:rPr lang="en-US" sz="2400" b="1" dirty="0" smtClean="0"/>
              <a:t>Ten years after the classification of Ainsworth(1973), </a:t>
            </a:r>
            <a:r>
              <a:rPr lang="en-US" sz="2400" b="1" dirty="0" err="1" smtClean="0"/>
              <a:t>Hawksworth</a:t>
            </a:r>
            <a:r>
              <a:rPr lang="en-US" sz="2400" b="1" dirty="0" smtClean="0"/>
              <a:t> </a:t>
            </a:r>
            <a:r>
              <a:rPr lang="en-US" sz="2400" b="1" i="1" dirty="0" smtClean="0"/>
              <a:t>et al.</a:t>
            </a:r>
            <a:r>
              <a:rPr lang="en-US" sz="2400" b="1" dirty="0" smtClean="0"/>
              <a:t> (1983) revised Ainsworth’s classification in the 7</a:t>
            </a:r>
            <a:r>
              <a:rPr lang="en-US" sz="2400" b="1" baseline="30000" dirty="0" smtClean="0"/>
              <a:t>th</a:t>
            </a:r>
            <a:r>
              <a:rPr lang="en-US" sz="2400" b="1" dirty="0" smtClean="0"/>
              <a:t> edition of </a:t>
            </a:r>
            <a:r>
              <a:rPr lang="en-US" sz="2400" b="1" dirty="0" err="1" smtClean="0"/>
              <a:t>the</a:t>
            </a:r>
            <a:r>
              <a:rPr lang="en-US" sz="2400" b="1" i="1" dirty="0" err="1" smtClean="0"/>
              <a:t>“Dictionary</a:t>
            </a:r>
            <a:r>
              <a:rPr lang="en-US" sz="2400" b="1" i="1" dirty="0" smtClean="0"/>
              <a:t> of the Fungi”.</a:t>
            </a:r>
          </a:p>
          <a:p>
            <a:pPr algn="just"/>
            <a:endParaRPr lang="en-IN" sz="2400" b="1" dirty="0" smtClean="0"/>
          </a:p>
          <a:p>
            <a:pPr algn="just"/>
            <a:r>
              <a:rPr lang="en-US" sz="2400" b="1" dirty="0" smtClean="0"/>
              <a:t>The changes made by them are:</a:t>
            </a:r>
            <a:endParaRPr lang="en-IN" sz="2400" b="1" dirty="0" smtClean="0"/>
          </a:p>
          <a:p>
            <a:pPr algn="just"/>
            <a:r>
              <a:rPr lang="en-US" sz="2400" b="1" dirty="0" smtClean="0"/>
              <a:t> </a:t>
            </a:r>
            <a:endParaRPr lang="en-IN" sz="2400" b="1" dirty="0" smtClean="0"/>
          </a:p>
          <a:p>
            <a:pPr algn="just"/>
            <a:r>
              <a:rPr lang="en-US" sz="2400" b="1" dirty="0" smtClean="0"/>
              <a:t>1. The Division </a:t>
            </a:r>
            <a:r>
              <a:rPr lang="en-US" sz="2400" b="1" dirty="0" err="1" smtClean="0"/>
              <a:t>Myxomycota</a:t>
            </a:r>
            <a:r>
              <a:rPr lang="en-US" sz="2400" b="1" dirty="0" smtClean="0"/>
              <a:t> divided into eight classes instead of four classes.</a:t>
            </a:r>
            <a:endParaRPr lang="en-IN" sz="2400" b="1" dirty="0" smtClean="0"/>
          </a:p>
          <a:p>
            <a:pPr algn="just"/>
            <a:r>
              <a:rPr lang="en-US" sz="2400" b="1" dirty="0" smtClean="0"/>
              <a:t>2. The Sub-division </a:t>
            </a:r>
            <a:r>
              <a:rPr lang="en-US" sz="2400" b="1" dirty="0" err="1" smtClean="0"/>
              <a:t>Ascomycotina</a:t>
            </a:r>
            <a:r>
              <a:rPr lang="en-US" sz="2400" b="1" dirty="0" smtClean="0"/>
              <a:t> is directly divided into thirty seven (37) orders and arranged	alphabetically; there are no classes in between.</a:t>
            </a:r>
            <a:endParaRPr lang="en-IN" sz="2400" b="1" dirty="0" smtClean="0"/>
          </a:p>
          <a:p>
            <a:pPr algn="just"/>
            <a:r>
              <a:rPr lang="en-US" sz="2400" b="1" dirty="0" smtClean="0"/>
              <a:t>3. The subdivision </a:t>
            </a:r>
            <a:r>
              <a:rPr lang="en-US" sz="2400" b="1" dirty="0" err="1" smtClean="0"/>
              <a:t>Basidiomycotina</a:t>
            </a:r>
            <a:r>
              <a:rPr lang="en-US" sz="2400" b="1" dirty="0" smtClean="0"/>
              <a:t> is divided into four classes instead of three, where class	</a:t>
            </a:r>
            <a:r>
              <a:rPr lang="en-US" sz="2400" b="1" dirty="0" err="1" smtClean="0"/>
              <a:t>Teliomycetes</a:t>
            </a:r>
            <a:r>
              <a:rPr lang="en-US" sz="2400" b="1" dirty="0" smtClean="0"/>
              <a:t> is replaced by </a:t>
            </a:r>
            <a:r>
              <a:rPr lang="en-US" sz="2400" b="1" dirty="0" err="1" smtClean="0"/>
              <a:t>Urediniomycetes</a:t>
            </a:r>
            <a:r>
              <a:rPr lang="en-US" sz="2400" b="1" dirty="0" smtClean="0"/>
              <a:t> and </a:t>
            </a:r>
            <a:r>
              <a:rPr lang="en-US" sz="2400" b="1" dirty="0" err="1" smtClean="0"/>
              <a:t>Ustilaginomycetes</a:t>
            </a:r>
            <a:r>
              <a:rPr lang="en-US" sz="2400" b="1" dirty="0" smtClean="0"/>
              <a:t>.</a:t>
            </a:r>
            <a:endParaRPr lang="en-IN" sz="2400" b="1" dirty="0" smtClean="0"/>
          </a:p>
          <a:p>
            <a:pPr algn="just"/>
            <a:r>
              <a:rPr lang="en-US" sz="2400" b="1" dirty="0" smtClean="0"/>
              <a:t>4. In the sub-division </a:t>
            </a:r>
            <a:r>
              <a:rPr lang="en-US" sz="2400" b="1" dirty="0" err="1" smtClean="0"/>
              <a:t>Deuteromycotina</a:t>
            </a:r>
            <a:r>
              <a:rPr lang="en-US" sz="2400" b="1" dirty="0" smtClean="0"/>
              <a:t>, the class </a:t>
            </a:r>
            <a:r>
              <a:rPr lang="en-US" sz="2400" b="1" dirty="0" err="1" smtClean="0"/>
              <a:t>Blastomycetes</a:t>
            </a:r>
            <a:r>
              <a:rPr lang="en-US" sz="2400" b="1" dirty="0" smtClean="0"/>
              <a:t> was not considered.</a:t>
            </a:r>
            <a:endParaRPr lang="en-IN" sz="2400" b="1" dirty="0" smtClean="0"/>
          </a:p>
          <a:p>
            <a:pPr algn="just"/>
            <a:endParaRPr lang="en-IN"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quoise Powerpoint Background Pictures | HD Wallpapers"/>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0" y="0"/>
            <a:ext cx="9144000" cy="6986528"/>
          </a:xfrm>
          <a:prstGeom prst="rect">
            <a:avLst/>
          </a:prstGeom>
          <a:noFill/>
        </p:spPr>
        <p:txBody>
          <a:bodyPr wrap="square" rtlCol="0">
            <a:spAutoFit/>
          </a:bodyPr>
          <a:lstStyle/>
          <a:p>
            <a:pPr algn="just"/>
            <a:r>
              <a:rPr lang="en-US" sz="2400" dirty="0" smtClean="0"/>
              <a:t>Later, </a:t>
            </a:r>
            <a:r>
              <a:rPr lang="en-US" sz="2400" dirty="0" err="1" smtClean="0"/>
              <a:t>Hawksworth</a:t>
            </a:r>
            <a:r>
              <a:rPr lang="en-US" sz="2400" dirty="0" smtClean="0"/>
              <a:t> et al. (1995) thoroughly revised the classification in the </a:t>
            </a:r>
            <a:r>
              <a:rPr lang="en-US" sz="2400" dirty="0" smtClean="0">
                <a:solidFill>
                  <a:srgbClr val="FF0000"/>
                </a:solidFill>
              </a:rPr>
              <a:t>8</a:t>
            </a:r>
            <a:r>
              <a:rPr lang="en-US" sz="2400" baseline="30000" dirty="0" smtClean="0">
                <a:solidFill>
                  <a:srgbClr val="FF0000"/>
                </a:solidFill>
              </a:rPr>
              <a:t>th</a:t>
            </a:r>
            <a:r>
              <a:rPr lang="en-US" sz="2400" dirty="0" smtClean="0">
                <a:solidFill>
                  <a:srgbClr val="FF0000"/>
                </a:solidFill>
              </a:rPr>
              <a:t> edition of the</a:t>
            </a:r>
            <a:r>
              <a:rPr lang="en-IN" sz="2400" dirty="0" smtClean="0">
                <a:solidFill>
                  <a:srgbClr val="FF0000"/>
                </a:solidFill>
              </a:rPr>
              <a:t> </a:t>
            </a:r>
            <a:r>
              <a:rPr lang="en-US" sz="2400" i="1" dirty="0" smtClean="0">
                <a:solidFill>
                  <a:srgbClr val="FF0000"/>
                </a:solidFill>
              </a:rPr>
              <a:t>“Dictionary of the Fungi”.</a:t>
            </a:r>
            <a:r>
              <a:rPr lang="en-US" sz="2400" dirty="0" smtClean="0">
                <a:solidFill>
                  <a:srgbClr val="FF0000"/>
                </a:solidFill>
              </a:rPr>
              <a:t> The classification was based on the sequence of 18s </a:t>
            </a:r>
            <a:r>
              <a:rPr lang="en-US" sz="2400" dirty="0" err="1" smtClean="0">
                <a:solidFill>
                  <a:srgbClr val="FF0000"/>
                </a:solidFill>
              </a:rPr>
              <a:t>rRNA</a:t>
            </a:r>
            <a:r>
              <a:rPr lang="en-US" sz="2400" dirty="0" smtClean="0">
                <a:solidFill>
                  <a:srgbClr val="FF0000"/>
                </a:solidFill>
              </a:rPr>
              <a:t> among the</a:t>
            </a:r>
            <a:r>
              <a:rPr lang="en-IN" sz="2400" dirty="0" smtClean="0">
                <a:solidFill>
                  <a:srgbClr val="FF0000"/>
                </a:solidFill>
              </a:rPr>
              <a:t> </a:t>
            </a:r>
            <a:r>
              <a:rPr lang="en-US" sz="2400" dirty="0" smtClean="0">
                <a:solidFill>
                  <a:srgbClr val="FF0000"/>
                </a:solidFill>
              </a:rPr>
              <a:t>different members. </a:t>
            </a:r>
            <a:r>
              <a:rPr lang="en-US" sz="2400" dirty="0" smtClean="0"/>
              <a:t>Though members of fungi, show similarity in their morphology, mode of nutrition and ecology, but the higher dissimilarity is observed in the base sequences of their 18s </a:t>
            </a:r>
            <a:r>
              <a:rPr lang="en-US" sz="2400" dirty="0" err="1" smtClean="0"/>
              <a:t>rRNA</a:t>
            </a:r>
            <a:r>
              <a:rPr lang="en-US" sz="2400" dirty="0" smtClean="0"/>
              <a:t> (or more precisely in the DNA coding for it), which is now considered as the most important parameter to determine the genetic relationship. Thus, it shows that the fungi are polyphyletic aggregation of unrelated members. Based on the above fact and </a:t>
            </a:r>
            <a:r>
              <a:rPr lang="en-US" sz="2400" dirty="0" err="1" smtClean="0"/>
              <a:t>Phylogenetic</a:t>
            </a:r>
            <a:r>
              <a:rPr lang="en-US" sz="2400" dirty="0" smtClean="0"/>
              <a:t> consideration, </a:t>
            </a:r>
            <a:r>
              <a:rPr lang="en-US" sz="2400" b="1" dirty="0" smtClean="0"/>
              <a:t>the entire fungal communities are now segregated out and placed them under three different Kingdoms Fungi (</a:t>
            </a:r>
            <a:r>
              <a:rPr lang="en-US" sz="2400" b="1" dirty="0" err="1" smtClean="0"/>
              <a:t>Eumycota</a:t>
            </a:r>
            <a:r>
              <a:rPr lang="en-US" sz="2400" b="1" dirty="0" smtClean="0"/>
              <a:t>), </a:t>
            </a:r>
            <a:r>
              <a:rPr lang="en-US" sz="2400" b="1" dirty="0" err="1" smtClean="0"/>
              <a:t>Straminopila</a:t>
            </a:r>
            <a:r>
              <a:rPr lang="en-US" sz="2400" b="1" dirty="0" smtClean="0"/>
              <a:t>(</a:t>
            </a:r>
            <a:r>
              <a:rPr lang="en-US" sz="2400" b="1" dirty="0" err="1" smtClean="0"/>
              <a:t>Chromista</a:t>
            </a:r>
            <a:r>
              <a:rPr lang="en-US" sz="2400" b="1" dirty="0" smtClean="0"/>
              <a:t>) and Protozoa</a:t>
            </a:r>
            <a:r>
              <a:rPr lang="en-US" sz="2400" dirty="0" smtClean="0"/>
              <a:t>. Based on comparison of several factors such as, 18srRNA, cytoskeleton protein, chemical features like chitin, mitochondrial </a:t>
            </a:r>
            <a:r>
              <a:rPr lang="en-US" sz="2400" dirty="0" err="1" smtClean="0"/>
              <a:t>codon</a:t>
            </a:r>
            <a:r>
              <a:rPr lang="en-US" sz="2400" dirty="0" smtClean="0"/>
              <a:t> UGA coding for tryptophan instead of termination, storage of glycogen, elongation factors and morphological structure of motile cells like male gamete in animal and zoospores in fungi, there is close similarity of fungi with animals than to other two groups like </a:t>
            </a:r>
            <a:r>
              <a:rPr lang="en-US" sz="2400" dirty="0" err="1" smtClean="0"/>
              <a:t>Straminopila</a:t>
            </a:r>
            <a:r>
              <a:rPr lang="en-US" sz="2400" dirty="0" smtClean="0"/>
              <a:t> and Protozoa.</a:t>
            </a:r>
            <a:endParaRPr lang="en-IN" sz="1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quoise Powerpoint Background Pictures | HD Wallpapers"/>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0" y="304800"/>
            <a:ext cx="9144000" cy="4062651"/>
          </a:xfrm>
          <a:prstGeom prst="rect">
            <a:avLst/>
          </a:prstGeom>
          <a:noFill/>
        </p:spPr>
        <p:txBody>
          <a:bodyPr wrap="square" rtlCol="0">
            <a:spAutoFit/>
          </a:bodyPr>
          <a:lstStyle/>
          <a:p>
            <a:pPr algn="just"/>
            <a:r>
              <a:rPr lang="en-US" sz="2400" b="1" dirty="0" smtClean="0"/>
              <a:t>Further the species are divided into varieties, biological strains, physiological races, etc. The different </a:t>
            </a:r>
            <a:r>
              <a:rPr lang="en-US" sz="2400" b="1" dirty="0" err="1" smtClean="0"/>
              <a:t>taxa</a:t>
            </a:r>
            <a:r>
              <a:rPr lang="en-US" sz="2400" b="1" dirty="0" smtClean="0"/>
              <a:t> considered in this system along with their ‘ending’ are:</a:t>
            </a:r>
            <a:endParaRPr lang="en-IN" sz="2400" b="1" dirty="0" smtClean="0"/>
          </a:p>
          <a:p>
            <a:pPr algn="just"/>
            <a:r>
              <a:rPr lang="en-US" sz="2400" b="1" dirty="0" smtClean="0"/>
              <a:t> </a:t>
            </a:r>
            <a:endParaRPr lang="en-IN" sz="2400" b="1" dirty="0" smtClean="0"/>
          </a:p>
          <a:p>
            <a:pPr algn="just"/>
            <a:r>
              <a:rPr lang="en-US" sz="2400" b="1" dirty="0" smtClean="0"/>
              <a:t>Phylum — </a:t>
            </a:r>
            <a:r>
              <a:rPr lang="en-US" sz="2400" b="1" dirty="0" err="1" smtClean="0"/>
              <a:t>mycota</a:t>
            </a:r>
            <a:endParaRPr lang="en-IN" sz="2400" b="1" dirty="0" smtClean="0"/>
          </a:p>
          <a:p>
            <a:pPr algn="just"/>
            <a:r>
              <a:rPr lang="en-US" sz="2400" b="1" dirty="0" smtClean="0"/>
              <a:t>	Sub-phylum — </a:t>
            </a:r>
            <a:r>
              <a:rPr lang="en-US" sz="2400" b="1" dirty="0" err="1" smtClean="0"/>
              <a:t>mycotina</a:t>
            </a:r>
            <a:endParaRPr lang="en-IN" sz="2400" b="1" dirty="0" smtClean="0"/>
          </a:p>
          <a:p>
            <a:pPr algn="just"/>
            <a:r>
              <a:rPr lang="en-US" sz="2400" b="1" dirty="0" smtClean="0"/>
              <a:t>		Class — </a:t>
            </a:r>
            <a:r>
              <a:rPr lang="en-US" sz="2400" b="1" dirty="0" err="1" smtClean="0"/>
              <a:t>mycetes</a:t>
            </a:r>
            <a:endParaRPr lang="en-IN" sz="2400" b="1" dirty="0" smtClean="0"/>
          </a:p>
          <a:p>
            <a:pPr algn="just"/>
            <a:r>
              <a:rPr lang="en-US" sz="2400" b="1" dirty="0" smtClean="0"/>
              <a:t>			Sub-class — </a:t>
            </a:r>
            <a:r>
              <a:rPr lang="en-US" sz="2400" b="1" dirty="0" err="1" smtClean="0"/>
              <a:t>mycetidae</a:t>
            </a:r>
            <a:endParaRPr lang="en-IN" sz="2400" b="1" dirty="0" smtClean="0"/>
          </a:p>
          <a:p>
            <a:pPr algn="just"/>
            <a:r>
              <a:rPr lang="en-US" sz="2400" b="1" dirty="0" smtClean="0"/>
              <a:t>				Order — ales</a:t>
            </a:r>
            <a:endParaRPr lang="en-IN" sz="2400" b="1" dirty="0" smtClean="0"/>
          </a:p>
          <a:p>
            <a:pPr algn="just"/>
            <a:r>
              <a:rPr lang="en-US" sz="2400" b="1" dirty="0" smtClean="0"/>
              <a:t>					Family — </a:t>
            </a:r>
            <a:r>
              <a:rPr lang="en-US" sz="2400" b="1" dirty="0" err="1" smtClean="0"/>
              <a:t>aceae</a:t>
            </a:r>
            <a:endParaRPr lang="en-IN" sz="2400" b="1" dirty="0" smtClean="0"/>
          </a:p>
          <a:p>
            <a:endParaRPr lang="en-IN" dirty="0"/>
          </a:p>
        </p:txBody>
      </p:sp>
      <p:sp>
        <p:nvSpPr>
          <p:cNvPr id="4" name="TextBox 3"/>
          <p:cNvSpPr txBox="1"/>
          <p:nvPr/>
        </p:nvSpPr>
        <p:spPr>
          <a:xfrm>
            <a:off x="0" y="4343400"/>
            <a:ext cx="9144000" cy="2246769"/>
          </a:xfrm>
          <a:prstGeom prst="rect">
            <a:avLst/>
          </a:prstGeom>
          <a:noFill/>
        </p:spPr>
        <p:txBody>
          <a:bodyPr wrap="square" rtlCol="0">
            <a:spAutoFit/>
          </a:bodyPr>
          <a:lstStyle/>
          <a:p>
            <a:pPr algn="just"/>
            <a:r>
              <a:rPr lang="en-IN" sz="2000" b="1" dirty="0" smtClean="0"/>
              <a:t>The International Code of Botanical Nomenclature (ICBN) is the set of rules and recommendations dealing with the formal botanical names that are given to plants. Its intention is that each taxonomic group ("</a:t>
            </a:r>
            <a:r>
              <a:rPr lang="en-IN" sz="2000" b="1" dirty="0" err="1" smtClean="0"/>
              <a:t>taxon</a:t>
            </a:r>
            <a:r>
              <a:rPr lang="en-IN" sz="2000" b="1" dirty="0" smtClean="0"/>
              <a:t>", plural "</a:t>
            </a:r>
            <a:r>
              <a:rPr lang="en-IN" sz="2000" b="1" dirty="0" err="1" smtClean="0"/>
              <a:t>taxa</a:t>
            </a:r>
            <a:r>
              <a:rPr lang="en-IN" sz="2000" b="1" dirty="0" smtClean="0"/>
              <a:t>") of plants has only one correct name that is accepted worldwide. The name was changed at the International Botanical Congress in </a:t>
            </a:r>
            <a:r>
              <a:rPr lang="en-IN" sz="2000" b="1" dirty="0" smtClean="0">
                <a:solidFill>
                  <a:srgbClr val="FF0000"/>
                </a:solidFill>
              </a:rPr>
              <a:t>Melbourne in July 2012 </a:t>
            </a:r>
            <a:r>
              <a:rPr lang="en-IN" sz="2000" b="1" dirty="0" smtClean="0"/>
              <a:t>as part of the </a:t>
            </a:r>
            <a:r>
              <a:rPr lang="en-IN" sz="2000" b="1" i="1" dirty="0" smtClean="0"/>
              <a:t>Melbourne Code which replaces the Vienna Code of 2006, and now presented as “</a:t>
            </a:r>
            <a:r>
              <a:rPr lang="en-IN" sz="2000" b="1" i="1" dirty="0" smtClean="0">
                <a:solidFill>
                  <a:srgbClr val="FF0000"/>
                </a:solidFill>
              </a:rPr>
              <a:t>International Code of Nomenclature for algae, fungi, and plants (ICN) </a:t>
            </a:r>
            <a:endParaRPr lang="en-IN" sz="2000" dirty="0">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62600" y="2286000"/>
            <a:ext cx="3581400" cy="2308324"/>
          </a:xfrm>
          <a:prstGeom prst="rect">
            <a:avLst/>
          </a:prstGeom>
          <a:noFill/>
        </p:spPr>
        <p:txBody>
          <a:bodyPr wrap="square" rtlCol="0">
            <a:spAutoFit/>
          </a:bodyPr>
          <a:lstStyle/>
          <a:p>
            <a:pPr algn="ctr"/>
            <a:r>
              <a:rPr lang="en-US" sz="3600" b="1" dirty="0" smtClean="0">
                <a:solidFill>
                  <a:srgbClr val="C00000"/>
                </a:solidFill>
              </a:rPr>
              <a:t>MAJOR FUNGAL GROUPS AND THEIR COMMON CHARACTERS </a:t>
            </a:r>
            <a:endParaRPr lang="en-IN" sz="3600" b="1" dirty="0">
              <a:solidFill>
                <a:srgbClr val="C00000"/>
              </a:solidFill>
            </a:endParaRPr>
          </a:p>
        </p:txBody>
      </p:sp>
      <p:pic>
        <p:nvPicPr>
          <p:cNvPr id="5122" name="Picture 2" descr="7 (17.16) Distinguish between the five groups of fungi - ACP Biology Project"/>
          <p:cNvPicPr>
            <a:picLocks noChangeAspect="1" noChangeArrowheads="1"/>
          </p:cNvPicPr>
          <p:nvPr/>
        </p:nvPicPr>
        <p:blipFill>
          <a:blip r:embed="rId2"/>
          <a:srcRect b="4103"/>
          <a:stretch>
            <a:fillRect/>
          </a:stretch>
        </p:blipFill>
        <p:spPr bwMode="auto">
          <a:xfrm>
            <a:off x="-1" y="0"/>
            <a:ext cx="5582093" cy="68580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quoise Powerpoint Background Pictures | HD Wallpapers"/>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0" y="271582"/>
            <a:ext cx="9144000" cy="6586418"/>
          </a:xfrm>
          <a:prstGeom prst="rect">
            <a:avLst/>
          </a:prstGeom>
          <a:noFill/>
        </p:spPr>
        <p:txBody>
          <a:bodyPr wrap="square" rtlCol="0">
            <a:spAutoFit/>
          </a:bodyPr>
          <a:lstStyle/>
          <a:p>
            <a:pPr algn="ctr"/>
            <a:r>
              <a:rPr lang="en-US" sz="2400" b="1" i="1" u="sng" dirty="0" smtClean="0">
                <a:solidFill>
                  <a:srgbClr val="FF0000"/>
                </a:solidFill>
              </a:rPr>
              <a:t>Phylum</a:t>
            </a:r>
            <a:r>
              <a:rPr lang="en-US" sz="2400" b="1" i="1" u="sng" dirty="0" smtClean="0">
                <a:solidFill>
                  <a:srgbClr val="FF0000"/>
                </a:solidFill>
              </a:rPr>
              <a:t>. </a:t>
            </a:r>
            <a:r>
              <a:rPr lang="en-US" sz="2400" b="1" i="1" u="sng" dirty="0" err="1" smtClean="0">
                <a:solidFill>
                  <a:srgbClr val="FF0000"/>
                </a:solidFill>
              </a:rPr>
              <a:t>Chytridiomycota</a:t>
            </a:r>
            <a:endParaRPr lang="en-IN" sz="2400" b="1" i="1" u="sng" dirty="0" smtClean="0">
              <a:solidFill>
                <a:srgbClr val="FF0000"/>
              </a:solidFill>
            </a:endParaRPr>
          </a:p>
          <a:p>
            <a:r>
              <a:rPr lang="en-US" sz="2000" b="1" dirty="0" smtClean="0"/>
              <a:t> </a:t>
            </a:r>
            <a:endParaRPr lang="en-IN" sz="2000" dirty="0" smtClean="0"/>
          </a:p>
          <a:p>
            <a:pPr algn="just">
              <a:lnSpc>
                <a:spcPct val="150000"/>
              </a:lnSpc>
            </a:pPr>
            <a:r>
              <a:rPr lang="en-US" sz="2000" b="1" dirty="0" smtClean="0"/>
              <a:t>1. Vegetative body is </a:t>
            </a:r>
            <a:r>
              <a:rPr lang="en-US" sz="2000" b="1" dirty="0" err="1" smtClean="0"/>
              <a:t>coenocytic</a:t>
            </a:r>
            <a:r>
              <a:rPr lang="en-US" sz="2000" b="1" dirty="0" smtClean="0"/>
              <a:t> and </a:t>
            </a:r>
            <a:r>
              <a:rPr lang="en-US" sz="2000" b="1" dirty="0" err="1" smtClean="0"/>
              <a:t>thalloid</a:t>
            </a:r>
            <a:r>
              <a:rPr lang="en-US" sz="2000" b="1" dirty="0" smtClean="0"/>
              <a:t>, </a:t>
            </a:r>
            <a:r>
              <a:rPr lang="en-US" sz="2000" b="1" dirty="0" err="1" smtClean="0"/>
              <a:t>eitherglobose</a:t>
            </a:r>
            <a:r>
              <a:rPr lang="en-US" sz="2000" b="1" dirty="0" smtClean="0"/>
              <a:t> or ovoid structure, either an elongated simple </a:t>
            </a:r>
            <a:r>
              <a:rPr lang="en-US" sz="2000" b="1" dirty="0" err="1" smtClean="0"/>
              <a:t>hypha</a:t>
            </a:r>
            <a:r>
              <a:rPr lang="en-US" sz="2000" b="1" dirty="0" smtClean="0"/>
              <a:t>, or well, developed mycelium.</a:t>
            </a:r>
            <a:endParaRPr lang="en-IN" sz="2000" b="1" dirty="0" smtClean="0"/>
          </a:p>
          <a:p>
            <a:pPr algn="just">
              <a:lnSpc>
                <a:spcPct val="150000"/>
              </a:lnSpc>
            </a:pPr>
            <a:r>
              <a:rPr lang="en-US" sz="2000" b="1" dirty="0" smtClean="0"/>
              <a:t>2. Cell wall is mainly made up of chitin and </a:t>
            </a:r>
            <a:r>
              <a:rPr lang="en-US" sz="2000" b="1" dirty="0" err="1" smtClean="0"/>
              <a:t>glucan</a:t>
            </a:r>
            <a:r>
              <a:rPr lang="en-US" sz="2000" b="1" dirty="0" smtClean="0"/>
              <a:t>.</a:t>
            </a:r>
            <a:endParaRPr lang="en-IN" sz="2000" b="1" dirty="0" smtClean="0"/>
          </a:p>
          <a:p>
            <a:pPr algn="just">
              <a:lnSpc>
                <a:spcPct val="150000"/>
              </a:lnSpc>
            </a:pPr>
            <a:r>
              <a:rPr lang="en-US" sz="2000" b="1" dirty="0" smtClean="0"/>
              <a:t>3. Nuclear division is intra-nuclear and centric type.</a:t>
            </a:r>
            <a:endParaRPr lang="en-IN" sz="2000" b="1" dirty="0" smtClean="0"/>
          </a:p>
          <a:p>
            <a:pPr algn="just">
              <a:lnSpc>
                <a:spcPct val="150000"/>
              </a:lnSpc>
            </a:pPr>
            <a:r>
              <a:rPr lang="en-US" sz="2000" b="1" dirty="0" smtClean="0"/>
              <a:t>4. Members of this group produce motile cells at some stage of their life cycle.</a:t>
            </a:r>
            <a:endParaRPr lang="en-IN" sz="2000" b="1" dirty="0" smtClean="0"/>
          </a:p>
          <a:p>
            <a:pPr algn="just">
              <a:lnSpc>
                <a:spcPct val="150000"/>
              </a:lnSpc>
            </a:pPr>
            <a:r>
              <a:rPr lang="en-US" sz="2000" b="1" dirty="0" smtClean="0"/>
              <a:t>5. Motile cells (zoospores and gametes) possess single </a:t>
            </a:r>
            <a:r>
              <a:rPr lang="en-US" sz="2000" b="1" dirty="0" err="1" smtClean="0"/>
              <a:t>posteriorly</a:t>
            </a:r>
            <a:r>
              <a:rPr lang="en-US" sz="2000" b="1" dirty="0" smtClean="0"/>
              <a:t> placed, whiplash type of 	flagellum except a few </a:t>
            </a:r>
            <a:r>
              <a:rPr lang="en-US" sz="2000" b="1" dirty="0" smtClean="0"/>
              <a:t>poly-flagellate </a:t>
            </a:r>
            <a:r>
              <a:rPr lang="en-US" sz="2000" b="1" dirty="0" smtClean="0"/>
              <a:t>cells.</a:t>
            </a:r>
            <a:endParaRPr lang="en-IN" sz="2000" b="1" dirty="0" smtClean="0"/>
          </a:p>
          <a:p>
            <a:pPr algn="just">
              <a:lnSpc>
                <a:spcPct val="150000"/>
              </a:lnSpc>
            </a:pPr>
            <a:r>
              <a:rPr lang="en-US" sz="2000" b="1" dirty="0" smtClean="0"/>
              <a:t>6. Sexual reproduction takes place by </a:t>
            </a:r>
            <a:r>
              <a:rPr lang="en-US" sz="2000" b="1" dirty="0" err="1" smtClean="0"/>
              <a:t>planogametes</a:t>
            </a:r>
            <a:r>
              <a:rPr lang="en-US" sz="2000" b="1" dirty="0" smtClean="0"/>
              <a:t> developed in </a:t>
            </a:r>
            <a:r>
              <a:rPr lang="en-US" sz="2000" b="1" dirty="0" err="1" smtClean="0"/>
              <a:t>gametangia</a:t>
            </a:r>
            <a:r>
              <a:rPr lang="en-US" sz="2000" b="1" dirty="0" smtClean="0"/>
              <a:t>. The fused 	gametes </a:t>
            </a:r>
            <a:r>
              <a:rPr lang="en-US" sz="2000" b="1" dirty="0" smtClean="0"/>
              <a:t>form zygote</a:t>
            </a:r>
            <a:r>
              <a:rPr lang="en-US" sz="2000" b="1" dirty="0" smtClean="0"/>
              <a:t>. Zygote on germination develops either </a:t>
            </a:r>
            <a:r>
              <a:rPr lang="en-US" sz="2000" b="1" dirty="0" smtClean="0"/>
              <a:t>into a </a:t>
            </a:r>
            <a:r>
              <a:rPr lang="en-US" sz="2000" b="1" dirty="0" smtClean="0"/>
              <a:t>resting spore or </a:t>
            </a:r>
            <a:r>
              <a:rPr lang="en-US" sz="2000" b="1" dirty="0" smtClean="0"/>
              <a:t>resting </a:t>
            </a:r>
            <a:r>
              <a:rPr lang="en-US" sz="2000" b="1" dirty="0" smtClean="0"/>
              <a:t>sporangium except’ a </a:t>
            </a:r>
            <a:r>
              <a:rPr lang="en-US" sz="2000" b="1" dirty="0" smtClean="0"/>
              <a:t>few those </a:t>
            </a:r>
            <a:r>
              <a:rPr lang="en-US" sz="2000" b="1" dirty="0" smtClean="0"/>
              <a:t>develop diploid </a:t>
            </a:r>
            <a:r>
              <a:rPr lang="en-US" sz="2000" b="1" dirty="0" err="1" smtClean="0"/>
              <a:t>thallus</a:t>
            </a:r>
            <a:r>
              <a:rPr lang="en-US" sz="2000" b="1" dirty="0" smtClean="0"/>
              <a:t>.</a:t>
            </a:r>
            <a:endParaRPr lang="en-IN" sz="2000" b="1" dirty="0" smtClean="0"/>
          </a:p>
          <a:p>
            <a:pPr algn="just">
              <a:lnSpc>
                <a:spcPct val="150000"/>
              </a:lnSpc>
            </a:pPr>
            <a:r>
              <a:rPr lang="en-US" sz="2000" b="1" dirty="0" smtClean="0"/>
              <a:t> </a:t>
            </a:r>
            <a:endParaRPr lang="en-IN" sz="2000" b="1" dirty="0" smtClean="0"/>
          </a:p>
          <a:p>
            <a:pPr algn="just">
              <a:lnSpc>
                <a:spcPct val="150000"/>
              </a:lnSpc>
            </a:pPr>
            <a:r>
              <a:rPr lang="en-US" sz="2000" b="1" dirty="0" smtClean="0"/>
              <a:t>Common genera</a:t>
            </a:r>
            <a:r>
              <a:rPr lang="en-US" sz="2000" b="1" dirty="0" smtClean="0"/>
              <a:t>: </a:t>
            </a:r>
            <a:r>
              <a:rPr lang="en-US" sz="2000" b="1" i="1" dirty="0" err="1" smtClean="0"/>
              <a:t>Synchytrium</a:t>
            </a:r>
            <a:r>
              <a:rPr lang="en-US" sz="2000" b="1" i="1" dirty="0" smtClean="0"/>
              <a:t>, </a:t>
            </a:r>
            <a:r>
              <a:rPr lang="en-US" sz="2000" b="1" i="1" dirty="0" err="1" smtClean="0"/>
              <a:t>Monoble</a:t>
            </a:r>
            <a:r>
              <a:rPr lang="en-US" sz="2000" b="1" i="1" dirty="0" smtClean="0"/>
              <a:t>- </a:t>
            </a:r>
            <a:r>
              <a:rPr lang="en-US" sz="2000" b="1" i="1" dirty="0" err="1" smtClean="0"/>
              <a:t>pharis</a:t>
            </a:r>
            <a:r>
              <a:rPr lang="en-US" sz="2000" b="1" i="1" dirty="0" smtClean="0"/>
              <a:t>, </a:t>
            </a:r>
            <a:r>
              <a:rPr lang="en-US" sz="2000" b="1" i="1" dirty="0" err="1" smtClean="0"/>
              <a:t>Rhizophidium</a:t>
            </a:r>
            <a:r>
              <a:rPr lang="en-US" sz="2000" b="1" dirty="0" smtClean="0"/>
              <a:t> etc.</a:t>
            </a:r>
            <a:endParaRPr lang="en-IN" sz="2000" b="1" dirty="0" smtClean="0"/>
          </a:p>
          <a:p>
            <a:endParaRPr lang="en-IN"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What is nuclear mitosis in fungi? - Quo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1028" name="Picture 4" descr="https://qph.fs.quoracdn.net/main-qimg-43cb1baf21afefb84b1e1fc72d9af278"/>
          <p:cNvPicPr>
            <a:picLocks noChangeAspect="1" noChangeArrowheads="1"/>
          </p:cNvPicPr>
          <p:nvPr/>
        </p:nvPicPr>
        <p:blipFill>
          <a:blip r:embed="rId2"/>
          <a:srcRect/>
          <a:stretch>
            <a:fillRect/>
          </a:stretch>
        </p:blipFill>
        <p:spPr bwMode="auto">
          <a:xfrm>
            <a:off x="66675" y="2286000"/>
            <a:ext cx="9001125" cy="4114800"/>
          </a:xfrm>
          <a:prstGeom prst="rect">
            <a:avLst/>
          </a:prstGeom>
          <a:noFill/>
        </p:spPr>
      </p:pic>
      <p:sp>
        <p:nvSpPr>
          <p:cNvPr id="4" name="TextBox 3"/>
          <p:cNvSpPr txBox="1"/>
          <p:nvPr/>
        </p:nvSpPr>
        <p:spPr>
          <a:xfrm>
            <a:off x="0" y="533400"/>
            <a:ext cx="9144000" cy="1323439"/>
          </a:xfrm>
          <a:prstGeom prst="rect">
            <a:avLst/>
          </a:prstGeom>
          <a:noFill/>
        </p:spPr>
        <p:txBody>
          <a:bodyPr wrap="square" rtlCol="0">
            <a:spAutoFit/>
          </a:bodyPr>
          <a:lstStyle/>
          <a:p>
            <a:pPr algn="just"/>
            <a:r>
              <a:rPr lang="en-IN" sz="2000" b="1" dirty="0" smtClean="0"/>
              <a:t>Fungi have nuclear mitosis. Mitosis in fungi is different from that in plants or most other eukaryotes in one key respect: the nuclear envelope does not break down and re-form. Instead, mitosis takes place within the nucleus. A spindle apparatus forms there, dragging chromosomes to opposite poles of the </a:t>
            </a:r>
            <a:r>
              <a:rPr lang="en-IN" sz="2000" b="1" dirty="0" smtClean="0"/>
              <a:t>nucleus.</a:t>
            </a:r>
            <a:endParaRPr lang="en-IN" sz="2000" b="1" dirty="0"/>
          </a:p>
        </p:txBody>
      </p:sp>
      <p:sp>
        <p:nvSpPr>
          <p:cNvPr id="5" name="TextBox 4"/>
          <p:cNvSpPr txBox="1"/>
          <p:nvPr/>
        </p:nvSpPr>
        <p:spPr>
          <a:xfrm>
            <a:off x="2590800" y="0"/>
            <a:ext cx="3429000" cy="461665"/>
          </a:xfrm>
          <a:prstGeom prst="rect">
            <a:avLst/>
          </a:prstGeom>
          <a:noFill/>
        </p:spPr>
        <p:txBody>
          <a:bodyPr wrap="square" rtlCol="0">
            <a:spAutoFit/>
          </a:bodyPr>
          <a:lstStyle/>
          <a:p>
            <a:pPr algn="ctr"/>
            <a:r>
              <a:rPr lang="en-IN" sz="2400" b="1" u="sng" dirty="0" smtClean="0">
                <a:solidFill>
                  <a:srgbClr val="FF0000"/>
                </a:solidFill>
              </a:rPr>
              <a:t>CLOSED MITOSIS</a:t>
            </a:r>
            <a:endParaRPr lang="en-IN" sz="2400" b="1" u="sng" dirty="0">
              <a:solidFill>
                <a:srgbClr val="FF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hytridiomycota - Alchetron, The Free Social Encyclopedia"/>
          <p:cNvPicPr>
            <a:picLocks noChangeAspect="1" noChangeArrowheads="1"/>
          </p:cNvPicPr>
          <p:nvPr/>
        </p:nvPicPr>
        <p:blipFill>
          <a:blip r:embed="rId2"/>
          <a:srcRect/>
          <a:stretch>
            <a:fillRect/>
          </a:stretch>
        </p:blipFill>
        <p:spPr bwMode="auto">
          <a:xfrm>
            <a:off x="0" y="0"/>
            <a:ext cx="9258300" cy="6858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File:06 10 types of thalli, Chytridiomycota (M. Piepenbring).png -  Wikimedia Commons"/>
          <p:cNvPicPr>
            <a:picLocks noChangeAspect="1" noChangeArrowheads="1"/>
          </p:cNvPicPr>
          <p:nvPr/>
        </p:nvPicPr>
        <p:blipFill>
          <a:blip r:embed="rId2" cstate="print"/>
          <a:srcRect/>
          <a:stretch>
            <a:fillRect/>
          </a:stretch>
        </p:blipFill>
        <p:spPr bwMode="auto">
          <a:xfrm>
            <a:off x="0" y="0"/>
            <a:ext cx="9145986" cy="68580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Fungus - Wikipedia"/>
          <p:cNvPicPr>
            <a:picLocks noChangeAspect="1" noChangeArrowheads="1"/>
          </p:cNvPicPr>
          <p:nvPr/>
        </p:nvPicPr>
        <p:blipFill>
          <a:blip r:embed="rId2"/>
          <a:srcRect/>
          <a:stretch>
            <a:fillRect/>
          </a:stretch>
        </p:blipFill>
        <p:spPr bwMode="auto">
          <a:xfrm>
            <a:off x="-1" y="0"/>
            <a:ext cx="9144001" cy="6195063"/>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32640"/>
          </a:xfrm>
          <a:prstGeom prst="rect">
            <a:avLst/>
          </a:prstGeom>
          <a:noFill/>
        </p:spPr>
        <p:txBody>
          <a:bodyPr wrap="square" rtlCol="0">
            <a:spAutoFit/>
          </a:bodyPr>
          <a:lstStyle/>
          <a:p>
            <a:pPr algn="just"/>
            <a:r>
              <a:rPr lang="en-IN" sz="2400" b="1" dirty="0" err="1" smtClean="0">
                <a:solidFill>
                  <a:srgbClr val="FF0000"/>
                </a:solidFill>
              </a:rPr>
              <a:t>Myxomycota</a:t>
            </a:r>
            <a:endParaRPr lang="en-IN" sz="2400" b="1" dirty="0" smtClean="0">
              <a:solidFill>
                <a:srgbClr val="FF0000"/>
              </a:solidFill>
            </a:endParaRPr>
          </a:p>
          <a:p>
            <a:pPr algn="just"/>
            <a:r>
              <a:rPr lang="en-IN" sz="2000" b="1" dirty="0" smtClean="0"/>
              <a:t>Division: </a:t>
            </a:r>
            <a:r>
              <a:rPr lang="en-IN" sz="2000" b="1" dirty="0" err="1" smtClean="0"/>
              <a:t>Myxomycota</a:t>
            </a:r>
            <a:endParaRPr lang="en-IN" sz="2000" b="1" dirty="0" smtClean="0"/>
          </a:p>
          <a:p>
            <a:pPr algn="just"/>
            <a:r>
              <a:rPr lang="en-IN" sz="2000" b="1" dirty="0" smtClean="0"/>
              <a:t>Members of this division are commonly referred to as </a:t>
            </a:r>
            <a:r>
              <a:rPr lang="en-IN" sz="2000" b="1" dirty="0" smtClean="0">
                <a:solidFill>
                  <a:srgbClr val="0070C0"/>
                </a:solidFill>
              </a:rPr>
              <a:t>slime </a:t>
            </a:r>
            <a:r>
              <a:rPr lang="en-IN" sz="2000" b="1" dirty="0" err="1" smtClean="0">
                <a:solidFill>
                  <a:srgbClr val="0070C0"/>
                </a:solidFill>
              </a:rPr>
              <a:t>molds</a:t>
            </a:r>
            <a:r>
              <a:rPr lang="en-IN" sz="2000" b="1" dirty="0" smtClean="0"/>
              <a:t>. Although presently classified as </a:t>
            </a:r>
            <a:r>
              <a:rPr lang="en-IN" sz="2000" b="1" dirty="0" err="1" smtClean="0">
                <a:solidFill>
                  <a:srgbClr val="0070C0"/>
                </a:solidFill>
              </a:rPr>
              <a:t>Protozoans</a:t>
            </a:r>
            <a:r>
              <a:rPr lang="en-IN" sz="2000" b="1" dirty="0" smtClean="0">
                <a:solidFill>
                  <a:srgbClr val="0070C0"/>
                </a:solidFill>
              </a:rPr>
              <a:t>, in the Kingdom </a:t>
            </a:r>
            <a:r>
              <a:rPr lang="en-IN" sz="2000" b="1" dirty="0" err="1" smtClean="0">
                <a:solidFill>
                  <a:srgbClr val="0070C0"/>
                </a:solidFill>
              </a:rPr>
              <a:t>Protista</a:t>
            </a:r>
            <a:r>
              <a:rPr lang="en-IN" sz="2000" b="1" dirty="0" smtClean="0"/>
              <a:t>, slime </a:t>
            </a:r>
            <a:r>
              <a:rPr lang="en-IN" sz="2000" b="1" dirty="0" err="1" smtClean="0"/>
              <a:t>molds</a:t>
            </a:r>
            <a:r>
              <a:rPr lang="en-IN" sz="2000" b="1" dirty="0" smtClean="0"/>
              <a:t> were once thought to be fungi (=kingdom </a:t>
            </a:r>
            <a:r>
              <a:rPr lang="en-IN" sz="2000" b="1" dirty="0" err="1" smtClean="0"/>
              <a:t>Mycetae</a:t>
            </a:r>
            <a:r>
              <a:rPr lang="en-IN" sz="2000" b="1" dirty="0" smtClean="0"/>
              <a:t>) because they produce spores that are borne in sporangia, a characteristic common to some </a:t>
            </a:r>
            <a:r>
              <a:rPr lang="en-IN" sz="2000" b="1" dirty="0" err="1" smtClean="0"/>
              <a:t>taxa</a:t>
            </a:r>
            <a:r>
              <a:rPr lang="en-IN" sz="2000" b="1" dirty="0" smtClean="0"/>
              <a:t> of fungi. However, the assimilative stage in slime </a:t>
            </a:r>
            <a:r>
              <a:rPr lang="en-IN" sz="2000" b="1" dirty="0" err="1" smtClean="0"/>
              <a:t>molds</a:t>
            </a:r>
            <a:r>
              <a:rPr lang="en-IN" sz="2000" b="1" dirty="0" smtClean="0"/>
              <a:t> is morphologically similar to that of an amoeba. This assimilative stage has been designated a </a:t>
            </a:r>
            <a:r>
              <a:rPr lang="en-IN" sz="2000" b="1" dirty="0" err="1" smtClean="0">
                <a:solidFill>
                  <a:srgbClr val="0070C0"/>
                </a:solidFill>
              </a:rPr>
              <a:t>myxamoeba</a:t>
            </a:r>
            <a:r>
              <a:rPr lang="en-IN" sz="2000" b="1" dirty="0" smtClean="0">
                <a:solidFill>
                  <a:srgbClr val="0070C0"/>
                </a:solidFill>
              </a:rPr>
              <a:t>. </a:t>
            </a:r>
            <a:r>
              <a:rPr lang="en-IN" sz="2000" b="1" dirty="0" smtClean="0"/>
              <a:t>The </a:t>
            </a:r>
            <a:r>
              <a:rPr lang="en-IN" sz="2000" b="1" dirty="0" err="1" smtClean="0"/>
              <a:t>myxamoeba</a:t>
            </a:r>
            <a:r>
              <a:rPr lang="en-IN" sz="2000" b="1" dirty="0" smtClean="0"/>
              <a:t>, as is the case of the amoeba, is a </a:t>
            </a:r>
            <a:r>
              <a:rPr lang="en-IN" sz="2000" b="1" dirty="0" err="1" smtClean="0"/>
              <a:t>uninucleate</a:t>
            </a:r>
            <a:r>
              <a:rPr lang="en-IN" sz="2000" b="1" dirty="0" smtClean="0"/>
              <a:t>, haploid cell which is </a:t>
            </a:r>
            <a:r>
              <a:rPr lang="en-IN" sz="2000" b="1" i="1" dirty="0" smtClean="0"/>
              <a:t>not</a:t>
            </a:r>
            <a:r>
              <a:rPr lang="en-IN" sz="2000" b="1" dirty="0" smtClean="0"/>
              <a:t> enclosed in a rigid cell wall, and ingests its food by means of </a:t>
            </a:r>
            <a:r>
              <a:rPr lang="en-IN" sz="2000" b="1" dirty="0" err="1" smtClean="0"/>
              <a:t>phagocytosis</a:t>
            </a:r>
            <a:r>
              <a:rPr lang="en-IN" sz="2000" b="1" dirty="0" smtClean="0"/>
              <a:t>. During this mode of ingestion, the food particles, usually bacteria, </a:t>
            </a:r>
            <a:r>
              <a:rPr lang="en-IN" sz="2000" b="1" dirty="0" err="1" smtClean="0"/>
              <a:t>beceome</a:t>
            </a:r>
            <a:r>
              <a:rPr lang="en-IN" sz="2000" b="1" dirty="0" smtClean="0"/>
              <a:t> surrounded by the pseudopodia of the </a:t>
            </a:r>
            <a:r>
              <a:rPr lang="en-IN" sz="2000" b="1" dirty="0" err="1" smtClean="0"/>
              <a:t>myxamoeba</a:t>
            </a:r>
            <a:r>
              <a:rPr lang="en-IN" sz="2000" b="1" dirty="0" smtClean="0"/>
              <a:t>. Once the food has been engulfed in this matter, it is surrounded by a membrane or food vacuole where hydrolytic enzymes are secreted that will digest the food.  In fungi, the assimilative stages are mycelium and yeast, both of which are surrounded by a rigid cell wall and obtain their food by means of absorption. These are some of the reasons why mycologists no longer recognize slime </a:t>
            </a:r>
            <a:r>
              <a:rPr lang="en-IN" sz="2000" b="1" dirty="0" err="1" smtClean="0"/>
              <a:t>molds</a:t>
            </a:r>
            <a:r>
              <a:rPr lang="en-IN" sz="2000" b="1" dirty="0" smtClean="0"/>
              <a:t> as being fungi. However, organisms in this group continue to be studied in mycology as a matter of tradition and not because they are thought to be related to fungi. Within the </a:t>
            </a:r>
            <a:r>
              <a:rPr lang="en-IN" sz="2000" b="1" dirty="0" err="1" smtClean="0"/>
              <a:t>Myxomycota</a:t>
            </a:r>
            <a:r>
              <a:rPr lang="en-IN" sz="2000" b="1" dirty="0" smtClean="0"/>
              <a:t>, the class </a:t>
            </a:r>
            <a:r>
              <a:rPr lang="en-IN" sz="2000" b="1" dirty="0" err="1" smtClean="0"/>
              <a:t>Myxomycetes</a:t>
            </a:r>
            <a:r>
              <a:rPr lang="en-IN" sz="2000" b="1" dirty="0" smtClean="0"/>
              <a:t>, often referred to as the </a:t>
            </a:r>
            <a:r>
              <a:rPr lang="en-IN" sz="2000" b="1" dirty="0" err="1" smtClean="0">
                <a:solidFill>
                  <a:srgbClr val="0070C0"/>
                </a:solidFill>
              </a:rPr>
              <a:t>acellular</a:t>
            </a:r>
            <a:r>
              <a:rPr lang="en-IN" sz="2000" b="1" dirty="0" smtClean="0">
                <a:solidFill>
                  <a:srgbClr val="0070C0"/>
                </a:solidFill>
              </a:rPr>
              <a:t> slime </a:t>
            </a:r>
            <a:r>
              <a:rPr lang="en-IN" sz="2000" b="1" dirty="0" err="1" smtClean="0">
                <a:solidFill>
                  <a:srgbClr val="0070C0"/>
                </a:solidFill>
              </a:rPr>
              <a:t>molds</a:t>
            </a:r>
            <a:r>
              <a:rPr lang="en-IN" sz="2000" b="1" dirty="0" smtClean="0"/>
              <a:t>, will be the only class that we will consider.</a:t>
            </a:r>
          </a:p>
          <a:p>
            <a:endParaRPr lang="en-IN"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quoise Powerpoint Background Pictures | HD Wallpapers"/>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0" y="228600"/>
            <a:ext cx="9144000" cy="5339923"/>
          </a:xfrm>
          <a:prstGeom prst="rect">
            <a:avLst/>
          </a:prstGeom>
          <a:noFill/>
        </p:spPr>
        <p:txBody>
          <a:bodyPr wrap="square" rtlCol="0">
            <a:spAutoFit/>
          </a:bodyPr>
          <a:lstStyle/>
          <a:p>
            <a:pPr algn="ctr"/>
            <a:r>
              <a:rPr lang="en-US" sz="2400" b="1" i="1" u="sng" dirty="0" smtClean="0">
                <a:solidFill>
                  <a:srgbClr val="FF0000"/>
                </a:solidFill>
              </a:rPr>
              <a:t>Phylum: </a:t>
            </a:r>
            <a:r>
              <a:rPr lang="en-US" sz="2400" b="1" i="1" u="sng" dirty="0" err="1" smtClean="0">
                <a:solidFill>
                  <a:srgbClr val="FF0000"/>
                </a:solidFill>
              </a:rPr>
              <a:t>Zygomycota</a:t>
            </a:r>
            <a:endParaRPr lang="en-IN" sz="2400" b="1" i="1" u="sng" dirty="0" smtClean="0">
              <a:solidFill>
                <a:srgbClr val="FF0000"/>
              </a:solidFill>
            </a:endParaRPr>
          </a:p>
          <a:p>
            <a:r>
              <a:rPr lang="en-US" sz="2000" b="1" dirty="0" smtClean="0"/>
              <a:t> </a:t>
            </a:r>
            <a:endParaRPr lang="en-IN" sz="2000" dirty="0" smtClean="0"/>
          </a:p>
          <a:p>
            <a:pPr algn="just">
              <a:lnSpc>
                <a:spcPct val="150000"/>
              </a:lnSpc>
            </a:pPr>
            <a:r>
              <a:rPr lang="en-US" sz="2000" b="1" dirty="0" smtClean="0"/>
              <a:t>1. The </a:t>
            </a:r>
            <a:r>
              <a:rPr lang="en-US" sz="2000" b="1" dirty="0" err="1" smtClean="0"/>
              <a:t>thallus</a:t>
            </a:r>
            <a:r>
              <a:rPr lang="en-US" sz="2000" b="1" dirty="0" smtClean="0"/>
              <a:t> is normally haploid, consisting </a:t>
            </a:r>
            <a:r>
              <a:rPr lang="en-US" sz="2000" b="1" dirty="0" smtClean="0"/>
              <a:t>of </a:t>
            </a:r>
            <a:r>
              <a:rPr lang="en-US" sz="2000" b="1" dirty="0" err="1" smtClean="0"/>
              <a:t>coenocytic</a:t>
            </a:r>
            <a:r>
              <a:rPr lang="en-US" sz="2000" b="1" dirty="0" smtClean="0"/>
              <a:t> </a:t>
            </a:r>
            <a:r>
              <a:rPr lang="en-US" sz="2000" b="1" dirty="0" smtClean="0"/>
              <a:t>mycelium and its wall contains </a:t>
            </a:r>
            <a:r>
              <a:rPr lang="en-US" sz="2000" b="1" dirty="0" smtClean="0"/>
              <a:t>chitin and </a:t>
            </a:r>
            <a:r>
              <a:rPr lang="en-US" sz="2000" b="1" dirty="0" err="1" smtClean="0"/>
              <a:t>chitosan</a:t>
            </a:r>
            <a:r>
              <a:rPr lang="en-US" sz="2000" b="1" dirty="0" smtClean="0"/>
              <a:t>.</a:t>
            </a:r>
            <a:endParaRPr lang="en-IN" sz="2000" b="1" dirty="0" smtClean="0"/>
          </a:p>
          <a:p>
            <a:pPr algn="just">
              <a:lnSpc>
                <a:spcPct val="150000"/>
              </a:lnSpc>
            </a:pPr>
            <a:r>
              <a:rPr lang="en-US" sz="2000" b="1" dirty="0" smtClean="0"/>
              <a:t>2. The mycelium contains cell organelles like other fungi, except typical Golgi bodies and	</a:t>
            </a:r>
            <a:r>
              <a:rPr lang="en-US" sz="2000" b="1" dirty="0" err="1" smtClean="0"/>
              <a:t>centriole</a:t>
            </a:r>
            <a:r>
              <a:rPr lang="en-US" sz="2000" b="1" dirty="0" smtClean="0"/>
              <a:t>.</a:t>
            </a:r>
            <a:endParaRPr lang="en-IN" sz="2000" b="1" dirty="0" smtClean="0"/>
          </a:p>
          <a:p>
            <a:pPr algn="just">
              <a:lnSpc>
                <a:spcPct val="150000"/>
              </a:lnSpc>
            </a:pPr>
            <a:r>
              <a:rPr lang="en-US" sz="2000" b="1" dirty="0" smtClean="0"/>
              <a:t>3. Asexual reproduction takes place by </a:t>
            </a:r>
            <a:r>
              <a:rPr lang="en-US" sz="2000" b="1" dirty="0" err="1" smtClean="0"/>
              <a:t>aplanospores</a:t>
            </a:r>
            <a:r>
              <a:rPr lang="en-US" sz="2000" b="1" dirty="0" smtClean="0"/>
              <a:t>.</a:t>
            </a:r>
            <a:endParaRPr lang="en-IN" sz="2000" b="1" dirty="0" smtClean="0"/>
          </a:p>
          <a:p>
            <a:pPr algn="just">
              <a:lnSpc>
                <a:spcPct val="150000"/>
              </a:lnSpc>
            </a:pPr>
            <a:r>
              <a:rPr lang="en-US" sz="2000" b="1" dirty="0" smtClean="0"/>
              <a:t>4. Sexual reproduction takes place by </a:t>
            </a:r>
            <a:r>
              <a:rPr lang="en-US" sz="2000" b="1" dirty="0" err="1" smtClean="0"/>
              <a:t>gametangial</a:t>
            </a:r>
            <a:r>
              <a:rPr lang="en-US" sz="2000" b="1" dirty="0" smtClean="0"/>
              <a:t> copulation results in the formation of 	</a:t>
            </a:r>
            <a:r>
              <a:rPr lang="en-US" sz="2000" b="1" dirty="0" err="1" smtClean="0"/>
              <a:t>zygospore</a:t>
            </a:r>
            <a:r>
              <a:rPr lang="en-US" sz="2000" b="1" dirty="0" smtClean="0"/>
              <a:t> (2n)[only diploid spore].</a:t>
            </a:r>
            <a:endParaRPr lang="en-IN" sz="2000" b="1" dirty="0" smtClean="0"/>
          </a:p>
          <a:p>
            <a:pPr algn="just">
              <a:lnSpc>
                <a:spcPct val="150000"/>
              </a:lnSpc>
            </a:pPr>
            <a:r>
              <a:rPr lang="en-US" sz="2000" b="1" dirty="0" smtClean="0"/>
              <a:t> </a:t>
            </a:r>
            <a:endParaRPr lang="en-IN" sz="2000" b="1" dirty="0" smtClean="0"/>
          </a:p>
          <a:p>
            <a:pPr algn="just">
              <a:lnSpc>
                <a:spcPct val="150000"/>
              </a:lnSpc>
            </a:pPr>
            <a:r>
              <a:rPr lang="en-US" sz="2000" b="1" dirty="0" smtClean="0"/>
              <a:t>Common genera: </a:t>
            </a:r>
            <a:r>
              <a:rPr lang="en-US" sz="2000" b="1" i="1" dirty="0" err="1" smtClean="0"/>
              <a:t>Mucor</a:t>
            </a:r>
            <a:r>
              <a:rPr lang="en-US" sz="2000" b="1" i="1" dirty="0" smtClean="0"/>
              <a:t>, </a:t>
            </a:r>
            <a:r>
              <a:rPr lang="en-US" sz="2000" b="1" i="1" dirty="0" err="1" smtClean="0"/>
              <a:t>Rhizopus</a:t>
            </a:r>
            <a:r>
              <a:rPr lang="en-US" sz="2000" b="1" i="1" dirty="0" smtClean="0"/>
              <a:t>, </a:t>
            </a:r>
            <a:r>
              <a:rPr lang="en-US" sz="2000" b="1" i="1" dirty="0" err="1" smtClean="0"/>
              <a:t>Phyco</a:t>
            </a:r>
            <a:r>
              <a:rPr lang="en-US" sz="2000" b="1" i="1" dirty="0" smtClean="0"/>
              <a:t>- </a:t>
            </a:r>
            <a:r>
              <a:rPr lang="en-US" sz="2000" b="1" i="1" dirty="0" err="1" smtClean="0"/>
              <a:t>myces</a:t>
            </a:r>
            <a:r>
              <a:rPr lang="en-US" sz="2000" b="1" i="1" dirty="0" smtClean="0"/>
              <a:t>, </a:t>
            </a:r>
            <a:r>
              <a:rPr lang="en-US" sz="2000" b="1" i="1" dirty="0" err="1" smtClean="0"/>
              <a:t>Cunninghamella</a:t>
            </a:r>
            <a:r>
              <a:rPr lang="en-US" sz="2000" b="1" i="1" dirty="0" smtClean="0"/>
              <a:t> etc.</a:t>
            </a:r>
            <a:endParaRPr lang="en-IN" sz="2000" b="1" i="1" dirty="0" smtClean="0"/>
          </a:p>
          <a:p>
            <a:pPr algn="just">
              <a:lnSpc>
                <a:spcPct val="150000"/>
              </a:lnSpc>
            </a:pPr>
            <a:endParaRPr lang="en-IN" b="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quoise Powerpoint Background Pictures | HD Wallpapers"/>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54274" name="Picture 2" descr="www.scienceexamtopic.com: Information of Mucor"/>
          <p:cNvPicPr>
            <a:picLocks noChangeAspect="1" noChangeArrowheads="1"/>
          </p:cNvPicPr>
          <p:nvPr/>
        </p:nvPicPr>
        <p:blipFill>
          <a:blip r:embed="rId3"/>
          <a:srcRect/>
          <a:stretch>
            <a:fillRect/>
          </a:stretch>
        </p:blipFill>
        <p:spPr bwMode="auto">
          <a:xfrm>
            <a:off x="838200" y="609600"/>
            <a:ext cx="7620000" cy="5715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quoise Powerpoint Background Pictures | HD Wallpapers"/>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53250" name="Picture 2" descr="The One Place You're Not Checking for Moldy Bread | Reader's Digest"/>
          <p:cNvPicPr>
            <a:picLocks noChangeAspect="1" noChangeArrowheads="1"/>
          </p:cNvPicPr>
          <p:nvPr/>
        </p:nvPicPr>
        <p:blipFill>
          <a:blip r:embed="rId3"/>
          <a:srcRect/>
          <a:stretch>
            <a:fillRect/>
          </a:stretch>
        </p:blipFill>
        <p:spPr bwMode="auto">
          <a:xfrm>
            <a:off x="0" y="228600"/>
            <a:ext cx="9144000" cy="60960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AutoShape 2" descr="Rhizopus | Mycology Onl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55300" name="AutoShape 4" descr="Rhizopus | Mycology Onl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4" name="Picture 3" descr="Turquoise Powerpoint Background Pictures | HD Wallpapers"/>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7172" name="Picture 4" descr="Image result for mucor columella sporangium | Watering globe, Image, Globe"/>
          <p:cNvPicPr>
            <a:picLocks noChangeAspect="1" noChangeArrowheads="1"/>
          </p:cNvPicPr>
          <p:nvPr/>
        </p:nvPicPr>
        <p:blipFill>
          <a:blip r:embed="rId3"/>
          <a:srcRect/>
          <a:stretch>
            <a:fillRect/>
          </a:stretch>
        </p:blipFill>
        <p:spPr bwMode="auto">
          <a:xfrm>
            <a:off x="190179" y="152400"/>
            <a:ext cx="8725221" cy="65532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un Square: CLASSIFICATION OF FUNGI"/>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quoise Powerpoint Background Pictures | HD Wallpapers"/>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073" name="Rectangle 1"/>
          <p:cNvSpPr>
            <a:spLocks noChangeArrowheads="1"/>
          </p:cNvSpPr>
          <p:nvPr/>
        </p:nvSpPr>
        <p:spPr bwMode="auto">
          <a:xfrm>
            <a:off x="0" y="0"/>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sng"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Phylum </a:t>
            </a:r>
            <a:r>
              <a:rPr kumimoji="0" lang="en-US" sz="2400" b="1" i="1" u="sng"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Ascomycota</a:t>
            </a:r>
            <a:endParaRPr kumimoji="0" lang="en-US" sz="3600" b="0" i="1" u="sng" strike="noStrike" cap="none" normalizeH="0" baseline="0" dirty="0" smtClean="0">
              <a:ln>
                <a:noFill/>
              </a:ln>
              <a:solidFill>
                <a:srgbClr val="FF0000"/>
              </a:solidFill>
              <a:effectLst/>
              <a:latin typeface="Arial" pitchFamily="34" charset="0"/>
              <a:cs typeface="Arial" pitchFamily="34" charset="0"/>
            </a:endParaRPr>
          </a:p>
        </p:txBody>
      </p:sp>
      <p:sp>
        <p:nvSpPr>
          <p:cNvPr id="4" name="TextBox 3"/>
          <p:cNvSpPr txBox="1"/>
          <p:nvPr/>
        </p:nvSpPr>
        <p:spPr>
          <a:xfrm>
            <a:off x="0" y="228600"/>
            <a:ext cx="9144000" cy="6555641"/>
          </a:xfrm>
          <a:prstGeom prst="rect">
            <a:avLst/>
          </a:prstGeom>
          <a:noFill/>
        </p:spPr>
        <p:txBody>
          <a:bodyPr wrap="square" rtlCol="0">
            <a:spAutoFit/>
          </a:bodyPr>
          <a:lstStyle/>
          <a:p>
            <a:pPr algn="just">
              <a:lnSpc>
                <a:spcPct val="150000"/>
              </a:lnSpc>
            </a:pPr>
            <a:r>
              <a:rPr lang="en-US" sz="2000" b="1" dirty="0" smtClean="0"/>
              <a:t>1. Vegetative body is unicellular or commonly well developed, branched </a:t>
            </a:r>
            <a:r>
              <a:rPr lang="en-US" sz="2000" b="1" dirty="0" err="1" smtClean="0"/>
              <a:t>septate</a:t>
            </a:r>
            <a:r>
              <a:rPr lang="en-US" sz="2000" b="1" dirty="0" smtClean="0"/>
              <a:t> mycelium with 	</a:t>
            </a:r>
            <a:r>
              <a:rPr lang="en-US" sz="2000" b="1" dirty="0" err="1" smtClean="0"/>
              <a:t>uni</a:t>
            </a:r>
            <a:r>
              <a:rPr lang="en-US" sz="2000" b="1" dirty="0" smtClean="0"/>
              <a:t> or multinucleate cells having perforated septa.</a:t>
            </a:r>
            <a:endParaRPr lang="en-IN" sz="2000" b="1" dirty="0" smtClean="0"/>
          </a:p>
          <a:p>
            <a:pPr algn="just">
              <a:lnSpc>
                <a:spcPct val="150000"/>
              </a:lnSpc>
            </a:pPr>
            <a:r>
              <a:rPr lang="en-US" sz="2000" b="1" dirty="0" smtClean="0"/>
              <a:t>2. Mostly, the cell wall is composed of chitin </a:t>
            </a:r>
            <a:r>
              <a:rPr lang="en-US" sz="2000" b="1" dirty="0" smtClean="0"/>
              <a:t>and </a:t>
            </a:r>
            <a:r>
              <a:rPr lang="en-US" sz="2000" b="1" dirty="0" err="1" smtClean="0"/>
              <a:t>glucans</a:t>
            </a:r>
            <a:r>
              <a:rPr lang="en-US" sz="2000" b="1" dirty="0" smtClean="0"/>
              <a:t>, but in unicellular form, it is composed </a:t>
            </a:r>
            <a:r>
              <a:rPr lang="en-US" sz="2000" b="1" dirty="0" smtClean="0"/>
              <a:t> of </a:t>
            </a:r>
            <a:r>
              <a:rPr lang="en-US" sz="2000" b="1" dirty="0" err="1" smtClean="0"/>
              <a:t>glucans</a:t>
            </a:r>
            <a:r>
              <a:rPr lang="en-US" sz="2000" b="1" dirty="0" smtClean="0"/>
              <a:t> and </a:t>
            </a:r>
            <a:r>
              <a:rPr lang="en-US" sz="2000" b="1" dirty="0" err="1" smtClean="0"/>
              <a:t>mannans</a:t>
            </a:r>
            <a:r>
              <a:rPr lang="en-US" sz="2000" b="1" dirty="0" smtClean="0"/>
              <a:t>.</a:t>
            </a:r>
            <a:endParaRPr lang="en-IN" sz="2000" b="1" dirty="0" smtClean="0"/>
          </a:p>
          <a:p>
            <a:pPr algn="just">
              <a:lnSpc>
                <a:spcPct val="150000"/>
              </a:lnSpc>
            </a:pPr>
            <a:r>
              <a:rPr lang="en-US" sz="2000" b="1" dirty="0" smtClean="0"/>
              <a:t>3. Vegetative reproduction takes place by fragmentation (in filamentous form), fission </a:t>
            </a:r>
            <a:r>
              <a:rPr lang="en-US" sz="2000" b="1" dirty="0" smtClean="0"/>
              <a:t>and budding </a:t>
            </a:r>
            <a:r>
              <a:rPr lang="en-US" sz="2000" b="1" dirty="0" smtClean="0"/>
              <a:t>(in unicellular form).</a:t>
            </a:r>
            <a:endParaRPr lang="en-IN" sz="2000" b="1" dirty="0" smtClean="0"/>
          </a:p>
          <a:p>
            <a:pPr algn="just">
              <a:lnSpc>
                <a:spcPct val="150000"/>
              </a:lnSpc>
            </a:pPr>
            <a:r>
              <a:rPr lang="en-US" sz="2000" b="1" dirty="0" smtClean="0"/>
              <a:t>4. Asexual reproduction takes place by </a:t>
            </a:r>
            <a:r>
              <a:rPr lang="en-US" sz="2000" b="1" dirty="0" smtClean="0"/>
              <a:t>non-motile spores</a:t>
            </a:r>
            <a:r>
              <a:rPr lang="en-US" sz="2000" b="1" dirty="0" smtClean="0"/>
              <a:t>, such as conidia, </a:t>
            </a:r>
            <a:r>
              <a:rPr lang="en-US" sz="2000" b="1" dirty="0" err="1" smtClean="0"/>
              <a:t>oidia</a:t>
            </a:r>
            <a:r>
              <a:rPr lang="en-US" sz="2000" b="1" dirty="0" smtClean="0"/>
              <a:t> and </a:t>
            </a:r>
            <a:r>
              <a:rPr lang="en-US" sz="2000" b="1" dirty="0" err="1" smtClean="0"/>
              <a:t>chlamydospores</a:t>
            </a:r>
            <a:r>
              <a:rPr lang="en-US" sz="2000" b="1" dirty="0" smtClean="0"/>
              <a:t>.</a:t>
            </a:r>
            <a:endParaRPr lang="en-IN" sz="2000" b="1" dirty="0" smtClean="0"/>
          </a:p>
          <a:p>
            <a:pPr algn="just">
              <a:lnSpc>
                <a:spcPct val="150000"/>
              </a:lnSpc>
            </a:pPr>
            <a:r>
              <a:rPr lang="en-US" sz="2000" b="1" dirty="0" smtClean="0"/>
              <a:t>5. Sexual reproduction takes place by </a:t>
            </a:r>
            <a:r>
              <a:rPr lang="en-US" sz="2000" b="1" dirty="0" err="1" smtClean="0"/>
              <a:t>gametangial</a:t>
            </a:r>
            <a:r>
              <a:rPr lang="en-US" sz="2000" b="1" dirty="0" smtClean="0"/>
              <a:t> copulation </a:t>
            </a:r>
            <a:r>
              <a:rPr lang="en-US" sz="2000" b="1" dirty="0" smtClean="0"/>
              <a:t>(</a:t>
            </a:r>
            <a:r>
              <a:rPr lang="en-US" sz="2000" b="1" dirty="0" err="1" smtClean="0"/>
              <a:t>Saccharomyces</a:t>
            </a:r>
            <a:r>
              <a:rPr lang="en-US" sz="2000" b="1" dirty="0" smtClean="0"/>
              <a:t>), </a:t>
            </a:r>
            <a:r>
              <a:rPr lang="en-US" sz="2000" b="1" dirty="0" err="1" smtClean="0"/>
              <a:t>gametangial</a:t>
            </a:r>
            <a:r>
              <a:rPr lang="en-US" sz="2000" b="1" dirty="0" smtClean="0"/>
              <a:t> </a:t>
            </a:r>
            <a:r>
              <a:rPr lang="en-US" sz="2000" b="1" dirty="0" smtClean="0"/>
              <a:t>contact(</a:t>
            </a:r>
            <a:r>
              <a:rPr lang="en-US" sz="2000" b="1" dirty="0" err="1" smtClean="0"/>
              <a:t>Penicillium</a:t>
            </a:r>
            <a:r>
              <a:rPr lang="en-US" sz="2000" b="1" dirty="0" smtClean="0"/>
              <a:t>), </a:t>
            </a:r>
            <a:r>
              <a:rPr lang="en-US" sz="2000" b="1" dirty="0" err="1" smtClean="0"/>
              <a:t>somatogamy</a:t>
            </a:r>
            <a:r>
              <a:rPr lang="en-US" sz="2000" b="1" dirty="0" smtClean="0"/>
              <a:t> (</a:t>
            </a:r>
            <a:r>
              <a:rPr lang="en-US" sz="2000" b="1" dirty="0" err="1" smtClean="0"/>
              <a:t>Morchella</a:t>
            </a:r>
            <a:r>
              <a:rPr lang="en-US" sz="2000" b="1" dirty="0" smtClean="0"/>
              <a:t>) </a:t>
            </a:r>
            <a:r>
              <a:rPr lang="en-US" sz="2000" b="1" dirty="0" smtClean="0"/>
              <a:t>or </a:t>
            </a:r>
            <a:r>
              <a:rPr lang="en-US" sz="2000" b="1" dirty="0" err="1" smtClean="0"/>
              <a:t>spermatization</a:t>
            </a:r>
            <a:r>
              <a:rPr lang="en-US" sz="2000" b="1" dirty="0" smtClean="0"/>
              <a:t> </a:t>
            </a:r>
            <a:r>
              <a:rPr lang="en-US" sz="2000" b="1" dirty="0" smtClean="0"/>
              <a:t>(</a:t>
            </a:r>
            <a:r>
              <a:rPr lang="en-US" sz="2000" b="1" dirty="0" err="1" smtClean="0"/>
              <a:t>Polystigma</a:t>
            </a:r>
            <a:r>
              <a:rPr lang="en-US" sz="2000" b="1" dirty="0" smtClean="0"/>
              <a:t>).</a:t>
            </a:r>
            <a:endParaRPr lang="en-IN" sz="2000" b="1" dirty="0" smtClean="0"/>
          </a:p>
          <a:p>
            <a:pPr algn="just">
              <a:lnSpc>
                <a:spcPct val="150000"/>
              </a:lnSpc>
            </a:pPr>
            <a:r>
              <a:rPr lang="en-US" sz="2000" b="1" dirty="0" smtClean="0"/>
              <a:t>6. Complete absence of motile structures.</a:t>
            </a:r>
            <a:endParaRPr lang="en-IN" sz="2000" b="1" dirty="0" smtClean="0"/>
          </a:p>
          <a:p>
            <a:pPr algn="just">
              <a:lnSpc>
                <a:spcPct val="150000"/>
              </a:lnSpc>
            </a:pPr>
            <a:r>
              <a:rPr lang="en-US" sz="2000" b="1" dirty="0" smtClean="0"/>
              <a:t>7. The product of sexual reproduction is </a:t>
            </a:r>
            <a:r>
              <a:rPr lang="en-US" sz="2000" b="1" dirty="0" smtClean="0"/>
              <a:t>the </a:t>
            </a:r>
            <a:r>
              <a:rPr lang="en-US" sz="2000" b="1" dirty="0" err="1" smtClean="0"/>
              <a:t>ascospores</a:t>
            </a:r>
            <a:r>
              <a:rPr lang="en-US" sz="2000" b="1" dirty="0" smtClean="0"/>
              <a:t> </a:t>
            </a:r>
            <a:r>
              <a:rPr lang="en-US" sz="2000" b="1" dirty="0" smtClean="0"/>
              <a:t>grown inside a small </a:t>
            </a:r>
            <a:r>
              <a:rPr lang="en-US" sz="2000" b="1" dirty="0" err="1" smtClean="0"/>
              <a:t>specialised</a:t>
            </a:r>
            <a:r>
              <a:rPr lang="en-US" sz="2000" b="1" dirty="0" smtClean="0"/>
              <a:t> </a:t>
            </a:r>
            <a:r>
              <a:rPr lang="en-US" sz="2000" b="1" dirty="0" smtClean="0"/>
              <a:t>saclike structure</a:t>
            </a:r>
            <a:r>
              <a:rPr lang="en-US" sz="2000" b="1" dirty="0" smtClean="0"/>
              <a:t>, called </a:t>
            </a:r>
            <a:r>
              <a:rPr lang="en-US" sz="2000" b="1" dirty="0" err="1" smtClean="0"/>
              <a:t>ascus</a:t>
            </a:r>
            <a:r>
              <a:rPr lang="en-US" sz="2000" b="1" dirty="0" smtClean="0"/>
              <a:t>.</a:t>
            </a:r>
            <a:endParaRPr lang="en-IN"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ametangial contact and Gametangial copulation for NEET/AIIMS - YouTube"/>
          <p:cNvPicPr>
            <a:picLocks noChangeAspect="1" noChangeArrowheads="1"/>
          </p:cNvPicPr>
          <p:nvPr/>
        </p:nvPicPr>
        <p:blipFill>
          <a:blip r:embed="rId2"/>
          <a:srcRect/>
          <a:stretch>
            <a:fillRect/>
          </a:stretch>
        </p:blipFill>
        <p:spPr bwMode="auto">
          <a:xfrm>
            <a:off x="-1" y="0"/>
            <a:ext cx="9143997" cy="68580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quoise Powerpoint Background Pictures | HD Wallpapers"/>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5124" name="Picture 4" descr="Pin on Ascomycota-Ascocarps"/>
          <p:cNvPicPr>
            <a:picLocks noChangeAspect="1" noChangeArrowheads="1"/>
          </p:cNvPicPr>
          <p:nvPr/>
        </p:nvPicPr>
        <p:blipFill>
          <a:blip r:embed="rId3"/>
          <a:srcRect/>
          <a:stretch>
            <a:fillRect/>
          </a:stretch>
        </p:blipFill>
        <p:spPr bwMode="auto">
          <a:xfrm>
            <a:off x="0" y="1524000"/>
            <a:ext cx="9134717" cy="2971800"/>
          </a:xfrm>
          <a:prstGeom prst="rect">
            <a:avLst/>
          </a:prstGeom>
          <a:noFill/>
        </p:spPr>
      </p:pic>
      <p:sp>
        <p:nvSpPr>
          <p:cNvPr id="5" name="Rectangle 4"/>
          <p:cNvSpPr/>
          <p:nvPr/>
        </p:nvSpPr>
        <p:spPr>
          <a:xfrm>
            <a:off x="0" y="304800"/>
            <a:ext cx="9144000" cy="1015663"/>
          </a:xfrm>
          <a:prstGeom prst="rect">
            <a:avLst/>
          </a:prstGeom>
        </p:spPr>
        <p:txBody>
          <a:bodyPr wrap="square">
            <a:spAutoFit/>
          </a:bodyPr>
          <a:lstStyle/>
          <a:p>
            <a:pPr algn="just"/>
            <a:r>
              <a:rPr lang="en-US" sz="2000" b="1" dirty="0" smtClean="0"/>
              <a:t>8. The fruit bodies (inside which </a:t>
            </a:r>
            <a:r>
              <a:rPr lang="en-US" sz="2000" b="1" dirty="0" err="1" smtClean="0"/>
              <a:t>ascus</a:t>
            </a:r>
            <a:r>
              <a:rPr lang="en-US" sz="2000" b="1" dirty="0" smtClean="0"/>
              <a:t> developed) are the </a:t>
            </a:r>
            <a:r>
              <a:rPr lang="en-US" sz="2000" b="1" dirty="0" err="1" smtClean="0"/>
              <a:t>ascocarps</a:t>
            </a:r>
            <a:r>
              <a:rPr lang="en-US" sz="2000" b="1" dirty="0" smtClean="0"/>
              <a:t>. The </a:t>
            </a:r>
            <a:r>
              <a:rPr lang="en-US" sz="2000" b="1" dirty="0" err="1" smtClean="0"/>
              <a:t>ascocarps</a:t>
            </a:r>
            <a:r>
              <a:rPr lang="en-US" sz="2000" b="1" dirty="0" smtClean="0"/>
              <a:t> may be	</a:t>
            </a:r>
            <a:r>
              <a:rPr lang="en-US" sz="2000" b="1" dirty="0" err="1" smtClean="0"/>
              <a:t>cleistothecium</a:t>
            </a:r>
            <a:r>
              <a:rPr lang="en-US" sz="2000" b="1" dirty="0" smtClean="0"/>
              <a:t> (</a:t>
            </a:r>
            <a:r>
              <a:rPr lang="en-US" sz="2000" b="1" dirty="0" err="1" smtClean="0"/>
              <a:t>Penicilliumi</a:t>
            </a:r>
            <a:r>
              <a:rPr lang="en-US" sz="2000" b="1" dirty="0" smtClean="0"/>
              <a:t>), </a:t>
            </a:r>
            <a:r>
              <a:rPr lang="en-US" sz="2000" b="1" dirty="0" err="1" smtClean="0"/>
              <a:t>apothecium</a:t>
            </a:r>
            <a:r>
              <a:rPr lang="en-US" sz="2000" b="1" dirty="0" smtClean="0"/>
              <a:t> (</a:t>
            </a:r>
            <a:r>
              <a:rPr lang="en-US" sz="2000" b="1" dirty="0" err="1" smtClean="0"/>
              <a:t>Ascobolus</a:t>
            </a:r>
            <a:r>
              <a:rPr lang="en-US" sz="2000" b="1" dirty="0" smtClean="0"/>
              <a:t>), </a:t>
            </a:r>
            <a:r>
              <a:rPr lang="en-US" sz="2000" b="1" dirty="0" err="1" smtClean="0"/>
              <a:t>perithecium</a:t>
            </a:r>
            <a:r>
              <a:rPr lang="en-US" sz="2000" b="1" dirty="0" smtClean="0"/>
              <a:t> (</a:t>
            </a:r>
            <a:r>
              <a:rPr lang="en-US" sz="2000" b="1" dirty="0" err="1" smtClean="0"/>
              <a:t>Daldenia</a:t>
            </a:r>
            <a:r>
              <a:rPr lang="en-US" sz="2000" b="1" dirty="0" smtClean="0"/>
              <a:t>) or 	</a:t>
            </a:r>
            <a:r>
              <a:rPr lang="en-US" sz="2000" b="1" dirty="0" err="1" smtClean="0"/>
              <a:t>ascostroma</a:t>
            </a:r>
            <a:r>
              <a:rPr lang="en-US" sz="2000" b="1" dirty="0" smtClean="0"/>
              <a:t> (</a:t>
            </a:r>
            <a:r>
              <a:rPr lang="en-US" sz="2000" b="1" dirty="0" err="1" smtClean="0"/>
              <a:t>Elsinoeveneta</a:t>
            </a:r>
            <a:r>
              <a:rPr lang="en-US" sz="2000" b="1" dirty="0" smtClean="0"/>
              <a:t>).</a:t>
            </a:r>
            <a:endParaRPr lang="en-IN" sz="2000" b="1" dirty="0" smtClean="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Ascobolus Images, Stock Photos &amp; Vectors | Shutterstock"/>
          <p:cNvPicPr>
            <a:picLocks noChangeAspect="1" noChangeArrowheads="1"/>
          </p:cNvPicPr>
          <p:nvPr/>
        </p:nvPicPr>
        <p:blipFill>
          <a:blip r:embed="rId2"/>
          <a:srcRect b="18919"/>
          <a:stretch>
            <a:fillRect/>
          </a:stretch>
        </p:blipFill>
        <p:spPr bwMode="auto">
          <a:xfrm>
            <a:off x="1089" y="1219200"/>
            <a:ext cx="9142911" cy="45720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edium"/>
          <p:cNvPicPr>
            <a:picLocks noChangeAspect="1" noChangeArrowheads="1"/>
          </p:cNvPicPr>
          <p:nvPr/>
        </p:nvPicPr>
        <p:blipFill>
          <a:blip r:embed="rId2"/>
          <a:srcRect/>
          <a:stretch>
            <a:fillRect/>
          </a:stretch>
        </p:blipFill>
        <p:spPr bwMode="auto">
          <a:xfrm>
            <a:off x="304800" y="0"/>
            <a:ext cx="8302661" cy="6858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emitrichia serpula - Pretzel slime mold... | Slime mould, Mushroom fungi,  Fungi"/>
          <p:cNvPicPr>
            <a:picLocks noChangeAspect="1" noChangeArrowheads="1"/>
          </p:cNvPicPr>
          <p:nvPr/>
        </p:nvPicPr>
        <p:blipFill>
          <a:blip r:embed="rId2"/>
          <a:srcRect/>
          <a:stretch>
            <a:fillRect/>
          </a:stretch>
        </p:blipFill>
        <p:spPr bwMode="auto">
          <a:xfrm>
            <a:off x="0" y="0"/>
            <a:ext cx="9143999" cy="6858000"/>
          </a:xfrm>
          <a:prstGeom prst="rect">
            <a:avLst/>
          </a:prstGeom>
          <a:noFill/>
        </p:spPr>
      </p:pic>
      <p:sp>
        <p:nvSpPr>
          <p:cNvPr id="3" name="TextBox 2"/>
          <p:cNvSpPr txBox="1"/>
          <p:nvPr/>
        </p:nvSpPr>
        <p:spPr>
          <a:xfrm>
            <a:off x="0" y="0"/>
            <a:ext cx="3352800" cy="400110"/>
          </a:xfrm>
          <a:prstGeom prst="rect">
            <a:avLst/>
          </a:prstGeom>
          <a:noFill/>
        </p:spPr>
        <p:txBody>
          <a:bodyPr wrap="square" rtlCol="0">
            <a:spAutoFit/>
          </a:bodyPr>
          <a:lstStyle/>
          <a:p>
            <a:r>
              <a:rPr lang="en-US" sz="2000" b="1" dirty="0" err="1" smtClean="0">
                <a:solidFill>
                  <a:srgbClr val="FFFF00"/>
                </a:solidFill>
              </a:rPr>
              <a:t>Myxomycotina</a:t>
            </a:r>
            <a:r>
              <a:rPr lang="en-US" sz="2000" b="1" dirty="0" smtClean="0">
                <a:solidFill>
                  <a:srgbClr val="FFFF00"/>
                </a:solidFill>
              </a:rPr>
              <a:t>: Slime mould </a:t>
            </a:r>
            <a:endParaRPr lang="en-IN" sz="2000" b="1" dirty="0">
              <a:solidFill>
                <a:srgbClr val="FFFF00"/>
              </a:solidFill>
            </a:endParaRPr>
          </a:p>
        </p:txBody>
      </p:sp>
      <p:sp>
        <p:nvSpPr>
          <p:cNvPr id="4" name="Rectangle 3"/>
          <p:cNvSpPr/>
          <p:nvPr/>
        </p:nvSpPr>
        <p:spPr>
          <a:xfrm>
            <a:off x="0" y="457200"/>
            <a:ext cx="2686954" cy="461665"/>
          </a:xfrm>
          <a:prstGeom prst="rect">
            <a:avLst/>
          </a:prstGeom>
        </p:spPr>
        <p:txBody>
          <a:bodyPr wrap="none">
            <a:spAutoFit/>
          </a:bodyPr>
          <a:lstStyle/>
          <a:p>
            <a:r>
              <a:rPr lang="en-IN" sz="2400" b="1" i="1" dirty="0" err="1" smtClean="0">
                <a:solidFill>
                  <a:srgbClr val="FFFF00"/>
                </a:solidFill>
              </a:rPr>
              <a:t>Hemitrichia</a:t>
            </a:r>
            <a:r>
              <a:rPr lang="en-IN" sz="2400" b="1" i="1" dirty="0" smtClean="0">
                <a:solidFill>
                  <a:srgbClr val="FFFF00"/>
                </a:solidFill>
              </a:rPr>
              <a:t> </a:t>
            </a:r>
            <a:r>
              <a:rPr lang="en-IN" sz="2400" b="1" i="1" dirty="0" err="1" smtClean="0">
                <a:solidFill>
                  <a:srgbClr val="FFFF00"/>
                </a:solidFill>
              </a:rPr>
              <a:t>serpula</a:t>
            </a:r>
            <a:endParaRPr lang="en-IN" sz="2400" b="1" i="1" dirty="0">
              <a:solidFill>
                <a:srgbClr val="FFFF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edium"/>
          <p:cNvPicPr>
            <a:picLocks noChangeAspect="1" noChangeArrowheads="1"/>
          </p:cNvPicPr>
          <p:nvPr/>
        </p:nvPicPr>
        <p:blipFill>
          <a:blip r:embed="rId2"/>
          <a:srcRect/>
          <a:stretch>
            <a:fillRect/>
          </a:stretch>
        </p:blipFill>
        <p:spPr bwMode="auto">
          <a:xfrm>
            <a:off x="223622" y="0"/>
            <a:ext cx="8615578" cy="68580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Morchella esculentoides (MushroomExpert.Com)"/>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1"/>
            <a:ext cx="5486400" cy="1138773"/>
          </a:xfrm>
          <a:prstGeom prst="rect">
            <a:avLst/>
          </a:prstGeom>
        </p:spPr>
        <p:txBody>
          <a:bodyPr wrap="square">
            <a:spAutoFit/>
          </a:bodyPr>
          <a:lstStyle/>
          <a:p>
            <a:r>
              <a:rPr lang="en-IN" sz="2800" b="1" i="1" dirty="0" err="1" smtClean="0">
                <a:solidFill>
                  <a:schemeClr val="bg1"/>
                </a:solidFill>
              </a:rPr>
              <a:t>Morchella</a:t>
            </a:r>
            <a:r>
              <a:rPr lang="en-IN" sz="2800" b="1" i="1" dirty="0" smtClean="0">
                <a:solidFill>
                  <a:schemeClr val="bg1"/>
                </a:solidFill>
              </a:rPr>
              <a:t> </a:t>
            </a:r>
            <a:r>
              <a:rPr lang="en-IN" sz="2800" b="1" i="1" dirty="0" err="1" smtClean="0">
                <a:solidFill>
                  <a:schemeClr val="bg1"/>
                </a:solidFill>
              </a:rPr>
              <a:t>esculentoides</a:t>
            </a:r>
            <a:r>
              <a:rPr lang="en-IN" sz="4000" b="1" i="1" dirty="0" smtClean="0">
                <a:solidFill>
                  <a:schemeClr val="bg1"/>
                </a:solidFill>
              </a:rPr>
              <a:t>.</a:t>
            </a:r>
          </a:p>
          <a:p>
            <a:endParaRPr lang="en-IN" sz="2800" b="1" dirty="0">
              <a:solidFill>
                <a:srgbClr val="FFFF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quoise Powerpoint Background Pictures | HD Wallpapers"/>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0" y="0"/>
            <a:ext cx="9144000" cy="6309420"/>
          </a:xfrm>
          <a:prstGeom prst="rect">
            <a:avLst/>
          </a:prstGeom>
          <a:noFill/>
        </p:spPr>
        <p:txBody>
          <a:bodyPr wrap="square" rtlCol="0">
            <a:spAutoFit/>
          </a:bodyPr>
          <a:lstStyle/>
          <a:p>
            <a:pPr algn="ctr"/>
            <a:r>
              <a:rPr lang="en-US" sz="2400" b="1" dirty="0" smtClean="0">
                <a:solidFill>
                  <a:srgbClr val="FF0000"/>
                </a:solidFill>
              </a:rPr>
              <a:t>Phylum: </a:t>
            </a:r>
            <a:r>
              <a:rPr lang="en-US" sz="2400" b="1" dirty="0" err="1" smtClean="0">
                <a:solidFill>
                  <a:srgbClr val="FF0000"/>
                </a:solidFill>
              </a:rPr>
              <a:t>Basidiomycota</a:t>
            </a:r>
            <a:endParaRPr lang="en-IN" sz="2400" dirty="0" smtClean="0">
              <a:solidFill>
                <a:srgbClr val="FF0000"/>
              </a:solidFill>
            </a:endParaRPr>
          </a:p>
          <a:p>
            <a:pPr algn="just"/>
            <a:r>
              <a:rPr lang="en-US" sz="2000" dirty="0" smtClean="0"/>
              <a:t> </a:t>
            </a:r>
            <a:r>
              <a:rPr lang="en-US" sz="2000" b="1" dirty="0" smtClean="0"/>
              <a:t>1</a:t>
            </a:r>
            <a:r>
              <a:rPr lang="en-US" sz="2000" b="1" dirty="0" smtClean="0"/>
              <a:t>. Presence of well-developed, branched and </a:t>
            </a:r>
            <a:r>
              <a:rPr lang="en-US" sz="2000" b="1" dirty="0" err="1" smtClean="0"/>
              <a:t>septatemycelium</a:t>
            </a:r>
            <a:r>
              <a:rPr lang="en-US" sz="2000" b="1" dirty="0" smtClean="0"/>
              <a:t> having simple (e.g., </a:t>
            </a:r>
            <a:r>
              <a:rPr lang="en-US" sz="2000" b="1" dirty="0" err="1" smtClean="0"/>
              <a:t>Ustlaginales</a:t>
            </a:r>
            <a:r>
              <a:rPr lang="en-US" sz="2000" b="1" dirty="0" smtClean="0"/>
              <a:t>	and </a:t>
            </a:r>
            <a:r>
              <a:rPr lang="en-US" sz="2000" b="1" dirty="0" err="1" smtClean="0"/>
              <a:t>Uredinales</a:t>
            </a:r>
            <a:r>
              <a:rPr lang="en-US" sz="2000" b="1" dirty="0" smtClean="0"/>
              <a:t>) or </a:t>
            </a:r>
            <a:r>
              <a:rPr lang="en-US" sz="2000" b="1" dirty="0" err="1" smtClean="0"/>
              <a:t>dolipore</a:t>
            </a:r>
            <a:r>
              <a:rPr lang="en-US" sz="2000" b="1" dirty="0" smtClean="0"/>
              <a:t> (e.g., </a:t>
            </a:r>
            <a:r>
              <a:rPr lang="en-US" sz="2000" b="1" dirty="0" err="1" smtClean="0"/>
              <a:t>Auriculariaceae,aphyllo</a:t>
            </a:r>
            <a:r>
              <a:rPr lang="en-US" sz="2000" b="1" dirty="0" smtClean="0"/>
              <a:t>- </a:t>
            </a:r>
            <a:r>
              <a:rPr lang="en-US" sz="2000" b="1" dirty="0" err="1" smtClean="0"/>
              <a:t>phorales</a:t>
            </a:r>
            <a:r>
              <a:rPr lang="en-US" sz="2000" b="1" dirty="0" smtClean="0"/>
              <a:t> and </a:t>
            </a:r>
            <a:r>
              <a:rPr lang="en-US" sz="2000" b="1" dirty="0" err="1" smtClean="0"/>
              <a:t>Agaricales</a:t>
            </a:r>
            <a:r>
              <a:rPr lang="en-US" sz="2000" b="1" dirty="0" smtClean="0"/>
              <a:t>) 	septum.</a:t>
            </a:r>
            <a:endParaRPr lang="en-IN" sz="2000" b="1" dirty="0" smtClean="0"/>
          </a:p>
          <a:p>
            <a:pPr algn="just"/>
            <a:r>
              <a:rPr lang="en-US" sz="2000" b="1" dirty="0" smtClean="0"/>
              <a:t>2. The </a:t>
            </a:r>
            <a:r>
              <a:rPr lang="en-US" sz="2000" b="1" dirty="0" err="1" smtClean="0"/>
              <a:t>mycelial</a:t>
            </a:r>
            <a:r>
              <a:rPr lang="en-US" sz="2000" b="1" dirty="0" smtClean="0"/>
              <a:t> cells contain one nucleus, called </a:t>
            </a:r>
            <a:r>
              <a:rPr lang="en-US" sz="2000" b="1" dirty="0" err="1" smtClean="0"/>
              <a:t>monokaryotic</a:t>
            </a:r>
            <a:r>
              <a:rPr lang="en-US" sz="2000" b="1" dirty="0" smtClean="0"/>
              <a:t> i.e., primary mycelium or two 	nuclei, called </a:t>
            </a:r>
            <a:r>
              <a:rPr lang="en-US" sz="2000" b="1" dirty="0" err="1" smtClean="0"/>
              <a:t>dikaryotic</a:t>
            </a:r>
            <a:r>
              <a:rPr lang="en-US" sz="2000" b="1" dirty="0" smtClean="0"/>
              <a:t> i.e., secondary mycelium. The secondary mycelia may </a:t>
            </a:r>
            <a:r>
              <a:rPr lang="en-US" sz="2000" b="1" dirty="0" err="1" smtClean="0"/>
              <a:t>organise</a:t>
            </a:r>
            <a:r>
              <a:rPr lang="en-US" sz="2000" b="1" dirty="0" smtClean="0"/>
              <a:t> and form fruit body, called tertiary mycelium.</a:t>
            </a:r>
            <a:endParaRPr lang="en-IN" sz="2000" b="1" dirty="0" smtClean="0"/>
          </a:p>
          <a:p>
            <a:pPr algn="just"/>
            <a:r>
              <a:rPr lang="en-US" sz="2000" b="1" dirty="0" smtClean="0"/>
              <a:t>3. The cell wall is mainly composed of chitin and </a:t>
            </a:r>
            <a:r>
              <a:rPr lang="en-US" sz="2000" b="1" dirty="0" err="1" smtClean="0"/>
              <a:t>glucans</a:t>
            </a:r>
            <a:r>
              <a:rPr lang="en-US" sz="2000" b="1" dirty="0" smtClean="0"/>
              <a:t>.</a:t>
            </a:r>
          </a:p>
          <a:p>
            <a:pPr algn="just"/>
            <a:endParaRPr lang="en-IN" sz="2000" b="1" dirty="0" smtClean="0"/>
          </a:p>
          <a:p>
            <a:pPr algn="just"/>
            <a:r>
              <a:rPr lang="en-US" sz="2000" b="1" dirty="0" smtClean="0"/>
              <a:t>4. Reproduction</a:t>
            </a:r>
            <a:endParaRPr lang="en-IN" sz="2000" b="1" dirty="0" smtClean="0"/>
          </a:p>
          <a:p>
            <a:pPr algn="just"/>
            <a:r>
              <a:rPr lang="en-US" sz="2000" b="1" dirty="0" smtClean="0"/>
              <a:t>(a) Vegetative reproduction takes place by </a:t>
            </a:r>
            <a:r>
              <a:rPr lang="en-US" sz="2000" b="1" dirty="0" smtClean="0"/>
              <a:t>budding and </a:t>
            </a:r>
            <a:r>
              <a:rPr lang="en-US" sz="2000" b="1" dirty="0" smtClean="0"/>
              <a:t>fragmentation.</a:t>
            </a:r>
            <a:endParaRPr lang="en-IN" sz="2000" b="1" dirty="0" smtClean="0"/>
          </a:p>
          <a:p>
            <a:pPr algn="just"/>
            <a:r>
              <a:rPr lang="en-US" sz="2000" b="1" dirty="0" smtClean="0"/>
              <a:t>(b) Asexual reproduction takes place by conidia</a:t>
            </a:r>
            <a:r>
              <a:rPr lang="en-US" sz="2000" b="1" dirty="0" smtClean="0"/>
              <a:t>, </a:t>
            </a:r>
            <a:r>
              <a:rPr lang="en-US" sz="2000" b="1" dirty="0" err="1" smtClean="0"/>
              <a:t>oidia</a:t>
            </a:r>
            <a:r>
              <a:rPr lang="en-US" sz="2000" b="1" dirty="0" smtClean="0"/>
              <a:t> </a:t>
            </a:r>
            <a:r>
              <a:rPr lang="en-US" sz="2000" b="1" dirty="0" smtClean="0"/>
              <a:t>or </a:t>
            </a:r>
            <a:r>
              <a:rPr lang="en-US" sz="2000" b="1" dirty="0" err="1" smtClean="0"/>
              <a:t>chlamydo</a:t>
            </a:r>
            <a:r>
              <a:rPr lang="en-US" sz="2000" b="1" dirty="0" smtClean="0"/>
              <a:t> spores</a:t>
            </a:r>
            <a:r>
              <a:rPr lang="en-US" sz="2000" b="1" dirty="0" smtClean="0"/>
              <a:t>. This is lacking in </a:t>
            </a:r>
            <a:r>
              <a:rPr lang="en-US" sz="2000" b="1" dirty="0" smtClean="0"/>
              <a:t>some higher </a:t>
            </a:r>
            <a:r>
              <a:rPr lang="en-US" sz="2000" b="1" dirty="0" err="1" smtClean="0"/>
              <a:t>taxa</a:t>
            </a:r>
            <a:r>
              <a:rPr lang="en-US" sz="2000" b="1" dirty="0" smtClean="0"/>
              <a:t> of this subdivision.</a:t>
            </a:r>
            <a:endParaRPr lang="en-IN" sz="2000" b="1" dirty="0" smtClean="0"/>
          </a:p>
          <a:p>
            <a:pPr algn="just"/>
            <a:r>
              <a:rPr lang="en-US" sz="2000" b="1" dirty="0" smtClean="0"/>
              <a:t>(c) Sex organs are absent. During </a:t>
            </a:r>
            <a:r>
              <a:rPr lang="en-US" sz="2000" b="1" dirty="0" smtClean="0"/>
              <a:t>sexual reproduction</a:t>
            </a:r>
            <a:r>
              <a:rPr lang="en-US" sz="2000" b="1" dirty="0" smtClean="0"/>
              <a:t>, the </a:t>
            </a:r>
            <a:r>
              <a:rPr lang="en-US" sz="2000" b="1" dirty="0" err="1" smtClean="0"/>
              <a:t>dikaryotic</a:t>
            </a:r>
            <a:r>
              <a:rPr lang="en-US" sz="2000" b="1" dirty="0" smtClean="0"/>
              <a:t> cell is formed by </a:t>
            </a:r>
            <a:r>
              <a:rPr lang="en-US" sz="2000" b="1" dirty="0" err="1" smtClean="0"/>
              <a:t>somatogamy</a:t>
            </a:r>
            <a:r>
              <a:rPr lang="en-US" sz="2000" b="1" dirty="0" smtClean="0"/>
              <a:t>, </a:t>
            </a:r>
            <a:r>
              <a:rPr lang="en-US" sz="2000" b="1" dirty="0" err="1" smtClean="0"/>
              <a:t>spermatisation</a:t>
            </a:r>
            <a:r>
              <a:rPr lang="en-US" sz="2000" b="1" dirty="0" smtClean="0"/>
              <a:t> </a:t>
            </a:r>
            <a:r>
              <a:rPr lang="en-US" sz="2000" b="1" dirty="0" smtClean="0"/>
              <a:t>or by </a:t>
            </a:r>
            <a:r>
              <a:rPr lang="en-US" sz="2000" b="1" dirty="0" err="1" smtClean="0"/>
              <a:t>buller</a:t>
            </a:r>
            <a:r>
              <a:rPr lang="en-US" sz="2000" b="1" dirty="0" smtClean="0"/>
              <a:t> phenomenon</a:t>
            </a:r>
            <a:r>
              <a:rPr lang="en-US" sz="2000" b="1" dirty="0" smtClean="0"/>
              <a:t>. </a:t>
            </a:r>
            <a:endParaRPr lang="en-US" sz="2000" b="1" dirty="0" smtClean="0"/>
          </a:p>
          <a:p>
            <a:pPr algn="just"/>
            <a:endParaRPr lang="en-US" sz="2000" b="1" dirty="0" smtClean="0"/>
          </a:p>
          <a:p>
            <a:pPr algn="just"/>
            <a:r>
              <a:rPr lang="en-US" sz="2000" b="1" dirty="0" smtClean="0"/>
              <a:t>The </a:t>
            </a:r>
            <a:r>
              <a:rPr lang="en-US" sz="2000" b="1" dirty="0" err="1" smtClean="0"/>
              <a:t>dikaryotic</a:t>
            </a:r>
            <a:r>
              <a:rPr lang="en-US" sz="2000" b="1" dirty="0" smtClean="0"/>
              <a:t> phase persists for </a:t>
            </a:r>
            <a:r>
              <a:rPr lang="en-US" sz="2000" b="1" dirty="0" smtClean="0"/>
              <a:t>long period </a:t>
            </a:r>
            <a:r>
              <a:rPr lang="en-US" sz="2000" b="1" dirty="0" smtClean="0"/>
              <a:t>of time. </a:t>
            </a:r>
            <a:r>
              <a:rPr lang="en-US" sz="2000" b="1" dirty="0" err="1" smtClean="0"/>
              <a:t>Karyogamy</a:t>
            </a:r>
            <a:r>
              <a:rPr lang="en-US" sz="2000" b="1" dirty="0" smtClean="0"/>
              <a:t> occurs in </a:t>
            </a:r>
            <a:r>
              <a:rPr lang="en-US" sz="2000" b="1" dirty="0" err="1" smtClean="0"/>
              <a:t>basidium</a:t>
            </a:r>
            <a:r>
              <a:rPr lang="en-US" sz="2000" b="1" dirty="0" smtClean="0"/>
              <a:t> mother </a:t>
            </a:r>
            <a:r>
              <a:rPr lang="en-US" sz="2000" b="1" dirty="0" smtClean="0"/>
              <a:t>cell and forms diploid nucleus, which </a:t>
            </a:r>
            <a:r>
              <a:rPr lang="en-US" sz="2000" b="1" dirty="0" smtClean="0"/>
              <a:t>is ephemeral </a:t>
            </a:r>
            <a:r>
              <a:rPr lang="en-US" sz="2000" b="1" dirty="0" smtClean="0"/>
              <a:t>(short lived). 4-haploid </a:t>
            </a:r>
            <a:r>
              <a:rPr lang="en-US" sz="2000" b="1" dirty="0" err="1" smtClean="0"/>
              <a:t>basidio</a:t>
            </a:r>
            <a:r>
              <a:rPr lang="en-US" sz="2000" b="1" dirty="0" smtClean="0"/>
              <a:t> </a:t>
            </a:r>
            <a:r>
              <a:rPr lang="en-US" sz="2000" b="1" dirty="0" err="1" smtClean="0"/>
              <a:t>sporesare</a:t>
            </a:r>
            <a:r>
              <a:rPr lang="en-US" sz="2000" b="1" dirty="0" smtClean="0"/>
              <a:t> </a:t>
            </a:r>
            <a:r>
              <a:rPr lang="en-US" sz="2000" b="1" dirty="0" smtClean="0"/>
              <a:t>formed by </a:t>
            </a:r>
            <a:r>
              <a:rPr lang="en-US" sz="2000" b="1" dirty="0" smtClean="0"/>
              <a:t>meiosis</a:t>
            </a:r>
            <a:r>
              <a:rPr lang="en-US" sz="2000" b="1" dirty="0" smtClean="0"/>
              <a:t>. </a:t>
            </a:r>
            <a:r>
              <a:rPr lang="en-US" sz="2000" b="1" dirty="0" err="1" smtClean="0"/>
              <a:t>Basidiospores</a:t>
            </a:r>
            <a:r>
              <a:rPr lang="en-US" sz="2000" b="1" dirty="0" smtClean="0"/>
              <a:t> </a:t>
            </a:r>
            <a:r>
              <a:rPr lang="en-US" sz="2000" b="1" dirty="0" smtClean="0"/>
              <a:t>are developed </a:t>
            </a:r>
            <a:r>
              <a:rPr lang="en-US" sz="2000" b="1" dirty="0" smtClean="0"/>
              <a:t>exogenously on the </a:t>
            </a:r>
            <a:r>
              <a:rPr lang="en-US" sz="2000" b="1" dirty="0" smtClean="0"/>
              <a:t>horn-shaped structure</a:t>
            </a:r>
            <a:r>
              <a:rPr lang="en-US" sz="2000" b="1" dirty="0" smtClean="0"/>
              <a:t>, the </a:t>
            </a:r>
            <a:r>
              <a:rPr lang="en-US" sz="2000" b="1" dirty="0" err="1" smtClean="0"/>
              <a:t>sterigmata</a:t>
            </a:r>
            <a:r>
              <a:rPr lang="en-US" sz="2000" b="1" dirty="0" smtClean="0"/>
              <a:t> (generally </a:t>
            </a:r>
            <a:r>
              <a:rPr lang="en-US" sz="2000" b="1" dirty="0" smtClean="0"/>
              <a:t> 4</a:t>
            </a:r>
            <a:r>
              <a:rPr lang="en-US" sz="2000" b="1" dirty="0" smtClean="0"/>
              <a:t>) on </a:t>
            </a:r>
            <a:r>
              <a:rPr lang="en-US" sz="2000" b="1" dirty="0" smtClean="0"/>
              <a:t>the </a:t>
            </a:r>
            <a:r>
              <a:rPr lang="en-US" sz="2000" b="1" dirty="0" err="1" smtClean="0"/>
              <a:t>basidium</a:t>
            </a:r>
            <a:r>
              <a:rPr lang="en-US" sz="2000" b="1" dirty="0" smtClean="0"/>
              <a:t>.</a:t>
            </a:r>
            <a:endParaRPr lang="en-IN" sz="2000" b="1" dirty="0" smtClean="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urquoise Powerpoint Background Pictures | HD Wallpapers"/>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Rectangle 1"/>
          <p:cNvSpPr/>
          <p:nvPr/>
        </p:nvSpPr>
        <p:spPr>
          <a:xfrm>
            <a:off x="0" y="0"/>
            <a:ext cx="9144000" cy="1323439"/>
          </a:xfrm>
          <a:prstGeom prst="rect">
            <a:avLst/>
          </a:prstGeom>
        </p:spPr>
        <p:txBody>
          <a:bodyPr wrap="square">
            <a:spAutoFit/>
          </a:bodyPr>
          <a:lstStyle/>
          <a:p>
            <a:pPr algn="just"/>
            <a:r>
              <a:rPr lang="en-IN" sz="2000" b="1" dirty="0" smtClean="0">
                <a:solidFill>
                  <a:srgbClr val="C00000"/>
                </a:solidFill>
              </a:rPr>
              <a:t>The </a:t>
            </a:r>
            <a:r>
              <a:rPr lang="en-IN" sz="2000" b="1" dirty="0" err="1" smtClean="0">
                <a:solidFill>
                  <a:srgbClr val="C00000"/>
                </a:solidFill>
              </a:rPr>
              <a:t>Buller</a:t>
            </a:r>
            <a:r>
              <a:rPr lang="en-IN" sz="2000" b="1" dirty="0" smtClean="0">
                <a:solidFill>
                  <a:srgbClr val="C00000"/>
                </a:solidFill>
              </a:rPr>
              <a:t> Phenomenon</a:t>
            </a:r>
            <a:r>
              <a:rPr lang="en-IN" sz="2000" b="1" dirty="0" smtClean="0"/>
              <a:t> is one example of such autonomous </a:t>
            </a:r>
            <a:r>
              <a:rPr lang="en-IN" sz="2000" b="1" dirty="0" smtClean="0"/>
              <a:t>behaviour, </a:t>
            </a:r>
            <a:r>
              <a:rPr lang="en-IN" sz="2000" b="1" dirty="0" smtClean="0"/>
              <a:t>in which a nucleus in a </a:t>
            </a:r>
            <a:r>
              <a:rPr lang="en-IN" sz="2000" b="1" dirty="0" err="1" smtClean="0"/>
              <a:t>dikaryon</a:t>
            </a:r>
            <a:r>
              <a:rPr lang="en-IN" sz="2000" b="1" dirty="0" smtClean="0"/>
              <a:t> can migrate and fertilize a mating-type compatible </a:t>
            </a:r>
            <a:r>
              <a:rPr lang="en-IN" sz="2000" b="1" dirty="0" err="1" smtClean="0"/>
              <a:t>monokaryon</a:t>
            </a:r>
            <a:r>
              <a:rPr lang="en-IN" sz="2000" b="1" dirty="0" smtClean="0"/>
              <a:t>, leading to opportunities for choosiness by the </a:t>
            </a:r>
            <a:r>
              <a:rPr lang="en-IN" sz="2000" b="1" dirty="0" err="1" smtClean="0"/>
              <a:t>monokaryotic</a:t>
            </a:r>
            <a:r>
              <a:rPr lang="en-IN" sz="2000" b="1" dirty="0" smtClean="0"/>
              <a:t> “female” mycelium</a:t>
            </a:r>
            <a:r>
              <a:rPr lang="en-IN" dirty="0" smtClean="0"/>
              <a:t>.</a:t>
            </a:r>
            <a:endParaRPr lang="en-IN" dirty="0"/>
          </a:p>
        </p:txBody>
      </p:sp>
      <p:sp>
        <p:nvSpPr>
          <p:cNvPr id="4" name="Rectangle 3"/>
          <p:cNvSpPr/>
          <p:nvPr/>
        </p:nvSpPr>
        <p:spPr>
          <a:xfrm>
            <a:off x="0" y="4114800"/>
            <a:ext cx="9144000" cy="1631216"/>
          </a:xfrm>
          <a:prstGeom prst="rect">
            <a:avLst/>
          </a:prstGeom>
        </p:spPr>
        <p:txBody>
          <a:bodyPr wrap="square">
            <a:spAutoFit/>
          </a:bodyPr>
          <a:lstStyle/>
          <a:p>
            <a:pPr algn="just"/>
            <a:r>
              <a:rPr lang="en-IN" sz="2000" b="1" i="1" dirty="0" smtClean="0"/>
              <a:t>Experimental set-up for artificial selection for fast migration of nucleus X. Nucleus X is serially passed through </a:t>
            </a:r>
            <a:r>
              <a:rPr lang="en-IN" sz="2000" b="1" i="1" dirty="0" err="1" smtClean="0"/>
              <a:t>monokaryon</a:t>
            </a:r>
            <a:r>
              <a:rPr lang="en-IN" sz="2000" b="1" i="1" dirty="0" smtClean="0"/>
              <a:t> Y, which is not coevolving. This experimental set-up uses the ‘</a:t>
            </a:r>
            <a:r>
              <a:rPr lang="en-IN" sz="2000" b="1" i="1" dirty="0" err="1" smtClean="0"/>
              <a:t>Buller</a:t>
            </a:r>
            <a:r>
              <a:rPr lang="en-IN" sz="2000" b="1" i="1" dirty="0" smtClean="0"/>
              <a:t> phenomenon’, since the newly formed </a:t>
            </a:r>
            <a:r>
              <a:rPr lang="en-IN" sz="2000" b="1" i="1" dirty="0" err="1" smtClean="0"/>
              <a:t>dikaryon</a:t>
            </a:r>
            <a:r>
              <a:rPr lang="en-IN" sz="2000" b="1" i="1" dirty="0" smtClean="0"/>
              <a:t> XY fertilizes </a:t>
            </a:r>
            <a:r>
              <a:rPr lang="en-IN" sz="2000" b="1" i="1" dirty="0" err="1" smtClean="0"/>
              <a:t>monokaryon</a:t>
            </a:r>
            <a:r>
              <a:rPr lang="en-IN" sz="2000" b="1" i="1" dirty="0" smtClean="0"/>
              <a:t> Y. At the end of the experiment, the nuclear migration rate of the evolved X can be compared with that of the ancestral X. </a:t>
            </a:r>
            <a:endParaRPr lang="en-IN" sz="2000" b="1" i="1" dirty="0"/>
          </a:p>
        </p:txBody>
      </p:sp>
      <p:sp>
        <p:nvSpPr>
          <p:cNvPr id="5" name="Rectangle 4"/>
          <p:cNvSpPr/>
          <p:nvPr/>
        </p:nvSpPr>
        <p:spPr>
          <a:xfrm>
            <a:off x="0" y="5943600"/>
            <a:ext cx="5943600" cy="369332"/>
          </a:xfrm>
          <a:prstGeom prst="rect">
            <a:avLst/>
          </a:prstGeom>
        </p:spPr>
        <p:txBody>
          <a:bodyPr wrap="square">
            <a:spAutoFit/>
          </a:bodyPr>
          <a:lstStyle/>
          <a:p>
            <a:r>
              <a:rPr lang="en-IN" b="1" dirty="0" smtClean="0">
                <a:solidFill>
                  <a:srgbClr val="0070C0"/>
                </a:solidFill>
              </a:rPr>
              <a:t>http://www.fgsc.net/FGR/FGR55/FGR55aanen.pdf</a:t>
            </a:r>
            <a:endParaRPr lang="en-IN" b="1" dirty="0">
              <a:solidFill>
                <a:srgbClr val="0070C0"/>
              </a:solidFill>
            </a:endParaRPr>
          </a:p>
        </p:txBody>
      </p:sp>
      <p:sp>
        <p:nvSpPr>
          <p:cNvPr id="61442" name="AutoShape 2" descr="Number 55, 2008 13 Using the 'Buller phenomenon' in experimental evolution  studies of basidiomycetes Duur K. Aanen Labora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61443" name="Picture 3"/>
          <p:cNvPicPr>
            <a:picLocks noChangeAspect="1" noChangeArrowheads="1"/>
          </p:cNvPicPr>
          <p:nvPr/>
        </p:nvPicPr>
        <p:blipFill>
          <a:blip r:embed="rId3">
            <a:clrChange>
              <a:clrFrom>
                <a:srgbClr val="FFFFFF"/>
              </a:clrFrom>
              <a:clrTo>
                <a:srgbClr val="FFFFFF">
                  <a:alpha val="0"/>
                </a:srgbClr>
              </a:clrTo>
            </a:clrChange>
          </a:blip>
          <a:srcRect t="39063" r="5198" b="18750"/>
          <a:stretch>
            <a:fillRect/>
          </a:stretch>
        </p:blipFill>
        <p:spPr bwMode="auto">
          <a:xfrm>
            <a:off x="0" y="1676400"/>
            <a:ext cx="9136944" cy="2286000"/>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quoise Powerpoint Background Pictures | HD Wallpapers"/>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144000" cy="2523768"/>
          </a:xfrm>
          <a:prstGeom prst="rect">
            <a:avLst/>
          </a:prstGeom>
        </p:spPr>
        <p:txBody>
          <a:bodyPr wrap="square">
            <a:spAutoFit/>
          </a:bodyPr>
          <a:lstStyle/>
          <a:p>
            <a:pPr algn="just"/>
            <a:r>
              <a:rPr lang="en-US" sz="2000" b="1" dirty="0" smtClean="0"/>
              <a:t>5. </a:t>
            </a:r>
            <a:r>
              <a:rPr lang="en-US" sz="2000" b="1" dirty="0" err="1" smtClean="0"/>
              <a:t>Basidia</a:t>
            </a:r>
            <a:r>
              <a:rPr lang="en-US" sz="2000" b="1" dirty="0" smtClean="0"/>
              <a:t> are of two types: </a:t>
            </a:r>
            <a:r>
              <a:rPr lang="en-US" sz="2000" b="1" dirty="0" err="1" smtClean="0"/>
              <a:t>Holobasidium</a:t>
            </a:r>
            <a:r>
              <a:rPr lang="en-US" sz="2000" b="1" dirty="0" smtClean="0"/>
              <a:t> (</a:t>
            </a:r>
            <a:r>
              <a:rPr lang="en-US" sz="2000" b="1" dirty="0" err="1" smtClean="0"/>
              <a:t>aseptate</a:t>
            </a:r>
            <a:r>
              <a:rPr lang="en-US" sz="2000" b="1" dirty="0" smtClean="0"/>
              <a:t>)e.g., </a:t>
            </a:r>
            <a:r>
              <a:rPr lang="en-US" sz="2000" b="1" dirty="0" err="1" smtClean="0"/>
              <a:t>Agaricus</a:t>
            </a:r>
            <a:r>
              <a:rPr lang="en-US" sz="2000" b="1" dirty="0" smtClean="0"/>
              <a:t>, </a:t>
            </a:r>
            <a:r>
              <a:rPr lang="en-US" sz="2000" b="1" dirty="0" err="1" smtClean="0"/>
              <a:t>Polyporusetc</a:t>
            </a:r>
            <a:r>
              <a:rPr lang="en-US" sz="2000" b="1" dirty="0" smtClean="0"/>
              <a:t>. And</a:t>
            </a:r>
            <a:r>
              <a:rPr lang="en-US" sz="2000" b="1" dirty="0" smtClean="0"/>
              <a:t> </a:t>
            </a:r>
            <a:r>
              <a:rPr lang="en-US" sz="2000" b="1" dirty="0" err="1" smtClean="0"/>
              <a:t>Phragmobasidium</a:t>
            </a:r>
            <a:r>
              <a:rPr lang="en-US" sz="2000" b="1" dirty="0" smtClean="0"/>
              <a:t> </a:t>
            </a:r>
            <a:r>
              <a:rPr lang="en-US" sz="2000" b="1" dirty="0" smtClean="0"/>
              <a:t>(</a:t>
            </a:r>
            <a:r>
              <a:rPr lang="en-US" sz="2000" b="1" dirty="0" err="1" smtClean="0"/>
              <a:t>septate</a:t>
            </a:r>
            <a:r>
              <a:rPr lang="en-US" sz="2000" b="1" dirty="0" smtClean="0"/>
              <a:t>) e.g., </a:t>
            </a:r>
            <a:r>
              <a:rPr lang="en-US" sz="2000" b="1" i="1" dirty="0" err="1" smtClean="0"/>
              <a:t>Puccinia</a:t>
            </a:r>
            <a:r>
              <a:rPr lang="en-US" sz="2000" b="1" i="1" dirty="0" smtClean="0"/>
              <a:t>, </a:t>
            </a:r>
            <a:r>
              <a:rPr lang="en-US" sz="2000" b="1" i="1" dirty="0" err="1" smtClean="0"/>
              <a:t>Ustilago</a:t>
            </a:r>
            <a:endParaRPr lang="en-US" sz="2000" b="1" i="1" dirty="0" smtClean="0"/>
          </a:p>
          <a:p>
            <a:pPr algn="just"/>
            <a:endParaRPr lang="en-IN" sz="2000" b="1" dirty="0" smtClean="0"/>
          </a:p>
          <a:p>
            <a:pPr algn="just"/>
            <a:r>
              <a:rPr lang="en-US" sz="2000" b="1" dirty="0" smtClean="0"/>
              <a:t>6. Except in lower forms (</a:t>
            </a:r>
            <a:r>
              <a:rPr lang="en-US" sz="2000" b="1" i="1" dirty="0" err="1" smtClean="0"/>
              <a:t>Puccinia</a:t>
            </a:r>
            <a:r>
              <a:rPr lang="en-US" sz="2000" b="1" i="1" dirty="0" smtClean="0"/>
              <a:t>, </a:t>
            </a:r>
            <a:r>
              <a:rPr lang="en-US" sz="2000" b="1" i="1" dirty="0" err="1" smtClean="0"/>
              <a:t>Ustilago</a:t>
            </a:r>
            <a:r>
              <a:rPr lang="en-US" sz="2000" b="1" dirty="0" smtClean="0"/>
              <a:t>),secondary mycelia by aggregation form fruit 	body</a:t>
            </a:r>
            <a:r>
              <a:rPr lang="en-US" sz="2000" b="1" dirty="0" smtClean="0"/>
              <a:t>, the </a:t>
            </a:r>
            <a:r>
              <a:rPr lang="en-US" sz="2000" b="1" dirty="0" err="1" smtClean="0"/>
              <a:t>basidiocarp</a:t>
            </a:r>
            <a:r>
              <a:rPr lang="en-US" sz="2000" b="1" dirty="0" smtClean="0"/>
              <a:t> [</a:t>
            </a:r>
            <a:r>
              <a:rPr lang="en-US" sz="2000" b="1" dirty="0" err="1" smtClean="0"/>
              <a:t>Agaricus</a:t>
            </a:r>
            <a:r>
              <a:rPr lang="en-US" sz="2000" b="1" dirty="0" smtClean="0"/>
              <a:t>, </a:t>
            </a:r>
            <a:r>
              <a:rPr lang="en-US" sz="2000" b="1" dirty="0" err="1" smtClean="0"/>
              <a:t>Polyporus</a:t>
            </a:r>
            <a:r>
              <a:rPr lang="en-US" sz="2000" b="1" dirty="0" smtClean="0"/>
              <a:t> etc.). </a:t>
            </a:r>
            <a:r>
              <a:rPr lang="en-US" sz="2000" b="1" dirty="0" smtClean="0"/>
              <a:t>The number </a:t>
            </a:r>
            <a:r>
              <a:rPr lang="en-US" sz="2000" b="1" dirty="0" smtClean="0"/>
              <a:t>of spores’ on </a:t>
            </a:r>
            <a:r>
              <a:rPr lang="en-US" sz="2000" b="1" dirty="0" smtClean="0"/>
              <a:t>each </a:t>
            </a:r>
            <a:r>
              <a:rPr lang="en-US" sz="2000" b="1" dirty="0" err="1" smtClean="0"/>
              <a:t>basidium</a:t>
            </a:r>
            <a:r>
              <a:rPr lang="en-US" sz="2000" b="1" dirty="0" smtClean="0"/>
              <a:t>	is commonly 4,but 2 or more than 4 are also pre sent.</a:t>
            </a:r>
            <a:endParaRPr lang="en-IN" sz="2000" b="1" dirty="0" smtClean="0"/>
          </a:p>
          <a:p>
            <a:pPr algn="just"/>
            <a:r>
              <a:rPr lang="en-US" sz="2000" b="1" dirty="0" smtClean="0"/>
              <a:t>Common genera</a:t>
            </a:r>
            <a:r>
              <a:rPr lang="en-US" sz="2000" b="1" dirty="0" smtClean="0"/>
              <a:t>: </a:t>
            </a:r>
            <a:r>
              <a:rPr lang="en-US" sz="2000" b="1" i="1" dirty="0" err="1" smtClean="0"/>
              <a:t>Agaricus</a:t>
            </a:r>
            <a:r>
              <a:rPr lang="en-US" sz="2000" b="1" i="1" dirty="0" smtClean="0"/>
              <a:t>, </a:t>
            </a:r>
            <a:r>
              <a:rPr lang="en-US" sz="2000" b="1" i="1" dirty="0" err="1" smtClean="0"/>
              <a:t>Polyporus</a:t>
            </a:r>
            <a:r>
              <a:rPr lang="en-US" sz="2000" b="1" i="1" dirty="0" smtClean="0"/>
              <a:t>, </a:t>
            </a:r>
            <a:r>
              <a:rPr lang="en-US" sz="2000" b="1" i="1" dirty="0" err="1" smtClean="0"/>
              <a:t>Puccinia</a:t>
            </a:r>
            <a:r>
              <a:rPr lang="en-US" sz="2000" b="1" dirty="0" smtClean="0"/>
              <a:t> etc.</a:t>
            </a:r>
            <a:endParaRPr lang="en-IN" sz="2000" b="1" dirty="0" smtClean="0"/>
          </a:p>
          <a:p>
            <a:pPr algn="just"/>
            <a:endParaRPr lang="en-IN" dirty="0"/>
          </a:p>
        </p:txBody>
      </p:sp>
      <p:pic>
        <p:nvPicPr>
          <p:cNvPr id="3074" name="Picture 2" descr="Agaricus"/>
          <p:cNvPicPr>
            <a:picLocks noChangeAspect="1" noChangeArrowheads="1"/>
          </p:cNvPicPr>
          <p:nvPr/>
        </p:nvPicPr>
        <p:blipFill>
          <a:blip r:embed="rId3">
            <a:clrChange>
              <a:clrFrom>
                <a:srgbClr val="F0F0F0"/>
              </a:clrFrom>
              <a:clrTo>
                <a:srgbClr val="F0F0F0">
                  <a:alpha val="0"/>
                </a:srgbClr>
              </a:clrTo>
            </a:clrChange>
            <a:lum contrast="-30000"/>
          </a:blip>
          <a:srcRect l="4691" r="4620" b="7273"/>
          <a:stretch>
            <a:fillRect/>
          </a:stretch>
        </p:blipFill>
        <p:spPr bwMode="auto">
          <a:xfrm>
            <a:off x="0" y="1772450"/>
            <a:ext cx="8839200" cy="508555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BASIDIOCARP - Definition and synonyms of basidiocarp in the English  dictionary"/>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6262314" y="228600"/>
            <a:ext cx="2881686" cy="523220"/>
          </a:xfrm>
          <a:prstGeom prst="rect">
            <a:avLst/>
          </a:prstGeom>
        </p:spPr>
        <p:txBody>
          <a:bodyPr wrap="none">
            <a:spAutoFit/>
          </a:bodyPr>
          <a:lstStyle/>
          <a:p>
            <a:r>
              <a:rPr lang="en-IN" sz="2800" b="1" i="1" dirty="0" smtClean="0">
                <a:solidFill>
                  <a:schemeClr val="bg1"/>
                </a:solidFill>
              </a:rPr>
              <a:t>Amanita </a:t>
            </a:r>
            <a:r>
              <a:rPr lang="en-IN" sz="2800" b="1" i="1" dirty="0" err="1" smtClean="0">
                <a:solidFill>
                  <a:schemeClr val="bg1"/>
                </a:solidFill>
              </a:rPr>
              <a:t>muscaria</a:t>
            </a:r>
            <a:endParaRPr lang="en-IN" sz="2800" b="1" i="1" dirty="0">
              <a:solidFill>
                <a:schemeClr val="bg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quoise Powerpoint Background Pictures | HD Wallpapers"/>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2050" name="Picture 2" descr="Basidiocarp - Wikipedia"/>
          <p:cNvPicPr>
            <a:picLocks noChangeAspect="1" noChangeArrowheads="1"/>
          </p:cNvPicPr>
          <p:nvPr/>
        </p:nvPicPr>
        <p:blipFill>
          <a:blip r:embed="rId3"/>
          <a:srcRect/>
          <a:stretch>
            <a:fillRect/>
          </a:stretch>
        </p:blipFill>
        <p:spPr bwMode="auto">
          <a:xfrm>
            <a:off x="0" y="1447800"/>
            <a:ext cx="9144000" cy="4274821"/>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lub Fungi"/>
          <p:cNvPicPr>
            <a:picLocks noChangeAspect="1" noChangeArrowheads="1"/>
          </p:cNvPicPr>
          <p:nvPr/>
        </p:nvPicPr>
        <p:blipFill>
          <a:blip r:embed="rId2"/>
          <a:srcRect/>
          <a:stretch>
            <a:fillRect/>
          </a:stretch>
        </p:blipFill>
        <p:spPr bwMode="auto">
          <a:xfrm>
            <a:off x="1066800" y="0"/>
            <a:ext cx="6858000" cy="68580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Mushroom - Visual Dictionary"/>
          <p:cNvPicPr>
            <a:picLocks noChangeAspect="1" noChangeArrowheads="1"/>
          </p:cNvPicPr>
          <p:nvPr/>
        </p:nvPicPr>
        <p:blipFill>
          <a:blip r:embed="rId2"/>
          <a:srcRect/>
          <a:stretch>
            <a:fillRect/>
          </a:stretch>
        </p:blipFill>
        <p:spPr bwMode="auto">
          <a:xfrm>
            <a:off x="1524000" y="0"/>
            <a:ext cx="6245679" cy="68580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Amanita caesarea, Caerer's mushroom, Tom Volk's Fungus of the Month for  March 2002"/>
          <p:cNvPicPr>
            <a:picLocks noChangeAspect="1" noChangeArrowheads="1"/>
          </p:cNvPicPr>
          <p:nvPr/>
        </p:nvPicPr>
        <p:blipFill>
          <a:blip r:embed="rId2"/>
          <a:srcRect/>
          <a:stretch>
            <a:fillRect/>
          </a:stretch>
        </p:blipFill>
        <p:spPr bwMode="auto">
          <a:xfrm>
            <a:off x="-1" y="304800"/>
            <a:ext cx="9125749" cy="60960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File:A slime mould - Ceratiomyxa fruticulosa - geograph.org.uk - 922184.jpg  - Wikimedia Commons"/>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p:cNvSpPr txBox="1"/>
          <p:nvPr/>
        </p:nvSpPr>
        <p:spPr>
          <a:xfrm>
            <a:off x="0" y="6248400"/>
            <a:ext cx="5029200" cy="800219"/>
          </a:xfrm>
          <a:prstGeom prst="rect">
            <a:avLst/>
          </a:prstGeom>
          <a:noFill/>
        </p:spPr>
        <p:txBody>
          <a:bodyPr wrap="square" rtlCol="0">
            <a:spAutoFit/>
          </a:bodyPr>
          <a:lstStyle/>
          <a:p>
            <a:r>
              <a:rPr lang="en-IN" sz="2800" b="1" i="1" dirty="0" err="1" smtClean="0">
                <a:solidFill>
                  <a:srgbClr val="FFFF00"/>
                </a:solidFill>
              </a:rPr>
              <a:t>Ceratiomyxa</a:t>
            </a:r>
            <a:r>
              <a:rPr lang="en-IN" sz="2800" b="1" i="1" dirty="0" smtClean="0">
                <a:solidFill>
                  <a:srgbClr val="FFFF00"/>
                </a:solidFill>
              </a:rPr>
              <a:t>  </a:t>
            </a:r>
            <a:r>
              <a:rPr lang="en-IN" sz="2800" b="1" i="1" dirty="0" err="1" smtClean="0">
                <a:solidFill>
                  <a:srgbClr val="FFFF00"/>
                </a:solidFill>
              </a:rPr>
              <a:t>fruticulosa</a:t>
            </a:r>
            <a:endParaRPr lang="en-IN" sz="2800" b="1" i="1" dirty="0" smtClean="0">
              <a:solidFill>
                <a:srgbClr val="FFFF00"/>
              </a:solidFill>
            </a:endParaRPr>
          </a:p>
          <a:p>
            <a:endParaRPr lang="en-IN"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Schematic showing process of ballistospore discharge. Buller's drop and...  | Download Scientific Diagram"/>
          <p:cNvPicPr>
            <a:picLocks noChangeAspect="1" noChangeArrowheads="1"/>
          </p:cNvPicPr>
          <p:nvPr/>
        </p:nvPicPr>
        <p:blipFill>
          <a:blip r:embed="rId2"/>
          <a:srcRect/>
          <a:stretch>
            <a:fillRect/>
          </a:stretch>
        </p:blipFill>
        <p:spPr bwMode="auto">
          <a:xfrm>
            <a:off x="228600" y="2514600"/>
            <a:ext cx="8636000" cy="3352800"/>
          </a:xfrm>
          <a:prstGeom prst="rect">
            <a:avLst/>
          </a:prstGeom>
          <a:noFill/>
        </p:spPr>
      </p:pic>
      <p:sp>
        <p:nvSpPr>
          <p:cNvPr id="3" name="Rectangle 2"/>
          <p:cNvSpPr/>
          <p:nvPr/>
        </p:nvSpPr>
        <p:spPr>
          <a:xfrm>
            <a:off x="0" y="304800"/>
            <a:ext cx="9144000" cy="1631216"/>
          </a:xfrm>
          <a:prstGeom prst="rect">
            <a:avLst/>
          </a:prstGeom>
        </p:spPr>
        <p:txBody>
          <a:bodyPr wrap="square">
            <a:spAutoFit/>
          </a:bodyPr>
          <a:lstStyle/>
          <a:p>
            <a:pPr algn="just"/>
            <a:r>
              <a:rPr lang="en-IN" sz="2000" dirty="0" smtClean="0">
                <a:latin typeface="Arial Black" pitchFamily="34" charset="0"/>
              </a:rPr>
              <a:t>The </a:t>
            </a:r>
            <a:r>
              <a:rPr lang="en-IN" sz="2000" b="1" dirty="0" smtClean="0">
                <a:latin typeface="Arial Black" pitchFamily="34" charset="0"/>
              </a:rPr>
              <a:t>mechanism</a:t>
            </a:r>
            <a:r>
              <a:rPr lang="en-IN" sz="2000" dirty="0" smtClean="0">
                <a:latin typeface="Arial Black" pitchFamily="34" charset="0"/>
              </a:rPr>
              <a:t> of spore </a:t>
            </a:r>
            <a:r>
              <a:rPr lang="en-IN" sz="2000" b="1" dirty="0" smtClean="0">
                <a:latin typeface="Arial Black" pitchFamily="34" charset="0"/>
              </a:rPr>
              <a:t>release</a:t>
            </a:r>
            <a:r>
              <a:rPr lang="en-IN" sz="2000" dirty="0" smtClean="0">
                <a:latin typeface="Arial Black" pitchFamily="34" charset="0"/>
              </a:rPr>
              <a:t> has been the subject of much study. </a:t>
            </a:r>
            <a:r>
              <a:rPr lang="en-IN" sz="2000" b="1" dirty="0" err="1" smtClean="0">
                <a:solidFill>
                  <a:srgbClr val="0070C0"/>
                </a:solidFill>
                <a:latin typeface="Arial Black" pitchFamily="34" charset="0"/>
              </a:rPr>
              <a:t>Buller's</a:t>
            </a:r>
            <a:r>
              <a:rPr lang="en-IN" sz="2000" b="1" dirty="0" smtClean="0">
                <a:solidFill>
                  <a:srgbClr val="0070C0"/>
                </a:solidFill>
                <a:latin typeface="Arial Black" pitchFamily="34" charset="0"/>
              </a:rPr>
              <a:t> </a:t>
            </a:r>
            <a:r>
              <a:rPr lang="en-IN" sz="2000" b="1" dirty="0" smtClean="0">
                <a:solidFill>
                  <a:srgbClr val="0070C0"/>
                </a:solidFill>
                <a:latin typeface="Arial Black" pitchFamily="34" charset="0"/>
              </a:rPr>
              <a:t>drop</a:t>
            </a:r>
            <a:r>
              <a:rPr lang="en-IN" sz="2000" dirty="0" smtClean="0">
                <a:latin typeface="Arial Black" pitchFamily="34" charset="0"/>
              </a:rPr>
              <a:t> is formed when the spore releases a dense hydrophilic solution of </a:t>
            </a:r>
            <a:r>
              <a:rPr lang="en-IN" sz="2000" dirty="0" err="1" smtClean="0">
                <a:latin typeface="Arial Black" pitchFamily="34" charset="0"/>
              </a:rPr>
              <a:t>mannitol</a:t>
            </a:r>
            <a:r>
              <a:rPr lang="en-IN" sz="2000" dirty="0" smtClean="0">
                <a:latin typeface="Arial Black" pitchFamily="34" charset="0"/>
              </a:rPr>
              <a:t> and </a:t>
            </a:r>
            <a:r>
              <a:rPr lang="en-IN" sz="2000" dirty="0" err="1" smtClean="0">
                <a:latin typeface="Arial Black" pitchFamily="34" charset="0"/>
              </a:rPr>
              <a:t>hexose</a:t>
            </a:r>
            <a:r>
              <a:rPr lang="en-IN" sz="2000" dirty="0" smtClean="0">
                <a:latin typeface="Arial Black" pitchFamily="34" charset="0"/>
              </a:rPr>
              <a:t> sugars. This solution is so strongly hydrophilic that it literally draws water out of the air, causing the </a:t>
            </a:r>
            <a:r>
              <a:rPr lang="en-IN" sz="2000" b="1" dirty="0" err="1" smtClean="0">
                <a:latin typeface="Arial Black" pitchFamily="34" charset="0"/>
              </a:rPr>
              <a:t>Buller's</a:t>
            </a:r>
            <a:r>
              <a:rPr lang="en-IN" sz="2000" b="1" dirty="0" smtClean="0">
                <a:latin typeface="Arial Black" pitchFamily="34" charset="0"/>
              </a:rPr>
              <a:t> drop</a:t>
            </a:r>
            <a:r>
              <a:rPr lang="en-IN" sz="2000" dirty="0" smtClean="0">
                <a:latin typeface="Arial Black" pitchFamily="34" charset="0"/>
              </a:rPr>
              <a:t> to grow.</a:t>
            </a:r>
            <a:endParaRPr lang="en-IN" sz="2000" dirty="0">
              <a:latin typeface="Arial Black"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The process of ballistospore discharge. a , Ballistospore of Tilletia... |  Download Scientific Diagram"/>
          <p:cNvPicPr>
            <a:picLocks noChangeAspect="1" noChangeArrowheads="1"/>
          </p:cNvPicPr>
          <p:nvPr/>
        </p:nvPicPr>
        <p:blipFill>
          <a:blip r:embed="rId2"/>
          <a:srcRect/>
          <a:stretch>
            <a:fillRect/>
          </a:stretch>
        </p:blipFill>
        <p:spPr bwMode="auto">
          <a:xfrm>
            <a:off x="0" y="0"/>
            <a:ext cx="9044457" cy="4724400"/>
          </a:xfrm>
          <a:prstGeom prst="rect">
            <a:avLst/>
          </a:prstGeom>
          <a:noFill/>
        </p:spPr>
      </p:pic>
      <p:sp>
        <p:nvSpPr>
          <p:cNvPr id="3" name="Rectangle 2"/>
          <p:cNvSpPr/>
          <p:nvPr/>
        </p:nvSpPr>
        <p:spPr>
          <a:xfrm>
            <a:off x="0" y="4724400"/>
            <a:ext cx="9144000" cy="1938992"/>
          </a:xfrm>
          <a:prstGeom prst="rect">
            <a:avLst/>
          </a:prstGeom>
        </p:spPr>
        <p:txBody>
          <a:bodyPr wrap="square">
            <a:spAutoFit/>
          </a:bodyPr>
          <a:lstStyle/>
          <a:p>
            <a:pPr algn="just"/>
            <a:r>
              <a:rPr lang="en-IN" sz="2000" b="1" dirty="0" smtClean="0"/>
              <a:t>The process of </a:t>
            </a:r>
            <a:r>
              <a:rPr lang="en-IN" sz="2000" b="1" dirty="0" err="1" smtClean="0"/>
              <a:t>ballistospore</a:t>
            </a:r>
            <a:r>
              <a:rPr lang="en-IN" sz="2000" b="1" dirty="0" smtClean="0"/>
              <a:t> discharge. a , </a:t>
            </a:r>
            <a:r>
              <a:rPr lang="en-IN" sz="2000" b="1" dirty="0" err="1" smtClean="0"/>
              <a:t>Ballistospore</a:t>
            </a:r>
            <a:r>
              <a:rPr lang="en-IN" sz="2000" b="1" dirty="0" smtClean="0"/>
              <a:t> of </a:t>
            </a:r>
            <a:r>
              <a:rPr lang="en-IN" sz="2000" b="1" i="1" dirty="0" err="1" smtClean="0"/>
              <a:t>Tilletia</a:t>
            </a:r>
            <a:r>
              <a:rPr lang="en-IN" sz="2000" b="1" i="1" dirty="0" smtClean="0"/>
              <a:t> caries </a:t>
            </a:r>
            <a:r>
              <a:rPr lang="en-IN" sz="2000" b="1" dirty="0" smtClean="0"/>
              <a:t>a few seconds before discharge. b , Predicted trajectories of spores discharged from a mushroom gill illustrated by A. H. R. </a:t>
            </a:r>
            <a:r>
              <a:rPr lang="en-IN" sz="2000" b="1" dirty="0" err="1" smtClean="0"/>
              <a:t>Buller</a:t>
            </a:r>
            <a:r>
              <a:rPr lang="en-IN" sz="2000" b="1" dirty="0" smtClean="0"/>
              <a:t> [1]. c , Successive images of </a:t>
            </a:r>
            <a:r>
              <a:rPr lang="en-IN" sz="2000" b="1" dirty="0" err="1" smtClean="0"/>
              <a:t>ballistospore</a:t>
            </a:r>
            <a:r>
              <a:rPr lang="en-IN" sz="2000" b="1" dirty="0" smtClean="0"/>
              <a:t> discharge in </a:t>
            </a:r>
            <a:r>
              <a:rPr lang="en-IN" sz="2000" b="1" dirty="0" err="1" smtClean="0"/>
              <a:t>Armillaria</a:t>
            </a:r>
            <a:r>
              <a:rPr lang="en-IN" sz="2000" b="1" dirty="0" smtClean="0"/>
              <a:t> </a:t>
            </a:r>
            <a:r>
              <a:rPr lang="en-IN" sz="2000" b="1" dirty="0" err="1" smtClean="0"/>
              <a:t>tabescens</a:t>
            </a:r>
            <a:r>
              <a:rPr lang="en-IN" sz="2000" b="1" dirty="0" smtClean="0"/>
              <a:t> from video recording obtained at 50,000 fps. </a:t>
            </a:r>
            <a:r>
              <a:rPr lang="en-IN" sz="2000" b="1" dirty="0" err="1" smtClean="0"/>
              <a:t>Buller’s</a:t>
            </a:r>
            <a:r>
              <a:rPr lang="en-IN" sz="2000" b="1" dirty="0" smtClean="0"/>
              <a:t> drop (arrowed) carried with discharged spore. Scale bars, a , c , 10 m </a:t>
            </a:r>
            <a:r>
              <a:rPr lang="en-IN" sz="2000" b="1" dirty="0" err="1" smtClean="0"/>
              <a:t>m</a:t>
            </a:r>
            <a:r>
              <a:rPr lang="en-IN" sz="2000" b="1" dirty="0" smtClean="0"/>
              <a:t> b , 50 m </a:t>
            </a:r>
            <a:r>
              <a:rPr lang="en-IN" sz="2000" b="1" dirty="0" err="1" smtClean="0"/>
              <a:t>m</a:t>
            </a:r>
            <a:r>
              <a:rPr lang="en-IN" sz="2000" b="1" dirty="0" smtClean="0"/>
              <a:t>.</a:t>
            </a:r>
            <a:endParaRPr lang="en-IN" sz="2000" b="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Stinkhorn fungus (Phallus impudicus). Recognizable for its foul odor. At the egg stage, pieces of the inner layer (the receptaculum) can be cut out with a knife and eaten raw. They are crisp and crunchy with an attractive radishy taste. The fungus is enjoyed and eaten in France and parts of Germany, where it may be sold fresh or pickled and used in sausages."/>
          <p:cNvPicPr>
            <a:picLocks noChangeAspect="1" noChangeArrowheads="1"/>
          </p:cNvPicPr>
          <p:nvPr/>
        </p:nvPicPr>
        <p:blipFill>
          <a:blip r:embed="rId2"/>
          <a:srcRect/>
          <a:stretch>
            <a:fillRect/>
          </a:stretch>
        </p:blipFill>
        <p:spPr bwMode="auto">
          <a:xfrm>
            <a:off x="-1" y="0"/>
            <a:ext cx="4692315" cy="6858000"/>
          </a:xfrm>
          <a:prstGeom prst="rect">
            <a:avLst/>
          </a:prstGeom>
          <a:noFill/>
        </p:spPr>
      </p:pic>
      <p:pic>
        <p:nvPicPr>
          <p:cNvPr id="3" name="Picture 4" descr="Phallus indusiatus (MushroomExpert.Com)"/>
          <p:cNvPicPr>
            <a:picLocks noChangeAspect="1" noChangeArrowheads="1"/>
          </p:cNvPicPr>
          <p:nvPr/>
        </p:nvPicPr>
        <p:blipFill>
          <a:blip r:embed="rId3"/>
          <a:srcRect/>
          <a:stretch>
            <a:fillRect/>
          </a:stretch>
        </p:blipFill>
        <p:spPr bwMode="auto">
          <a:xfrm>
            <a:off x="4168014" y="0"/>
            <a:ext cx="4975986" cy="5791200"/>
          </a:xfrm>
          <a:prstGeom prst="rect">
            <a:avLst/>
          </a:prstGeom>
          <a:noFill/>
        </p:spPr>
      </p:pic>
      <p:graphicFrame>
        <p:nvGraphicFramePr>
          <p:cNvPr id="4" name="Table 3"/>
          <p:cNvGraphicFramePr>
            <a:graphicFrameLocks noGrp="1"/>
          </p:cNvGraphicFramePr>
          <p:nvPr/>
        </p:nvGraphicFramePr>
        <p:xfrm>
          <a:off x="5867400" y="6172200"/>
          <a:ext cx="2286000" cy="274320"/>
        </p:xfrm>
        <a:graphic>
          <a:graphicData uri="http://schemas.openxmlformats.org/drawingml/2006/table">
            <a:tbl>
              <a:tblPr/>
              <a:tblGrid>
                <a:gridCol w="2286000"/>
              </a:tblGrid>
              <a:tr h="0">
                <a:tc>
                  <a:txBody>
                    <a:bodyPr/>
                    <a:lstStyle/>
                    <a:p>
                      <a:pPr algn="l"/>
                      <a:r>
                        <a:rPr lang="en-IN" b="1" i="1" dirty="0"/>
                        <a:t>Phallus </a:t>
                      </a:r>
                      <a:r>
                        <a:rPr lang="en-IN" b="1" i="1" dirty="0" err="1"/>
                        <a:t>indusiatus</a:t>
                      </a:r>
                      <a:endParaRPr lang="en-IN" dirty="0"/>
                    </a:p>
                  </a:txBody>
                  <a:tcPr marL="0" marR="0" marT="0" marB="0">
                    <a:lnL>
                      <a:noFill/>
                    </a:lnL>
                    <a:lnR>
                      <a:noFill/>
                    </a:lnR>
                    <a:lnT>
                      <a:noFill/>
                    </a:lnT>
                    <a:lnB>
                      <a:noFill/>
                    </a:lnB>
                    <a:solidFill>
                      <a:srgbClr val="FFFFFF"/>
                    </a:solidFill>
                  </a:tcPr>
                </a:tc>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phallus impudicus | Tumblr"/>
          <p:cNvPicPr>
            <a:picLocks noChangeAspect="1" noChangeArrowheads="1"/>
          </p:cNvPicPr>
          <p:nvPr/>
        </p:nvPicPr>
        <p:blipFill>
          <a:blip r:embed="rId2"/>
          <a:srcRect/>
          <a:stretch>
            <a:fillRect/>
          </a:stretch>
        </p:blipFill>
        <p:spPr bwMode="auto">
          <a:xfrm>
            <a:off x="0" y="0"/>
            <a:ext cx="5417061" cy="6858000"/>
          </a:xfrm>
          <a:prstGeom prst="rect">
            <a:avLst/>
          </a:prstGeom>
          <a:noFill/>
        </p:spPr>
      </p:pic>
      <p:pic>
        <p:nvPicPr>
          <p:cNvPr id="73732" name="Picture 4" descr="Phallaceae: The Stinkhorns (MushroomExpert.Com)"/>
          <p:cNvPicPr>
            <a:picLocks noChangeAspect="1" noChangeArrowheads="1"/>
          </p:cNvPicPr>
          <p:nvPr/>
        </p:nvPicPr>
        <p:blipFill>
          <a:blip r:embed="rId3"/>
          <a:srcRect/>
          <a:stretch>
            <a:fillRect/>
          </a:stretch>
        </p:blipFill>
        <p:spPr bwMode="auto">
          <a:xfrm>
            <a:off x="5410200" y="381000"/>
            <a:ext cx="3675888" cy="5105400"/>
          </a:xfrm>
          <a:prstGeom prst="rect">
            <a:avLst/>
          </a:prstGeom>
          <a:noFill/>
        </p:spPr>
      </p:pic>
      <p:sp>
        <p:nvSpPr>
          <p:cNvPr id="4" name="Oval 3"/>
          <p:cNvSpPr/>
          <p:nvPr/>
        </p:nvSpPr>
        <p:spPr>
          <a:xfrm>
            <a:off x="6324600" y="4724400"/>
            <a:ext cx="12192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Oval 4"/>
          <p:cNvSpPr/>
          <p:nvPr/>
        </p:nvSpPr>
        <p:spPr>
          <a:xfrm>
            <a:off x="1066800" y="304800"/>
            <a:ext cx="2133600" cy="2209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Oval 5"/>
          <p:cNvSpPr/>
          <p:nvPr/>
        </p:nvSpPr>
        <p:spPr>
          <a:xfrm>
            <a:off x="6477000" y="457200"/>
            <a:ext cx="2133600" cy="1981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Myxomycota"/>
          <p:cNvPicPr>
            <a:picLocks noChangeAspect="1" noChangeArrowheads="1"/>
          </p:cNvPicPr>
          <p:nvPr/>
        </p:nvPicPr>
        <p:blipFill>
          <a:blip r:embed="rId2"/>
          <a:srcRect/>
          <a:stretch>
            <a:fillRect/>
          </a:stretch>
        </p:blipFill>
        <p:spPr bwMode="auto">
          <a:xfrm>
            <a:off x="-1" y="304800"/>
            <a:ext cx="9144001" cy="6074837"/>
          </a:xfrm>
          <a:prstGeom prst="rect">
            <a:avLst/>
          </a:prstGeom>
          <a:noFill/>
        </p:spPr>
      </p:pic>
      <p:sp>
        <p:nvSpPr>
          <p:cNvPr id="3" name="Rectangle 2"/>
          <p:cNvSpPr/>
          <p:nvPr/>
        </p:nvSpPr>
        <p:spPr>
          <a:xfrm>
            <a:off x="3276600" y="6396335"/>
            <a:ext cx="2155783" cy="461665"/>
          </a:xfrm>
          <a:prstGeom prst="rect">
            <a:avLst/>
          </a:prstGeom>
        </p:spPr>
        <p:txBody>
          <a:bodyPr wrap="none">
            <a:spAutoFit/>
          </a:bodyPr>
          <a:lstStyle/>
          <a:p>
            <a:r>
              <a:rPr lang="en-IN" sz="2400" b="1" i="1" dirty="0" err="1" smtClean="0">
                <a:solidFill>
                  <a:srgbClr val="C00000"/>
                </a:solidFill>
              </a:rPr>
              <a:t>Stemonitis</a:t>
            </a:r>
            <a:r>
              <a:rPr lang="en-IN" sz="2400" b="1" i="1" dirty="0" smtClean="0">
                <a:solidFill>
                  <a:srgbClr val="C00000"/>
                </a:solidFill>
              </a:rPr>
              <a:t> spp.</a:t>
            </a:r>
            <a:endParaRPr lang="en-IN" sz="2400" b="1" i="1" dirty="0">
              <a:solidFill>
                <a:srgbClr val="C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Related image"/>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extBox 1"/>
          <p:cNvSpPr txBox="1"/>
          <p:nvPr/>
        </p:nvSpPr>
        <p:spPr>
          <a:xfrm>
            <a:off x="0" y="0"/>
            <a:ext cx="9144000" cy="1200329"/>
          </a:xfrm>
          <a:prstGeom prst="rect">
            <a:avLst/>
          </a:prstGeom>
          <a:noFill/>
        </p:spPr>
        <p:txBody>
          <a:bodyPr wrap="square" rtlCol="0">
            <a:spAutoFit/>
          </a:bodyPr>
          <a:lstStyle/>
          <a:p>
            <a:pPr algn="just"/>
            <a:r>
              <a:rPr lang="en-US" dirty="0" smtClean="0">
                <a:latin typeface="Arial Black" pitchFamily="34" charset="0"/>
              </a:rPr>
              <a:t>Slime mold: a simple organism (</a:t>
            </a:r>
            <a:r>
              <a:rPr lang="en-US" dirty="0" err="1" smtClean="0">
                <a:latin typeface="Arial Black" pitchFamily="34" charset="0"/>
              </a:rPr>
              <a:t>Protista</a:t>
            </a:r>
            <a:r>
              <a:rPr lang="en-US" dirty="0" smtClean="0">
                <a:latin typeface="Arial Black" pitchFamily="34" charset="0"/>
              </a:rPr>
              <a:t>) that consists of an </a:t>
            </a:r>
            <a:r>
              <a:rPr lang="en-US" dirty="0" err="1" smtClean="0">
                <a:latin typeface="Arial Black" pitchFamily="34" charset="0"/>
              </a:rPr>
              <a:t>acellular</a:t>
            </a:r>
            <a:r>
              <a:rPr lang="en-US" dirty="0" smtClean="0">
                <a:latin typeface="Arial Black" pitchFamily="34" charset="0"/>
              </a:rPr>
              <a:t> mass of creeping jelly-like protoplasm containing nuclei, or a mass of amoeboid cells. When it reaches a certain size it forms a large number of spore cases.</a:t>
            </a:r>
            <a:endParaRPr lang="en-US" dirty="0">
              <a:latin typeface="Arial Black" pitchFamily="34" charset="0"/>
            </a:endParaRPr>
          </a:p>
        </p:txBody>
      </p:sp>
      <p:pic>
        <p:nvPicPr>
          <p:cNvPr id="47106" name="Picture 2" descr="C:\Users\Pal\Desktop\class notes\28-30-cellslimemoldlife-l.jpg"/>
          <p:cNvPicPr>
            <a:picLocks noChangeAspect="1" noChangeArrowheads="1"/>
          </p:cNvPicPr>
          <p:nvPr/>
        </p:nvPicPr>
        <p:blipFill>
          <a:blip r:embed="rId4"/>
          <a:srcRect b="5333"/>
          <a:stretch>
            <a:fillRect/>
          </a:stretch>
        </p:blipFill>
        <p:spPr bwMode="auto">
          <a:xfrm>
            <a:off x="1219200" y="1143000"/>
            <a:ext cx="6981825" cy="54102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mp4">
            <a:hlinkClick r:id="" action="ppaction://media"/>
          </p:cNvPr>
          <p:cNvPicPr>
            <a:picLocks noRot="1" noChangeAspect="1"/>
          </p:cNvPicPr>
          <p:nvPr>
            <a:videoFile r:link="rId1"/>
          </p:nvPr>
        </p:nvPicPr>
        <p:blipFill>
          <a:blip r:embed="rId4"/>
          <a:stretch>
            <a:fillRect/>
          </a:stretch>
        </p:blipFill>
        <p:spPr>
          <a:xfrm>
            <a:off x="609600" y="838200"/>
            <a:ext cx="8001000" cy="533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quoise Powerpoint Background Pictures | HD Wallpapers"/>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0" y="0"/>
            <a:ext cx="9144000" cy="7294305"/>
          </a:xfrm>
          <a:prstGeom prst="rect">
            <a:avLst/>
          </a:prstGeom>
          <a:noFill/>
        </p:spPr>
        <p:txBody>
          <a:bodyPr wrap="square" rtlCol="0">
            <a:spAutoFit/>
          </a:bodyPr>
          <a:lstStyle/>
          <a:p>
            <a:pPr algn="just"/>
            <a:r>
              <a:rPr lang="en-US" b="1" dirty="0" smtClean="0">
                <a:solidFill>
                  <a:srgbClr val="7030A0"/>
                </a:solidFill>
              </a:rPr>
              <a:t>B. Subdivision. </a:t>
            </a:r>
            <a:r>
              <a:rPr lang="en-US" b="1" dirty="0" err="1" smtClean="0">
                <a:solidFill>
                  <a:srgbClr val="7030A0"/>
                </a:solidFill>
              </a:rPr>
              <a:t>Eumycotina</a:t>
            </a:r>
            <a:r>
              <a:rPr lang="en-US" dirty="0" err="1" smtClean="0"/>
              <a:t>:Vegetative</a:t>
            </a:r>
            <a:r>
              <a:rPr lang="en-US" dirty="0" smtClean="0"/>
              <a:t> phase is either unicellular or </a:t>
            </a:r>
            <a:r>
              <a:rPr lang="en-US" dirty="0" err="1" smtClean="0"/>
              <a:t>branchedmycelium</a:t>
            </a:r>
            <a:r>
              <a:rPr lang="en-US" dirty="0" smtClean="0"/>
              <a:t> with distinct cell wall. </a:t>
            </a:r>
            <a:r>
              <a:rPr lang="en-US" dirty="0" err="1" smtClean="0"/>
              <a:t>Hyphae</a:t>
            </a:r>
            <a:r>
              <a:rPr lang="en-US" dirty="0" smtClean="0"/>
              <a:t> are </a:t>
            </a:r>
            <a:r>
              <a:rPr lang="en-US" dirty="0" err="1" smtClean="0"/>
              <a:t>coenocytic</a:t>
            </a:r>
            <a:r>
              <a:rPr lang="en-US" dirty="0" smtClean="0"/>
              <a:t> (</a:t>
            </a:r>
            <a:r>
              <a:rPr lang="en-US" dirty="0" err="1" smtClean="0"/>
              <a:t>aseptate</a:t>
            </a:r>
            <a:r>
              <a:rPr lang="en-US" dirty="0" smtClean="0"/>
              <a:t> and multinucleate) or </a:t>
            </a:r>
            <a:r>
              <a:rPr lang="en-US" dirty="0" err="1" smtClean="0"/>
              <a:t>septate</a:t>
            </a:r>
            <a:r>
              <a:rPr lang="en-US" dirty="0" smtClean="0"/>
              <a:t>. </a:t>
            </a:r>
            <a:r>
              <a:rPr lang="en-US" dirty="0" err="1" smtClean="0"/>
              <a:t>Eachcell</a:t>
            </a:r>
            <a:r>
              <a:rPr lang="en-US" dirty="0" smtClean="0"/>
              <a:t> may be </a:t>
            </a:r>
            <a:r>
              <a:rPr lang="en-US" dirty="0" err="1" smtClean="0"/>
              <a:t>uni</a:t>
            </a:r>
            <a:r>
              <a:rPr lang="en-US" dirty="0" smtClean="0"/>
              <a:t>-, bi- or multinucleate. </a:t>
            </a:r>
            <a:r>
              <a:rPr lang="en-US" dirty="0" err="1" smtClean="0"/>
              <a:t>Reproductionby</a:t>
            </a:r>
            <a:r>
              <a:rPr lang="en-US" dirty="0" smtClean="0"/>
              <a:t> asexual (spore) or sexual (gamete) </a:t>
            </a:r>
            <a:r>
              <a:rPr lang="en-US" dirty="0" err="1" smtClean="0"/>
              <a:t>means.The</a:t>
            </a:r>
            <a:r>
              <a:rPr lang="en-US" dirty="0" smtClean="0"/>
              <a:t> sub-divisions has been .divided into </a:t>
            </a:r>
            <a:r>
              <a:rPr lang="en-US" dirty="0" err="1" smtClean="0"/>
              <a:t>eightnatural</a:t>
            </a:r>
            <a:r>
              <a:rPr lang="en-US" dirty="0" smtClean="0"/>
              <a:t> classes and one form-class.</a:t>
            </a:r>
            <a:endParaRPr lang="en-IN" dirty="0" smtClean="0"/>
          </a:p>
          <a:p>
            <a:pPr algn="just"/>
            <a:r>
              <a:rPr lang="en-US" dirty="0" smtClean="0"/>
              <a:t>These are:</a:t>
            </a:r>
            <a:endParaRPr lang="en-IN" dirty="0" smtClean="0"/>
          </a:p>
          <a:p>
            <a:pPr algn="just"/>
            <a:r>
              <a:rPr lang="en-US" b="1" dirty="0" smtClean="0"/>
              <a:t>	1.Class. </a:t>
            </a:r>
            <a:r>
              <a:rPr lang="en-US" b="1" dirty="0" err="1" smtClean="0"/>
              <a:t>Chytridiomycetes</a:t>
            </a:r>
            <a:r>
              <a:rPr lang="en-US" b="1" dirty="0" smtClean="0"/>
              <a:t>: </a:t>
            </a:r>
            <a:r>
              <a:rPr lang="en-US" dirty="0" smtClean="0"/>
              <a:t>Motile cells with single whiplash flagellum placed </a:t>
            </a:r>
            <a:r>
              <a:rPr lang="en-US" dirty="0" err="1" smtClean="0"/>
              <a:t>posteriorly</a:t>
            </a:r>
            <a:r>
              <a:rPr lang="en-US" dirty="0" smtClean="0"/>
              <a:t>.</a:t>
            </a:r>
            <a:endParaRPr lang="en-IN" dirty="0" smtClean="0"/>
          </a:p>
          <a:p>
            <a:pPr algn="just"/>
            <a:r>
              <a:rPr lang="en-US" b="1" dirty="0" smtClean="0"/>
              <a:t>	2.Class. </a:t>
            </a:r>
            <a:r>
              <a:rPr lang="en-US" b="1" dirty="0" err="1" smtClean="0"/>
              <a:t>Hypochytridiomycetes</a:t>
            </a:r>
            <a:r>
              <a:rPr lang="en-US" b="1" dirty="0" smtClean="0"/>
              <a:t>: </a:t>
            </a:r>
            <a:r>
              <a:rPr lang="en-US" dirty="0" smtClean="0"/>
              <a:t>Motile cells with single tinsel flagellum placed </a:t>
            </a:r>
            <a:r>
              <a:rPr lang="en-US" dirty="0" err="1" smtClean="0"/>
              <a:t>anteriorly</a:t>
            </a:r>
            <a:r>
              <a:rPr lang="en-US" dirty="0" smtClean="0"/>
              <a:t>.</a:t>
            </a:r>
            <a:endParaRPr lang="en-IN" dirty="0" smtClean="0"/>
          </a:p>
          <a:p>
            <a:pPr algn="just"/>
            <a:r>
              <a:rPr lang="en-US" b="1" dirty="0" smtClean="0"/>
              <a:t>	3. Class. </a:t>
            </a:r>
            <a:r>
              <a:rPr lang="en-US" b="1" dirty="0" err="1" smtClean="0">
                <a:solidFill>
                  <a:srgbClr val="7030A0"/>
                </a:solidFill>
              </a:rPr>
              <a:t>Oomycetes</a:t>
            </a:r>
            <a:r>
              <a:rPr lang="en-US" b="1" dirty="0" smtClean="0">
                <a:solidFill>
                  <a:srgbClr val="7030A0"/>
                </a:solidFill>
              </a:rPr>
              <a:t>:</a:t>
            </a:r>
            <a:r>
              <a:rPr lang="en-US" b="1" dirty="0" smtClean="0"/>
              <a:t> </a:t>
            </a:r>
            <a:r>
              <a:rPr lang="en-US" dirty="0" smtClean="0"/>
              <a:t>Vegetative phase con </a:t>
            </a:r>
            <a:r>
              <a:rPr lang="en-US" dirty="0" err="1" smtClean="0"/>
              <a:t>sists</a:t>
            </a:r>
            <a:r>
              <a:rPr lang="en-US" dirty="0" smtClean="0"/>
              <a:t> of multinucleate and well developed mycelium. Motile 	cells have two </a:t>
            </a:r>
            <a:r>
              <a:rPr lang="en-US" dirty="0" err="1" smtClean="0"/>
              <a:t>flagellai.e</a:t>
            </a:r>
            <a:r>
              <a:rPr lang="en-US" dirty="0" smtClean="0"/>
              <a:t>., biflagellate consists of one whiplash and the other tinsel type.</a:t>
            </a:r>
            <a:endParaRPr lang="en-IN" dirty="0" smtClean="0"/>
          </a:p>
          <a:p>
            <a:pPr algn="just"/>
            <a:r>
              <a:rPr lang="en-US" b="1" dirty="0" smtClean="0"/>
              <a:t>	4</a:t>
            </a:r>
            <a:r>
              <a:rPr lang="en-US" b="1" dirty="0" smtClean="0">
                <a:solidFill>
                  <a:srgbClr val="7030A0"/>
                </a:solidFill>
              </a:rPr>
              <a:t>. </a:t>
            </a:r>
            <a:r>
              <a:rPr lang="en-US" b="1" dirty="0" smtClean="0"/>
              <a:t>Class. </a:t>
            </a:r>
            <a:r>
              <a:rPr lang="en-US" b="1" dirty="0" err="1" smtClean="0">
                <a:solidFill>
                  <a:srgbClr val="7030A0"/>
                </a:solidFill>
              </a:rPr>
              <a:t>Plasmodiophoromycetes</a:t>
            </a:r>
            <a:r>
              <a:rPr lang="en-US" b="1" dirty="0" smtClean="0"/>
              <a:t>: </a:t>
            </a:r>
            <a:r>
              <a:rPr lang="en-US" dirty="0" smtClean="0"/>
              <a:t>Multi nucleate </a:t>
            </a:r>
            <a:r>
              <a:rPr lang="en-US" dirty="0" err="1" smtClean="0">
                <a:solidFill>
                  <a:srgbClr val="C00000"/>
                </a:solidFill>
              </a:rPr>
              <a:t>thallus</a:t>
            </a:r>
            <a:r>
              <a:rPr lang="en-US" dirty="0" smtClean="0">
                <a:solidFill>
                  <a:srgbClr val="C00000"/>
                </a:solidFill>
              </a:rPr>
              <a:t> without cell wall</a:t>
            </a:r>
            <a:r>
              <a:rPr lang="en-US" dirty="0" smtClean="0"/>
              <a:t>, remain </a:t>
            </a:r>
            <a:r>
              <a:rPr lang="en-US" dirty="0" err="1" smtClean="0"/>
              <a:t>sparasitically</a:t>
            </a:r>
            <a:r>
              <a:rPr lang="en-US" dirty="0" smtClean="0"/>
              <a:t> inside the host cells. Motile cells are with two whiplash flagella of unequal </a:t>
            </a:r>
            <a:r>
              <a:rPr lang="en-US" dirty="0" err="1" smtClean="0"/>
              <a:t>inlength</a:t>
            </a:r>
            <a:r>
              <a:rPr lang="en-US" dirty="0" smtClean="0"/>
              <a:t>.</a:t>
            </a:r>
            <a:endParaRPr lang="en-IN" dirty="0" smtClean="0"/>
          </a:p>
          <a:p>
            <a:pPr algn="just"/>
            <a:r>
              <a:rPr lang="en-US" b="1" dirty="0" smtClean="0"/>
              <a:t>	5. Class. </a:t>
            </a:r>
            <a:r>
              <a:rPr lang="en-US" b="1" dirty="0" err="1" smtClean="0"/>
              <a:t>Zygomycetes</a:t>
            </a:r>
            <a:r>
              <a:rPr lang="en-US" b="1" dirty="0" smtClean="0"/>
              <a:t>: </a:t>
            </a:r>
            <a:r>
              <a:rPr lang="en-US" dirty="0" smtClean="0"/>
              <a:t>Well-developed </a:t>
            </a:r>
            <a:r>
              <a:rPr lang="en-US" dirty="0" err="1" smtClean="0"/>
              <a:t>coenocytic</a:t>
            </a:r>
            <a:r>
              <a:rPr lang="en-US" dirty="0" smtClean="0"/>
              <a:t> (multinucleate </a:t>
            </a:r>
            <a:r>
              <a:rPr lang="en-US" dirty="0" err="1" smtClean="0"/>
              <a:t>andaseptate</a:t>
            </a:r>
            <a:r>
              <a:rPr lang="en-US" dirty="0" smtClean="0"/>
              <a:t>) mycelium grows either 	parasitically or </a:t>
            </a:r>
            <a:r>
              <a:rPr lang="en-US" dirty="0" err="1" smtClean="0"/>
              <a:t>saprophytically</a:t>
            </a:r>
            <a:r>
              <a:rPr lang="en-US" dirty="0" smtClean="0"/>
              <a:t>. Motile cells are absent.</a:t>
            </a:r>
            <a:endParaRPr lang="en-IN" dirty="0" smtClean="0"/>
          </a:p>
          <a:p>
            <a:pPr algn="just"/>
            <a:r>
              <a:rPr lang="en-US" b="1" dirty="0" smtClean="0"/>
              <a:t>	6. Class. </a:t>
            </a:r>
            <a:r>
              <a:rPr lang="en-US" b="1" dirty="0" err="1" smtClean="0"/>
              <a:t>Trichomycetes</a:t>
            </a:r>
            <a:r>
              <a:rPr lang="en-US" b="1" dirty="0" smtClean="0"/>
              <a:t>: </a:t>
            </a:r>
            <a:r>
              <a:rPr lang="en-US" dirty="0" smtClean="0"/>
              <a:t>Multinucleate simple or branched </a:t>
            </a:r>
            <a:r>
              <a:rPr lang="en-US" dirty="0" err="1" smtClean="0"/>
              <a:t>thallus</a:t>
            </a:r>
            <a:r>
              <a:rPr lang="en-US" dirty="0" smtClean="0"/>
              <a:t>; mostly parasite on </a:t>
            </a:r>
            <a:r>
              <a:rPr lang="en-US" dirty="0" err="1" smtClean="0"/>
              <a:t>arthopods</a:t>
            </a:r>
            <a:r>
              <a:rPr lang="en-US" dirty="0" smtClean="0"/>
              <a:t>.</a:t>
            </a:r>
            <a:endParaRPr lang="en-IN" dirty="0" smtClean="0"/>
          </a:p>
          <a:p>
            <a:pPr algn="just"/>
            <a:r>
              <a:rPr lang="en-US" b="1" dirty="0" smtClean="0"/>
              <a:t>	7. Class. </a:t>
            </a:r>
            <a:r>
              <a:rPr lang="en-US" b="1" dirty="0" err="1" smtClean="0"/>
              <a:t>Ascomycetes</a:t>
            </a:r>
            <a:r>
              <a:rPr lang="en-US" b="1" dirty="0" smtClean="0"/>
              <a:t>: </a:t>
            </a:r>
            <a:r>
              <a:rPr lang="en-US" dirty="0" smtClean="0"/>
              <a:t>Well-developed mycelium with </a:t>
            </a:r>
            <a:r>
              <a:rPr lang="en-US" dirty="0" err="1" smtClean="0"/>
              <a:t>septate</a:t>
            </a:r>
            <a:r>
              <a:rPr lang="en-US" dirty="0" smtClean="0"/>
              <a:t> </a:t>
            </a:r>
            <a:r>
              <a:rPr lang="en-US" dirty="0" err="1" smtClean="0"/>
              <a:t>hyphae.Ascospores</a:t>
            </a:r>
            <a:r>
              <a:rPr lang="en-US" dirty="0" smtClean="0"/>
              <a:t> are produced  endogenously </a:t>
            </a:r>
            <a:r>
              <a:rPr lang="en-US" dirty="0" err="1" smtClean="0"/>
              <a:t>insideascus</a:t>
            </a:r>
            <a:r>
              <a:rPr lang="en-US" dirty="0" smtClean="0"/>
              <a:t>.</a:t>
            </a:r>
            <a:endParaRPr lang="en-IN" dirty="0" smtClean="0"/>
          </a:p>
          <a:p>
            <a:pPr algn="just"/>
            <a:r>
              <a:rPr lang="en-US" b="1" dirty="0" smtClean="0"/>
              <a:t>	8. Class. </a:t>
            </a:r>
            <a:r>
              <a:rPr lang="en-US" b="1" dirty="0" err="1" smtClean="0"/>
              <a:t>Basidiomycetes</a:t>
            </a:r>
            <a:r>
              <a:rPr lang="en-US" b="1" dirty="0" smtClean="0"/>
              <a:t>: </a:t>
            </a:r>
            <a:r>
              <a:rPr lang="en-US" dirty="0" smtClean="0"/>
              <a:t>Well-developed mycelium with </a:t>
            </a:r>
            <a:r>
              <a:rPr lang="en-US" dirty="0" err="1" smtClean="0"/>
              <a:t>septate</a:t>
            </a:r>
            <a:r>
              <a:rPr lang="en-US" dirty="0" smtClean="0"/>
              <a:t> </a:t>
            </a:r>
            <a:r>
              <a:rPr lang="en-US" dirty="0" err="1" smtClean="0"/>
              <a:t>hyphae.Basidiospores</a:t>
            </a:r>
            <a:r>
              <a:rPr lang="en-US" dirty="0" smtClean="0"/>
              <a:t> are produced  exogenously </a:t>
            </a:r>
            <a:r>
              <a:rPr lang="en-US" dirty="0" err="1" smtClean="0"/>
              <a:t>onbasidium</a:t>
            </a:r>
            <a:r>
              <a:rPr lang="en-US" dirty="0" smtClean="0"/>
              <a:t>.</a:t>
            </a:r>
          </a:p>
          <a:p>
            <a:r>
              <a:rPr lang="en-US" b="1" i="1" dirty="0" smtClean="0">
                <a:solidFill>
                  <a:srgbClr val="FF0000"/>
                </a:solidFill>
              </a:rPr>
              <a:t>Form-class. </a:t>
            </a:r>
            <a:r>
              <a:rPr lang="en-US" b="1" i="1" dirty="0" err="1" smtClean="0">
                <a:solidFill>
                  <a:srgbClr val="FF0000"/>
                </a:solidFill>
              </a:rPr>
              <a:t>Deuteromycetes</a:t>
            </a:r>
            <a:r>
              <a:rPr lang="en-US" b="1" i="1" dirty="0" smtClean="0">
                <a:solidFill>
                  <a:srgbClr val="FF0000"/>
                </a:solidFill>
              </a:rPr>
              <a:t>:</a:t>
            </a:r>
            <a:r>
              <a:rPr lang="en-IN" b="1" i="1" dirty="0" smtClean="0">
                <a:solidFill>
                  <a:srgbClr val="FF0000"/>
                </a:solidFill>
              </a:rPr>
              <a:t> </a:t>
            </a:r>
            <a:r>
              <a:rPr lang="en-US" i="1" dirty="0" smtClean="0">
                <a:solidFill>
                  <a:srgbClr val="FF0000"/>
                </a:solidFill>
              </a:rPr>
              <a:t>Well-developed mycelium with </a:t>
            </a:r>
            <a:r>
              <a:rPr lang="en-US" i="1" dirty="0" err="1" smtClean="0">
                <a:solidFill>
                  <a:srgbClr val="FF0000"/>
                </a:solidFill>
              </a:rPr>
              <a:t>septate</a:t>
            </a:r>
            <a:r>
              <a:rPr lang="en-US" i="1" dirty="0" smtClean="0">
                <a:solidFill>
                  <a:srgbClr val="FF0000"/>
                </a:solidFill>
              </a:rPr>
              <a:t> </a:t>
            </a:r>
            <a:r>
              <a:rPr lang="en-US" i="1" dirty="0" err="1" smtClean="0">
                <a:solidFill>
                  <a:srgbClr val="FF0000"/>
                </a:solidFill>
              </a:rPr>
              <a:t>hyphae.Sexual</a:t>
            </a:r>
            <a:r>
              <a:rPr lang="en-US" i="1" dirty="0" smtClean="0">
                <a:solidFill>
                  <a:srgbClr val="FF0000"/>
                </a:solidFill>
              </a:rPr>
              <a:t> phase </a:t>
            </a:r>
            <a:r>
              <a:rPr lang="en-US" i="1" dirty="0" err="1" smtClean="0">
                <a:solidFill>
                  <a:srgbClr val="FF0000"/>
                </a:solidFill>
              </a:rPr>
              <a:t>unknown.Reproduces</a:t>
            </a:r>
            <a:r>
              <a:rPr lang="en-US" i="1" dirty="0" smtClean="0">
                <a:solidFill>
                  <a:srgbClr val="FF0000"/>
                </a:solidFill>
              </a:rPr>
              <a:t> mainly by asexual means.</a:t>
            </a:r>
            <a:endParaRPr lang="en-IN"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445</TotalTime>
  <Words>1010</Words>
  <Application>Microsoft Office PowerPoint</Application>
  <PresentationFormat>On-screen Show (4:3)</PresentationFormat>
  <Paragraphs>146</Paragraphs>
  <Slides>53</Slides>
  <Notes>2</Notes>
  <HiddenSlides>0</HiddenSlides>
  <MMClips>1</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Sujoy</dc:creator>
  <cp:lastModifiedBy>Sujoy</cp:lastModifiedBy>
  <cp:revision>44</cp:revision>
  <dcterms:created xsi:type="dcterms:W3CDTF">2006-08-16T00:00:00Z</dcterms:created>
  <dcterms:modified xsi:type="dcterms:W3CDTF">2020-11-09T03:49:27Z</dcterms:modified>
</cp:coreProperties>
</file>